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8"/>
  </p:notesMasterIdLst>
  <p:sldIdLst>
    <p:sldId id="258" r:id="rId5"/>
    <p:sldId id="278" r:id="rId6"/>
    <p:sldId id="270" r:id="rId7"/>
    <p:sldId id="266" r:id="rId8"/>
    <p:sldId id="268" r:id="rId9"/>
    <p:sldId id="265" r:id="rId10"/>
    <p:sldId id="267" r:id="rId11"/>
    <p:sldId id="260" r:id="rId12"/>
    <p:sldId id="280" r:id="rId13"/>
    <p:sldId id="279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1" autoAdjust="0"/>
  </p:normalViewPr>
  <p:slideViewPr>
    <p:cSldViewPr>
      <p:cViewPr varScale="1">
        <p:scale>
          <a:sx n="82" d="100"/>
          <a:sy n="82" d="100"/>
        </p:scale>
        <p:origin x="-139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D4C5-03D5-4B64-8495-7C3751A30058}" type="datetimeFigureOut">
              <a:rPr lang="en-US" smtClean="0"/>
              <a:pPr/>
              <a:t>08/04/2014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370A-825B-4903-8532-9C64894C8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- What does ‘Comply’ mean?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“</a:t>
            </a:r>
            <a:r>
              <a:rPr lang="en-US" sz="1200" dirty="0" smtClean="0"/>
              <a:t>to act or be in accordance with wishes, requests, demands, requirements, regulations, rules or conditions“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600" dirty="0" smtClean="0"/>
              <a:t>What are the rules and procedures we need to comply with?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Examples can include: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1.</a:t>
            </a:r>
            <a:r>
              <a:rPr lang="en-US" baseline="0" dirty="0" smtClean="0"/>
              <a:t> PTW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2. Road Safety (IVMS, </a:t>
            </a:r>
            <a:r>
              <a:rPr lang="en-US" baseline="0" dirty="0" err="1" smtClean="0"/>
              <a:t>Tyre</a:t>
            </a:r>
            <a:r>
              <a:rPr lang="en-US" baseline="0" dirty="0" smtClean="0"/>
              <a:t>, Journey Management)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3. Working at height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4. Incident Reporting including near misses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5. Fire Safety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6. HSE Training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7. Medical check-up/Fitness to work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2000" dirty="0" smtClean="0"/>
              <a:t>What are the impacts for non-compliance?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Injuries, Deaths, consequence management, etc.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600" dirty="0" smtClean="0"/>
              <a:t>How to ensure continuous compliance (assurance)?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Examples can include: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Supervision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Inspections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Surprise visits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Coaching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Mentoring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Consequence management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- etc.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5F559-6D00-4E9C-A2E5-E8EB3278124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Request staff to commit to behaviour change that will help build a stronger safety 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PDO HSE Golden Rules ( Comply , Intervene , Respect ) are the foundation of HSE and with a good foundation we can build our HSE performance success and sustainability.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like the story of the seed &amp; tree; the seed is the foundation of a tree and maintaining that foundation will lead to a productive tree that does not only helps human being but the whole universe.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let’s keep “The Basics” tree maintained and help to achieve the Goal Zero by complying with the three Golden Rules.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370A-825B-4903-8532-9C64894C87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CD1D4-F845-4424-84FB-829AFE775B67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3BE1A-DA59-4DC6-8B30-FED41E692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9D2FA-7DDD-4411-BA55-C45EAF9A37B8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C83F6-FEB7-4511-ABB3-8D24803BE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A93C4-E672-4227-82C9-E1E765E29CEB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1B63-303C-4BED-94BB-AFB65A113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255984" y="1310400"/>
            <a:ext cx="7772400" cy="5071350"/>
          </a:xfrm>
        </p:spPr>
        <p:txBody>
          <a:bodyPr/>
          <a:lstStyle>
            <a:lvl1pPr marL="269875" indent="-269875">
              <a:lnSpc>
                <a:spcPct val="120000"/>
              </a:lnSpc>
              <a:buSzPct val="75000"/>
              <a:buFontTx/>
              <a:buBlip>
                <a:blip r:embed="rId2"/>
              </a:buBlip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45548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8CAAE-8044-40E0-AA05-A18656E2D995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D525C-81F4-4273-B7DB-36C74E087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2FB70-548F-4E2E-A0D0-4C180E12F86C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5CFA3-4FDB-42C1-B32E-2627A573DF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F3DD4-6CE7-4EF2-84EB-F32645F83AC0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62420-B71F-424D-9179-5070A8525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29A4F-973E-4583-A0F2-153472C243FB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B91F9-50C0-4D0E-B18A-F05EBEB97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1C9DF-CA4D-4536-BFF4-558FAD7B0395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D7C8-71A7-4F50-89D1-ECBC1AF9D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DBEA6-D1D8-48A3-ACB4-6B0FE8EA94F5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8DFF4-F0A9-49E2-A305-C52B3C3130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50A16-2A5A-4627-83F8-89B5A32AFD9C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FBAF-8D73-49A7-A808-B4C4BB65F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2273D-9889-4B1E-B4FC-A0F92B4F7421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20A1-C6BC-4400-ADF3-1101C2DAF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3C0A1D-DB92-423D-9CEA-35F1C344D6E8}" type="datetimeFigureOut">
              <a:rPr lang="en-US" smtClean="0"/>
              <a:pPr>
                <a:defRPr/>
              </a:pPr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42A66-D265-4616-9082-C66A718E6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:\Ruchi\Ruchi\PDO\2012\Corporate Identity\PDO ppt 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dointernet/hseforcontractors/Lists/SafetyDay/SafetyDay2014.aspx" TargetMode="External"/><Relationship Id="rId4" Type="http://schemas.openxmlformats.org/officeDocument/2006/relationships/hyperlink" Target="http://pdointernet/hseforcontractors/Lists/SafetyDayCommitments2014/SafetyDay2013Commitment.aspx?RootFolder=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dointernet/hseforcontractors/SafetyDay2014/MD%20Message%202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Excel_Worksheet1.xlsx"/><Relationship Id="rId5" Type="http://schemas.openxmlformats.org/officeDocument/2006/relationships/hyperlink" Target="http://pdointernet/hseforcontractors/DataManagement/Documents/HSE%20Performance/safety_perf_graph.ppt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90600" y="-609600"/>
            <a:ext cx="7056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 smtClean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336" y="1219200"/>
            <a:ext cx="7507184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2014 Safety DAY</a:t>
            </a:r>
          </a:p>
          <a:p>
            <a:pPr algn="ctr"/>
            <a:endParaRPr lang="en-GB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/>
            <a:r>
              <a:rPr lang="en-GB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Theme : The basics - </a:t>
            </a:r>
            <a:r>
              <a:rPr lang="en-GB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Comply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3581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8 April 2014</a:t>
            </a:r>
          </a:p>
        </p:txBody>
      </p:sp>
      <p:pic>
        <p:nvPicPr>
          <p:cNvPr id="8" name="Picture 7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083397"/>
            <a:ext cx="3276600" cy="231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1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Safety Day Video</a:t>
            </a:r>
          </a:p>
          <a:p>
            <a:pPr algn="ctr"/>
            <a:r>
              <a:rPr lang="en-US" sz="4800" dirty="0" smtClean="0"/>
              <a:t>“Know about Compliance” </a:t>
            </a:r>
          </a:p>
          <a:p>
            <a:pPr algn="ctr"/>
            <a:r>
              <a:rPr lang="en-US" sz="4800" dirty="0" smtClean="0"/>
              <a:t>Part 1</a:t>
            </a:r>
            <a:endParaRPr lang="en-US" sz="4800" dirty="0"/>
          </a:p>
        </p:txBody>
      </p:sp>
      <p:pic>
        <p:nvPicPr>
          <p:cNvPr id="3" name="Picture 2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6096000"/>
            <a:ext cx="1371600" cy="70061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Group Discussion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>
            <a:normAutofit lnSpcReduction="10000"/>
          </a:bodyPr>
          <a:lstStyle/>
          <a:p>
            <a:pPr marL="909638" lvl="1" indent="-509588">
              <a:buNone/>
            </a:pPr>
            <a:r>
              <a:rPr lang="en-US" dirty="0" smtClean="0"/>
              <a:t>Form groups of </a:t>
            </a:r>
            <a:r>
              <a:rPr lang="en-US" sz="3200" b="1" dirty="0" smtClean="0"/>
              <a:t>not</a:t>
            </a:r>
            <a:r>
              <a:rPr lang="en-US" dirty="0" smtClean="0"/>
              <a:t> more than 30 people to discuss:</a:t>
            </a:r>
          </a:p>
          <a:p>
            <a:pPr marL="909638" lvl="1" indent="-509588">
              <a:buNone/>
            </a:pPr>
            <a:endParaRPr lang="en-US" dirty="0" smtClean="0"/>
          </a:p>
          <a:p>
            <a:pPr marL="1027113" lvl="2" indent="-385763">
              <a:buFont typeface="Wingdings" pitchFamily="2" charset="2"/>
              <a:buChar char="§"/>
            </a:pPr>
            <a:r>
              <a:rPr lang="en-US" dirty="0" smtClean="0"/>
              <a:t>What does the term ‘Comply’ mean for you?</a:t>
            </a:r>
          </a:p>
          <a:p>
            <a:pPr marL="1027113" lvl="2" indent="-385763">
              <a:buFont typeface="Wingdings" pitchFamily="2" charset="2"/>
              <a:buChar char="§"/>
            </a:pPr>
            <a:r>
              <a:rPr lang="en-US" dirty="0" smtClean="0"/>
              <a:t>What do you think are the most important rules to comply with?</a:t>
            </a:r>
          </a:p>
          <a:p>
            <a:pPr marL="1027113" lvl="2" indent="-385763">
              <a:buFont typeface="Wingdings" pitchFamily="2" charset="2"/>
              <a:buChar char="§"/>
            </a:pPr>
            <a:r>
              <a:rPr lang="en-US" dirty="0" smtClean="0"/>
              <a:t>What are the impacts of non-compliance?</a:t>
            </a:r>
          </a:p>
          <a:p>
            <a:pPr marL="1027113" lvl="2" indent="-385763">
              <a:buFont typeface="Wingdings" pitchFamily="2" charset="2"/>
              <a:buChar char="§"/>
            </a:pPr>
            <a:r>
              <a:rPr lang="en-US" dirty="0" smtClean="0"/>
              <a:t>How can you encourage others to comply?</a:t>
            </a:r>
          </a:p>
          <a:p>
            <a:pPr marL="1027113" lvl="2" indent="-385763">
              <a:buFont typeface="Wingdings" pitchFamily="2" charset="2"/>
              <a:buChar char="§"/>
            </a:pPr>
            <a:r>
              <a:rPr lang="en-US" dirty="0" smtClean="0"/>
              <a:t>Does your supervisor effectively ensure compliance?</a:t>
            </a:r>
          </a:p>
          <a:p>
            <a:pPr marL="1027113" lvl="2" indent="-385763">
              <a:buNone/>
            </a:pPr>
            <a:endParaRPr lang="en-US" dirty="0" smtClean="0"/>
          </a:p>
          <a:p>
            <a:pPr marL="1309688" lvl="2" indent="-852488">
              <a:buNone/>
            </a:pPr>
            <a:r>
              <a:rPr lang="en-US" sz="2800" b="1" dirty="0" smtClean="0"/>
              <a:t>Outcome:</a:t>
            </a:r>
          </a:p>
          <a:p>
            <a:pPr marL="1082675" lvl="2" indent="-282575">
              <a:buFont typeface="Wingdings" pitchFamily="2" charset="2"/>
              <a:buChar char="§"/>
            </a:pPr>
            <a:r>
              <a:rPr lang="en-US" dirty="0" smtClean="0"/>
              <a:t>Agree on 3-4 actions for the group to improve compliance</a:t>
            </a:r>
          </a:p>
          <a:p>
            <a:pPr marL="909638" lvl="1" indent="-509588">
              <a:buFont typeface="Wingdings" pitchFamily="2" charset="2"/>
              <a:buChar char="§"/>
            </a:pPr>
            <a:endParaRPr lang="en-GB" dirty="0" smtClean="0"/>
          </a:p>
          <a:p>
            <a:pPr marL="909638" lvl="1" indent="-509588">
              <a:buFont typeface="Wingdings" pitchFamily="2" charset="2"/>
              <a:buChar char="§"/>
            </a:pPr>
            <a:endParaRPr lang="en-GB" dirty="0" smtClean="0"/>
          </a:p>
          <a:p>
            <a:pPr marL="909638" lvl="1" indent="-509588">
              <a:buFont typeface="Wingdings" pitchFamily="2" charset="2"/>
              <a:buChar char="§"/>
            </a:pPr>
            <a:endParaRPr lang="en-GB" dirty="0" smtClean="0"/>
          </a:p>
          <a:p>
            <a:pPr marL="909638" lvl="2" indent="-509588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z="1200" smtClean="0"/>
              <a:pPr>
                <a:defRPr/>
              </a:pPr>
              <a:t>11</a:t>
            </a:fld>
            <a:endParaRPr lang="en-US" sz="1200"/>
          </a:p>
        </p:txBody>
      </p:sp>
      <p:pic>
        <p:nvPicPr>
          <p:cNvPr id="5" name="Picture 4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096000"/>
            <a:ext cx="1371600" cy="70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1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Safety Day Video</a:t>
            </a:r>
          </a:p>
          <a:p>
            <a:pPr algn="ctr"/>
            <a:r>
              <a:rPr lang="en-US" sz="4800" dirty="0" smtClean="0"/>
              <a:t>“Know about Compliance” </a:t>
            </a:r>
          </a:p>
          <a:p>
            <a:pPr algn="ctr"/>
            <a:r>
              <a:rPr lang="en-US" sz="4800" dirty="0" smtClean="0"/>
              <a:t>Part 2</a:t>
            </a:r>
            <a:endParaRPr lang="en-US" sz="4800" dirty="0"/>
          </a:p>
        </p:txBody>
      </p:sp>
      <p:pic>
        <p:nvPicPr>
          <p:cNvPr id="3" name="Picture 2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096000"/>
            <a:ext cx="1371600" cy="70061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096000"/>
            <a:ext cx="1371600" cy="70061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990600"/>
            <a:ext cx="77724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09638" marR="0" lvl="1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end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309688" marR="0" lvl="2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the agreed actions for the group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online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Send photos to MSE/51 to upload onto to Safety Day web page</a:t>
            </a:r>
          </a:p>
          <a:p>
            <a:pPr marL="1309688" marR="0" lvl="2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09688" marR="0" lvl="2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employees to fill in the online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Safety Day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 survey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1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1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1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638" marR="0" lvl="2" indent="-509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914400"/>
          <a:ext cx="7620000" cy="5379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81200"/>
                <a:gridCol w="1352550"/>
                <a:gridCol w="1884294"/>
                <a:gridCol w="24019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dirty="0" smtClean="0">
                          <a:solidFill>
                            <a:srgbClr val="FF0000"/>
                          </a:solidFill>
                        </a:rPr>
                        <a:t>2007 </a:t>
                      </a:r>
                      <a:r>
                        <a:rPr lang="en-US" sz="1800" b="0" dirty="0" smtClean="0"/>
                        <a:t>Awareness of Safety using Swiss Cheese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2011 </a:t>
                      </a:r>
                      <a:r>
                        <a:rPr lang="en-US" sz="1800" b="0" dirty="0" smtClean="0"/>
                        <a:t>Reinforcing Life Saving Rules</a:t>
                      </a:r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5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2008 </a:t>
                      </a:r>
                      <a:r>
                        <a:rPr lang="en-US" sz="1800" dirty="0" smtClean="0"/>
                        <a:t>Small change make Big difference, </a:t>
                      </a:r>
                    </a:p>
                    <a:p>
                      <a:pPr>
                        <a:buNone/>
                      </a:pPr>
                      <a:r>
                        <a:rPr lang="en-US" sz="1800" dirty="0" smtClean="0"/>
                        <a:t>Pledge made by all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2012 </a:t>
                      </a:r>
                      <a:r>
                        <a:rPr lang="en-US" sz="1800" dirty="0" smtClean="0"/>
                        <a:t>Take Time for Safety </a:t>
                      </a:r>
                    </a:p>
                    <a:p>
                      <a:pPr>
                        <a:buNone/>
                      </a:pPr>
                      <a:r>
                        <a:rPr lang="en-US" sz="1800" dirty="0" smtClean="0"/>
                        <a:t>&amp; Commit to Tell a friend Campaign</a:t>
                      </a:r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6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2009 </a:t>
                      </a:r>
                      <a:r>
                        <a:rPr lang="en-US" sz="1800" dirty="0" smtClean="0"/>
                        <a:t>Launching of Life Saving Rules</a:t>
                      </a:r>
                    </a:p>
                    <a:p>
                      <a:endParaRPr lang="en-US" sz="180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2013 </a:t>
                      </a:r>
                      <a:r>
                        <a:rPr lang="en-US" sz="1800" dirty="0" smtClean="0"/>
                        <a:t>Take Time for Safety</a:t>
                      </a:r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lang="en-US" sz="1800" dirty="0" smtClean="0"/>
                        <a:t>Fatigue Management</a:t>
                      </a:r>
                    </a:p>
                    <a:p>
                      <a:endParaRPr lang="en-US" sz="180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2014 </a:t>
                      </a:r>
                      <a:r>
                        <a:rPr lang="en-US" dirty="0" smtClean="0"/>
                        <a:t>The Basics</a:t>
                      </a:r>
                    </a:p>
                    <a:p>
                      <a:endParaRPr lang="en-US" sz="1800" b="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a typeface="+mn-ea"/>
                <a:cs typeface="Arial" charset="0"/>
              </a:rPr>
              <a:t>Safety Day - History</a:t>
            </a:r>
            <a:endParaRPr lang="en-US" sz="3600" b="1" dirty="0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9" name="Picture 5" descr="\\mus-ws-001\csm\blocks\hsefunction\image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029198"/>
            <a:ext cx="9906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\\mus-ws-001\csm\blocks\hsefunction\imag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0"/>
            <a:ext cx="990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\\mus-ws-001\csm\blocks\hsefunction\images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608493"/>
            <a:ext cx="990600" cy="126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\\mus-ws-001\csm\blocks\hsefunction\images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914400"/>
            <a:ext cx="990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\\mus-ws-001\csm\blocks\hsefunction\images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7504" y="937685"/>
            <a:ext cx="1019096" cy="113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\\mus-ws-001\csm\blocks\hsefunction\images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0141" y="2133600"/>
            <a:ext cx="1040623" cy="139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afetyDayPoster_1-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46696" y="3581400"/>
            <a:ext cx="1039904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5029200"/>
            <a:ext cx="9905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2180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MD’s Safety Day Message </a:t>
            </a:r>
          </a:p>
          <a:p>
            <a:pPr algn="ctr"/>
            <a:r>
              <a:rPr lang="en-US" sz="4800" dirty="0" smtClean="0">
                <a:hlinkClick r:id="rId3"/>
              </a:rPr>
              <a:t>Video</a:t>
            </a:r>
            <a:endParaRPr lang="en-US" sz="4800" dirty="0"/>
          </a:p>
        </p:txBody>
      </p:sp>
      <p:pic>
        <p:nvPicPr>
          <p:cNvPr id="3" name="Picture 2" descr="Basics Uni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6019800"/>
            <a:ext cx="1371600" cy="70061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u56288\Desktop\2014\Safety Day\Artwork\final\FINAL ScreenSavers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9567"/>
          </a:xfrm>
          <a:prstGeom prst="rect">
            <a:avLst/>
          </a:prstGeom>
          <a:noFill/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66800" y="1524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HSE Golden Rules</a:t>
            </a:r>
            <a:endParaRPr lang="en-GB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6157388"/>
            <a:ext cx="1371600" cy="700611"/>
          </a:xfrm>
          <a:prstGeom prst="rect">
            <a:avLst/>
          </a:prstGeom>
        </p:spPr>
      </p:pic>
      <p:pic>
        <p:nvPicPr>
          <p:cNvPr id="9" name="Picture 8" descr="PDO Golden rule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04850"/>
            <a:ext cx="9144000" cy="6153150"/>
          </a:xfrm>
          <a:prstGeom prst="rect">
            <a:avLst/>
          </a:prstGeom>
        </p:spPr>
      </p:pic>
      <p:pic>
        <p:nvPicPr>
          <p:cNvPr id="10" name="Picture 9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096000"/>
            <a:ext cx="1371600" cy="70061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7557B1-9231-4191-A087-2A408D2BE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90600" y="-609600"/>
            <a:ext cx="7056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4000" dirty="0" smtClean="0">
              <a:latin typeface="+mj-lt"/>
            </a:endParaRPr>
          </a:p>
          <a:p>
            <a:pPr algn="ctr">
              <a:defRPr/>
            </a:pPr>
            <a:r>
              <a:rPr lang="en-GB" sz="3600" b="1" dirty="0" smtClean="0">
                <a:latin typeface="+mj-lt"/>
              </a:rPr>
              <a:t>Theme of the Year</a:t>
            </a:r>
            <a:endParaRPr lang="en-GB" sz="4000" b="1" dirty="0" smtClean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304800" y="990600"/>
            <a:ext cx="8382000" cy="37338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2014 Safety Day theme is </a:t>
            </a:r>
            <a:r>
              <a:rPr lang="en-US" sz="2000" dirty="0" smtClean="0"/>
              <a:t>“</a:t>
            </a:r>
            <a:r>
              <a:rPr lang="en-US" sz="2000" b="1" dirty="0" smtClean="0">
                <a:solidFill>
                  <a:srgbClr val="C00000"/>
                </a:solidFill>
              </a:rPr>
              <a:t>THE BASICS</a:t>
            </a:r>
            <a:r>
              <a:rPr lang="en-US" sz="2000" dirty="0" smtClean="0"/>
              <a:t>” </a:t>
            </a:r>
            <a:r>
              <a:rPr lang="en-US" dirty="0" smtClean="0"/>
              <a:t>that reflects the 3 PDO Golden Rules (Comply</a:t>
            </a:r>
            <a:r>
              <a:rPr lang="en-US" b="1" dirty="0" smtClean="0"/>
              <a:t>, </a:t>
            </a:r>
            <a:r>
              <a:rPr lang="en-US" dirty="0" smtClean="0"/>
              <a:t>Intervene &amp; Respect).This year we will focus on </a:t>
            </a:r>
            <a:r>
              <a:rPr lang="en-US" sz="2400" b="1" dirty="0" smtClean="0"/>
              <a:t>Comply</a:t>
            </a:r>
            <a:r>
              <a:rPr lang="en-US" dirty="0" smtClean="0"/>
              <a:t> the first pillar of the Golden Rules which is fundamental to our lives and our business.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Raoul’s</a:t>
            </a:r>
            <a:r>
              <a:rPr lang="en-US" dirty="0" smtClean="0"/>
              <a:t> Quotes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“Safety is a core value in PDO and is overarching priority in everything we do”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GB" dirty="0" smtClean="0">
                <a:solidFill>
                  <a:srgbClr val="FF0000"/>
                </a:solidFill>
              </a:rPr>
              <a:t>Like every facet of business, good performance start by getting the basics right “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“To take time to stop and reflect on the 3 Golden Rules: Comply, Intervene &amp;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Respect”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096000"/>
            <a:ext cx="1371600" cy="70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30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Raoul’s Quote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“K</a:t>
            </a:r>
            <a:r>
              <a:rPr lang="en-GB" dirty="0" smtClean="0">
                <a:solidFill>
                  <a:srgbClr val="FF0000"/>
                </a:solidFill>
              </a:rPr>
              <a:t>now the rules and operational procedures and ensure full compliance with them . Work together to ensure a very compliant behaviour , follow-through safety performance”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 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Understand what ‘Comply’ means to individuals.</a:t>
            </a:r>
          </a:p>
          <a:p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Raise awareness of non-compliance (in context of the HSE Golden Rules).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Acknowledge the extent of the problem (most common causal factor </a:t>
            </a:r>
          </a:p>
          <a:p>
            <a:pPr lvl="0"/>
            <a:r>
              <a:rPr lang="en-US" dirty="0" smtClean="0"/>
              <a:t>  in major incidents).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Develop understanding of why people break rules.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Develop understanding that improving compliance requires a culture</a:t>
            </a:r>
          </a:p>
          <a:p>
            <a:pPr lvl="0"/>
            <a:r>
              <a:rPr lang="en-US" dirty="0" smtClean="0"/>
              <a:t>   change (this is everyone’s responsibility, especially those in </a:t>
            </a:r>
          </a:p>
          <a:p>
            <a:pPr lvl="0"/>
            <a:r>
              <a:rPr lang="en-US" dirty="0" smtClean="0"/>
              <a:t>   leadership positions)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Facilitate and support implementation strategies to improve compliance.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2014  Safety Day Objectives 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0"/>
            <a:ext cx="1371600" cy="70061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700963" cy="4191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HSE Performance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itle 21"/>
          <p:cNvSpPr txBox="1">
            <a:spLocks/>
          </p:cNvSpPr>
          <p:nvPr/>
        </p:nvSpPr>
        <p:spPr bwMode="auto">
          <a:xfrm>
            <a:off x="1509823" y="1669312"/>
            <a:ext cx="5954233" cy="406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altLang="zh-CN" sz="2400" b="1" dirty="0" smtClean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b="1" u="sng" dirty="0" smtClean="0">
              <a:solidFill>
                <a:srgbClr val="FF0000"/>
              </a:solidFill>
              <a:latin typeface="Futura Medium" pitchFamily="2" charset="0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Futura Medium" pitchFamily="2" charset="0"/>
              <a:ea typeface="黑体" pitchFamily="49" charset="-122"/>
            </a:endParaRPr>
          </a:p>
        </p:txBody>
      </p:sp>
      <p:pic>
        <p:nvPicPr>
          <p:cNvPr id="7" name="Picture 6" descr="Basics Uni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6157389"/>
            <a:ext cx="1371600" cy="700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6248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 action="ppaction://hlinkpres?slideindex=1&amp;slidetitle="/>
              </a:rPr>
              <a:t>Safety Performance</a:t>
            </a:r>
            <a:r>
              <a:rPr lang="en-US" sz="1400" dirty="0" smtClean="0"/>
              <a:t> for latest statistics</a:t>
            </a:r>
            <a:endParaRPr lang="en-US" sz="1400" dirty="0"/>
          </a:p>
        </p:txBody>
      </p:sp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304800" y="838201"/>
          <a:ext cx="8534400" cy="5370786"/>
        </p:xfrm>
        <a:graphic>
          <a:graphicData uri="http://schemas.openxmlformats.org/presentationml/2006/ole">
            <p:oleObj spid="_x0000_s1029" name="Worksheet" r:id="rId6" imgW="11010889" imgH="9772785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0B350-3F30-4A43-A2A7-685831D5FEA8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6237" y="152400"/>
            <a:ext cx="7700963" cy="4191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Non Compliance</a:t>
            </a:r>
            <a:r>
              <a:rPr lang="en-US" sz="2400" b="1" dirty="0" smtClean="0">
                <a:solidFill>
                  <a:srgbClr val="C00000"/>
                </a:solidFill>
              </a:rPr>
              <a:t>/ Broken Rules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LTIs - 2013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Basics Uni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157389"/>
            <a:ext cx="1371600" cy="700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199" y="1124745"/>
          <a:ext cx="7086601" cy="431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5638801"/>
              </a:tblGrid>
              <a:tr h="541415">
                <a:tc gridSpan="2"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buAutoNum type="arabicPlain" startAt="2013"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LTIs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LTI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No.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0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4,6,7,8,38,44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Safe </a:t>
                      </a:r>
                      <a:r>
                        <a:rPr lang="en-US" baseline="0" dirty="0" smtClean="0"/>
                        <a:t>Journey Management </a:t>
                      </a:r>
                      <a:r>
                        <a:rPr lang="en-US" baseline="0" dirty="0" smtClean="0"/>
                        <a:t>, over speeding and seatbelt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10088">
                <a:tc>
                  <a:txBody>
                    <a:bodyPr/>
                    <a:lstStyle/>
                    <a:p>
                      <a:r>
                        <a:rPr lang="en-US" dirty="0" smtClean="0"/>
                        <a:t>3,14,15,23,</a:t>
                      </a:r>
                    </a:p>
                    <a:p>
                      <a:r>
                        <a:rPr lang="en-US" dirty="0" smtClean="0"/>
                        <a:t>29,31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SP1257 </a:t>
                      </a:r>
                      <a:r>
                        <a:rPr lang="en-AU" sz="1800" dirty="0" smtClean="0"/>
                        <a:t>Working at heights </a:t>
                      </a:r>
                      <a:endParaRPr lang="en-US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dirty="0" smtClean="0"/>
                        <a:t>10,21,42,43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Lifting  procedure plan</a:t>
                      </a:r>
                      <a:r>
                        <a:rPr lang="en-US" sz="18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and 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inspection </a:t>
                      </a:r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dirty="0" smtClean="0"/>
                        <a:t>25, 34, 44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sub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HSE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ladder </a:t>
                      </a:r>
                      <a:endParaRPr lang="en-US" sz="1800" b="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7" descr="seatbelt (PDO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399" y="2496345"/>
            <a:ext cx="474747" cy="40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no mobile &amp; no speeding (PDO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599" y="2496345"/>
            <a:ext cx="465974" cy="40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journey management (PDO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199" y="2496345"/>
            <a:ext cx="457200" cy="3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799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599" y="3200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0" y="55626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Summary of commonly  broken rules in some of 2013 LTIs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809FBD1852A4382601F3225E0F216" ma:contentTypeVersion="1" ma:contentTypeDescription="Create a new document." ma:contentTypeScope="" ma:versionID="b31be1e1dd3a0a67e91ae53f62ecf585">
  <xsd:schema xmlns:xsd="http://www.w3.org/2001/XMLSchema" xmlns:xs="http://www.w3.org/2001/XMLSchema" xmlns:p="http://schemas.microsoft.com/office/2006/metadata/properties" xmlns:ns2="9d51eac6-a7d5-47f5-a119-63d146adb134" targetNamespace="http://schemas.microsoft.com/office/2006/metadata/properties" ma:root="true" ma:fieldsID="2447253ed25693b99bb24f55821addfc" ns2:_=""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2B9F0F-8D37-4065-A76E-DC86D56FC0D7}"/>
</file>

<file path=customXml/itemProps2.xml><?xml version="1.0" encoding="utf-8"?>
<ds:datastoreItem xmlns:ds="http://schemas.openxmlformats.org/officeDocument/2006/customXml" ds:itemID="{8D87762C-4F23-4CCD-A37A-672205B152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B9A57-1521-497B-8F6E-61D65DB116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632</TotalTime>
  <Words>527</Words>
  <Application>Microsoft Office PowerPoint</Application>
  <PresentationFormat>On-screen Show (4:3)</PresentationFormat>
  <Paragraphs>163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Theme1</vt:lpstr>
      <vt:lpstr>Worksheet</vt:lpstr>
      <vt:lpstr>Slide 1</vt:lpstr>
      <vt:lpstr>Safety Day - History</vt:lpstr>
      <vt:lpstr>Slide 3</vt:lpstr>
      <vt:lpstr>Slide 4</vt:lpstr>
      <vt:lpstr>Slide 5</vt:lpstr>
      <vt:lpstr>Slide 6</vt:lpstr>
      <vt:lpstr>Slide 7</vt:lpstr>
      <vt:lpstr>HSE Performance</vt:lpstr>
      <vt:lpstr>Non Compliance/ Broken Rules LTIs - 2013</vt:lpstr>
      <vt:lpstr>Slide 10</vt:lpstr>
      <vt:lpstr>Group Discussion</vt:lpstr>
      <vt:lpstr>Slide 12</vt:lpstr>
      <vt:lpstr>Slide 13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mu93647</cp:lastModifiedBy>
  <cp:revision>68</cp:revision>
  <dcterms:created xsi:type="dcterms:W3CDTF">2014-02-12T04:53:40Z</dcterms:created>
  <dcterms:modified xsi:type="dcterms:W3CDTF">2014-04-08T03:32:58Z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0x010100CAD809FBD1852A4382601F3225E0F216</vt:lpwstr>
  </property>
</Properties>
</file>