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8" r:id="rId2"/>
    <p:sldId id="278" r:id="rId3"/>
    <p:sldId id="270" r:id="rId4"/>
    <p:sldId id="266" r:id="rId5"/>
    <p:sldId id="268" r:id="rId6"/>
    <p:sldId id="265" r:id="rId7"/>
    <p:sldId id="267" r:id="rId8"/>
    <p:sldId id="260" r:id="rId9"/>
    <p:sldId id="279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1" autoAdjust="0"/>
  </p:normalViewPr>
  <p:slideViewPr>
    <p:cSldViewPr>
      <p:cViewPr varScale="1">
        <p:scale>
          <a:sx n="104" d="100"/>
          <a:sy n="104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D4C5-03D5-4B64-8495-7C3751A30058}" type="datetimeFigureOut">
              <a:rPr lang="en-US" smtClean="0"/>
              <a:pPr/>
              <a:t>23/03/2014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370A-825B-4903-8532-9C64894C8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- What does ‘Comply’ mean?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“</a:t>
            </a:r>
            <a:r>
              <a:rPr lang="en-US" sz="1200" dirty="0" smtClean="0"/>
              <a:t>to act or be in accordance with wishes, requests, demands, requirements, regulations, rules or conditions“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600" dirty="0" smtClean="0"/>
              <a:t>What are the rules and procedures we need to comply with?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Examples can include: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1.</a:t>
            </a:r>
            <a:r>
              <a:rPr lang="en-US" baseline="0" dirty="0" smtClean="0"/>
              <a:t> PTW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2. Road Safety (IVMS, </a:t>
            </a:r>
            <a:r>
              <a:rPr lang="en-US" baseline="0" dirty="0" err="1" smtClean="0"/>
              <a:t>Tyre</a:t>
            </a:r>
            <a:r>
              <a:rPr lang="en-US" baseline="0" dirty="0" smtClean="0"/>
              <a:t>, Journey Management)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3. Working at height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4. Incident Reporting including near misses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5. Fire Safety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6. HSE Training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7. Medical check-up/Fitness to work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2000" dirty="0" smtClean="0"/>
              <a:t>What are the impacts for non-compliance?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Injuries, Deaths, consequence management, etc.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600" dirty="0" smtClean="0"/>
              <a:t>How to ensure continuous compliance (assurance)?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Examples can include: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Supervision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Inspections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Surprise visits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Coaching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Mentoring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Consequence management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etc.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5F559-6D00-4E9C-A2E5-E8EB3278124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Request staff to commit to behaviour change that will help build a stronger safety 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PDO HSE Golden Rules ( Comply , Intervene , Respect ) are the foundation of HSE and with a good foundation we can build our HSE performance success and sustainability.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like the story of the seed &amp; tree; the seed is the foundation of a tree and maintaining that foundation will lead to a productive tree that does not only helps human being but the whole universe.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let’s keep “The Basics” tree maintained and help to achieve the Goal Zero by complying with the three Golden Rules.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CD1D4-F845-4424-84FB-829AFE775B67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3BE1A-DA59-4DC6-8B30-FED41E692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9D2FA-7DDD-4411-BA55-C45EAF9A37B8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C83F6-FEB7-4511-ABB3-8D24803BE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A93C4-E672-4227-82C9-E1E765E29CEB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1B63-303C-4BED-94BB-AFB65A113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255984" y="1310400"/>
            <a:ext cx="7772400" cy="5071350"/>
          </a:xfrm>
        </p:spPr>
        <p:txBody>
          <a:bodyPr/>
          <a:lstStyle>
            <a:lvl1pPr marL="269875" indent="-269875">
              <a:lnSpc>
                <a:spcPct val="120000"/>
              </a:lnSpc>
              <a:buSzPct val="75000"/>
              <a:buFontTx/>
              <a:buBlip>
                <a:blip r:embed="rId2"/>
              </a:buBlip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45548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8CAAE-8044-40E0-AA05-A18656E2D995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D525C-81F4-4273-B7DB-36C74E087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2FB70-548F-4E2E-A0D0-4C180E12F86C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5CFA3-4FDB-42C1-B32E-2627A573DF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F3DD4-6CE7-4EF2-84EB-F32645F83AC0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62420-B71F-424D-9179-5070A8525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29A4F-973E-4583-A0F2-153472C243FB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B91F9-50C0-4D0E-B18A-F05EBEB97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C9DF-CA4D-4536-BFF4-558FAD7B0395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D7C8-71A7-4F50-89D1-ECBC1AF9D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DBEA6-D1D8-48A3-ACB4-6B0FE8EA94F5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8DFF4-F0A9-49E2-A305-C52B3C3130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50A16-2A5A-4627-83F8-89B5A32AFD9C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FBAF-8D73-49A7-A808-B4C4BB65F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2273D-9889-4B1E-B4FC-A0F92B4F7421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20A1-C6BC-4400-ADF3-1101C2DAF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3C0A1D-DB92-423D-9CEA-35F1C344D6E8}" type="datetimeFigureOut">
              <a:rPr lang="en-US" smtClean="0"/>
              <a:pPr>
                <a:defRPr/>
              </a:pPr>
              <a:t>23/03/2014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42A66-D265-4616-9082-C66A718E6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:\Ruchi\Ruchi\PDO\2012\Corporate Identity\PDO ppt 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90600" y="-609600"/>
            <a:ext cx="7056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 smtClean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5497" y="1219200"/>
            <a:ext cx="54168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يوم السلامة 2014</a:t>
            </a:r>
            <a:endParaRPr lang="en-GB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/>
            <a:endParaRPr lang="en-GB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/>
            <a:r>
              <a:rPr lang="ar-OM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مراعاة الأساسيات – الالتزام</a:t>
            </a:r>
            <a:endParaRPr lang="en-GB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581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8 أبريل 2014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8" name="Picture 7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083397"/>
            <a:ext cx="3276600" cy="231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ar-OM" sz="3600" dirty="0" smtClean="0"/>
              <a:t>مناقشة جماعية</a:t>
            </a:r>
            <a:endParaRPr lang="en-US" sz="3600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>
            <a:normAutofit/>
          </a:bodyPr>
          <a:lstStyle/>
          <a:p>
            <a:pPr marL="909638" lvl="1" indent="-509588" algn="r" rtl="1">
              <a:buNone/>
            </a:pPr>
            <a:r>
              <a:rPr lang="ar-OM" dirty="0" smtClean="0"/>
              <a:t>يرجى تكوين مجموعات يقل أعضاؤها عن 30 شخصاً:</a:t>
            </a:r>
            <a:endParaRPr lang="en-US" dirty="0" smtClean="0"/>
          </a:p>
          <a:p>
            <a:pPr marL="909638" lvl="1" indent="-509588">
              <a:buNone/>
            </a:pPr>
            <a:endParaRPr lang="en-US" dirty="0" smtClean="0"/>
          </a:p>
          <a:p>
            <a:pPr marL="1027113" lvl="2" indent="-385763" algn="r" rtl="1">
              <a:buFont typeface="Wingdings" pitchFamily="2" charset="2"/>
              <a:buChar char="§"/>
            </a:pPr>
            <a:r>
              <a:rPr lang="ar-OM" dirty="0" smtClean="0"/>
              <a:t>ما الذي تعنيه لك كلمة ”الالتزام“؟</a:t>
            </a:r>
            <a:endParaRPr lang="en-US" dirty="0" smtClean="0"/>
          </a:p>
          <a:p>
            <a:pPr marL="1027113" lvl="2" indent="-385763" algn="r" rtl="1">
              <a:buFont typeface="Wingdings" pitchFamily="2" charset="2"/>
              <a:buChar char="§"/>
            </a:pPr>
            <a:r>
              <a:rPr lang="ar-OM" dirty="0" smtClean="0"/>
              <a:t>برأيك، ما هي أهم القواعد التي يجب الالتزام بها؟</a:t>
            </a:r>
            <a:endParaRPr lang="en-US" dirty="0" smtClean="0"/>
          </a:p>
          <a:p>
            <a:pPr marL="1027113" lvl="2" indent="-385763" algn="r" rtl="1">
              <a:buFont typeface="Wingdings" pitchFamily="2" charset="2"/>
              <a:buChar char="§"/>
            </a:pPr>
            <a:r>
              <a:rPr lang="ar-OM" dirty="0" smtClean="0"/>
              <a:t>ما هي آثار عدم الالتزام؟</a:t>
            </a:r>
            <a:endParaRPr lang="en-US" dirty="0" smtClean="0"/>
          </a:p>
          <a:p>
            <a:pPr marL="1027113" lvl="2" indent="-385763" algn="r" rtl="1">
              <a:buFont typeface="Wingdings" pitchFamily="2" charset="2"/>
              <a:buChar char="§"/>
            </a:pPr>
            <a:r>
              <a:rPr lang="ar-OM" dirty="0" smtClean="0"/>
              <a:t>كيف يمكنك تشجيع الآخرين على الالتزام بالقواعد؟</a:t>
            </a:r>
            <a:endParaRPr lang="en-US" dirty="0" smtClean="0"/>
          </a:p>
          <a:p>
            <a:pPr marL="1027113" lvl="2" indent="-385763" algn="r" rtl="1">
              <a:buFont typeface="Wingdings" pitchFamily="2" charset="2"/>
              <a:buChar char="§"/>
            </a:pPr>
            <a:r>
              <a:rPr lang="ar-OM" dirty="0" smtClean="0"/>
              <a:t>هل يضمن مسؤولك الالتزام بالقواعد بفاعلية؟</a:t>
            </a:r>
            <a:endParaRPr lang="en-US" dirty="0" smtClean="0"/>
          </a:p>
          <a:p>
            <a:pPr marL="1027113" lvl="2" indent="-385763">
              <a:buNone/>
            </a:pPr>
            <a:endParaRPr lang="en-US" dirty="0" smtClean="0"/>
          </a:p>
          <a:p>
            <a:pPr marL="1309688" lvl="2" indent="-852488" algn="r" rtl="1">
              <a:buNone/>
            </a:pPr>
            <a:r>
              <a:rPr lang="ar-OM" sz="2800" b="1" dirty="0" smtClean="0"/>
              <a:t>النتائج:</a:t>
            </a:r>
            <a:endParaRPr lang="en-US" sz="2800" b="1" dirty="0" smtClean="0"/>
          </a:p>
          <a:p>
            <a:pPr marL="1082675" lvl="2" indent="-282575" algn="r" rtl="1">
              <a:buFont typeface="Wingdings" pitchFamily="2" charset="2"/>
              <a:buChar char="§"/>
            </a:pPr>
            <a:r>
              <a:rPr lang="ar-OM" dirty="0" smtClean="0"/>
              <a:t>الاتفاق على 3-4 أعمال يمكن للمجموعة من خلالها أن تحسن من التزامها</a:t>
            </a:r>
            <a:endParaRPr lang="en-US" dirty="0" smtClean="0"/>
          </a:p>
          <a:p>
            <a:pPr marL="909638" lvl="1" indent="-509588">
              <a:buFont typeface="Wingdings" pitchFamily="2" charset="2"/>
              <a:buChar char="§"/>
            </a:pPr>
            <a:endParaRPr lang="en-GB" dirty="0" smtClean="0"/>
          </a:p>
          <a:p>
            <a:pPr marL="909638" lvl="1" indent="-509588">
              <a:buFont typeface="Wingdings" pitchFamily="2" charset="2"/>
              <a:buChar char="§"/>
            </a:pPr>
            <a:endParaRPr lang="en-GB" dirty="0" smtClean="0"/>
          </a:p>
          <a:p>
            <a:pPr marL="909638" lvl="1" indent="-509588">
              <a:buFont typeface="Wingdings" pitchFamily="2" charset="2"/>
              <a:buChar char="§"/>
            </a:pPr>
            <a:endParaRPr lang="en-GB" dirty="0" smtClean="0"/>
          </a:p>
          <a:p>
            <a:pPr marL="909638" lvl="2" indent="-509588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z="1200" smtClean="0"/>
              <a:pPr>
                <a:defRPr/>
              </a:pPr>
              <a:t>10</a:t>
            </a:fld>
            <a:endParaRPr lang="en-US" sz="1200"/>
          </a:p>
        </p:txBody>
      </p:sp>
      <p:pic>
        <p:nvPicPr>
          <p:cNvPr id="5" name="Picture 4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096000"/>
            <a:ext cx="1371600" cy="70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1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800" dirty="0" smtClean="0"/>
              <a:t>عرض مرئي عن يوم السلامة</a:t>
            </a:r>
          </a:p>
          <a:p>
            <a:pPr algn="ctr"/>
            <a:r>
              <a:rPr lang="ar-OM" sz="4800" dirty="0" smtClean="0"/>
              <a:t>”تعرف على الالتزام“</a:t>
            </a:r>
          </a:p>
          <a:p>
            <a:pPr algn="ctr"/>
            <a:r>
              <a:rPr lang="ar-OM" sz="4800" dirty="0" smtClean="0"/>
              <a:t>الجزء الثاني</a:t>
            </a:r>
            <a:endParaRPr lang="en-US" sz="4800" dirty="0" smtClean="0"/>
          </a:p>
        </p:txBody>
      </p:sp>
      <p:pic>
        <p:nvPicPr>
          <p:cNvPr id="3" name="Picture 2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096000"/>
            <a:ext cx="1371600" cy="70061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096000"/>
            <a:ext cx="1371600" cy="70061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990600"/>
            <a:ext cx="77724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09638" marR="0" lvl="1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OM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وفي الختام: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ar-OM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تسجيل الأعمال </a:t>
            </a:r>
            <a:r>
              <a:rPr kumimoji="0" lang="ar-OM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المختلفة التي حددتها كل مجموعة على الإنترنت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ar-OM" sz="2400" dirty="0" smtClean="0">
                <a:latin typeface="+mn-lt"/>
                <a:cs typeface="+mn-cs"/>
              </a:rPr>
              <a:t>إرسال صور من </a:t>
            </a:r>
            <a:r>
              <a:rPr lang="ar-OM" sz="2400" dirty="0" smtClean="0">
                <a:latin typeface="+mn-lt"/>
                <a:cs typeface="+mn-cs"/>
              </a:rPr>
              <a:t>الجلسة </a:t>
            </a:r>
            <a:r>
              <a:rPr lang="ar-OM" sz="2400" dirty="0" smtClean="0">
                <a:latin typeface="+mn-lt"/>
                <a:cs typeface="+mn-cs"/>
              </a:rPr>
              <a:t>إلى </a:t>
            </a:r>
            <a:r>
              <a:rPr lang="en-GB" sz="2400" dirty="0" smtClean="0">
                <a:latin typeface="+mn-lt"/>
                <a:cs typeface="+mn-cs"/>
              </a:rPr>
              <a:t>MSE/51</a:t>
            </a:r>
            <a:r>
              <a:rPr lang="ar-OM" sz="2400" dirty="0" smtClean="0">
                <a:latin typeface="+mn-lt"/>
                <a:cs typeface="+mn-cs"/>
              </a:rPr>
              <a:t> لرفعها على صفحة يوم السلامة على </a:t>
            </a:r>
            <a:r>
              <a:rPr lang="ar-OM" sz="2400" dirty="0" smtClean="0">
                <a:latin typeface="+mn-lt"/>
                <a:cs typeface="+mn-cs"/>
              </a:rPr>
              <a:t>الإنترنت</a:t>
            </a:r>
            <a:endParaRPr lang="en-US" sz="2400" dirty="0" smtClean="0">
              <a:latin typeface="+mn-lt"/>
              <a:cs typeface="+mn-cs"/>
            </a:endParaRPr>
          </a:p>
          <a:p>
            <a:pPr marL="1309688" marR="0" lvl="2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ar-OM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الطلب من الموظفين تعبئة استبيان يوم السلامة على الإنترنت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1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1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1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2" indent="-50958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914400"/>
          <a:ext cx="7620000" cy="5379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81200"/>
                <a:gridCol w="1352550"/>
                <a:gridCol w="1884294"/>
                <a:gridCol w="24019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dirty="0" smtClean="0">
                          <a:solidFill>
                            <a:srgbClr val="FF0000"/>
                          </a:solidFill>
                        </a:rPr>
                        <a:t>2007 </a:t>
                      </a:r>
                      <a:r>
                        <a:rPr lang="ar-OM" sz="1800" b="0" dirty="0" smtClean="0"/>
                        <a:t>رفع مستوى الوعي بالسلامة باستخدام مفهوم الجبن السويسري</a:t>
                      </a:r>
                      <a:endParaRPr lang="en-US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2011 </a:t>
                      </a:r>
                      <a:r>
                        <a:rPr lang="ar-OM" sz="1800" b="0" dirty="0" smtClean="0"/>
                        <a:t>تعزيز الوعي بالقواعد المنقذة للحياة</a:t>
                      </a:r>
                      <a:endParaRPr lang="en-US" sz="1800" b="0" dirty="0" smtClean="0"/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5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2008 </a:t>
                      </a:r>
                      <a:r>
                        <a:rPr lang="ar-OM" sz="1800" dirty="0" smtClean="0"/>
                        <a:t> التغيير البسيط يحدث فرقاً كبيراً – تعهد به الجميع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2012 </a:t>
                      </a:r>
                      <a:r>
                        <a:rPr lang="ar-OM" sz="1800" dirty="0" smtClean="0"/>
                        <a:t>خصص وقتاً للحديث عن السلامة والالتزام بحملة تسمع مني للسلامة المرورية</a:t>
                      </a:r>
                      <a:endParaRPr lang="en-US" sz="1800" dirty="0" smtClean="0"/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6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2009 </a:t>
                      </a:r>
                      <a:r>
                        <a:rPr lang="ar-OM" sz="1800" dirty="0" smtClean="0"/>
                        <a:t>تدشين القواعد المنقذة للحياة</a:t>
                      </a:r>
                      <a:endParaRPr lang="en-US" sz="1800" dirty="0" smtClean="0"/>
                    </a:p>
                    <a:p>
                      <a:endParaRPr lang="en-US" sz="180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2013 </a:t>
                      </a:r>
                      <a:r>
                        <a:rPr lang="ar-OM" sz="1800" dirty="0" smtClean="0"/>
                        <a:t>خصص وقتاً للحديث عن السلامة</a:t>
                      </a:r>
                      <a:endParaRPr lang="en-US" sz="1800" dirty="0" smtClean="0"/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lang="ar-OM" sz="18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إدارة الإرهاق </a:t>
                      </a:r>
                      <a:endParaRPr lang="en-US" sz="1800" dirty="0" smtClean="0"/>
                    </a:p>
                    <a:p>
                      <a:endParaRPr lang="en-US" sz="180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r>
                        <a:rPr lang="ar-OM" dirty="0" smtClean="0"/>
                        <a:t>مراعاة الأساسيات</a:t>
                      </a:r>
                      <a:endParaRPr lang="en-US" dirty="0" smtClean="0"/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ar-OM" sz="3600" b="1" dirty="0" smtClean="0">
                <a:ea typeface="+mn-ea"/>
                <a:cs typeface="Arial" charset="0"/>
              </a:rPr>
              <a:t>تاريخ يوم السلامة</a:t>
            </a:r>
            <a:endParaRPr lang="en-US" sz="3600" b="1" dirty="0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9" name="Picture 5" descr="\\mus-ws-001\csm\blocks\hsefunction\image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029200"/>
            <a:ext cx="990598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\\mus-ws-001\csm\blocks\hsefunction\imag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81400"/>
            <a:ext cx="990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\\mus-ws-001\csm\blocks\hsefunction\images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209800"/>
            <a:ext cx="990600" cy="126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\\mus-ws-001\csm\blocks\hsefunction\images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914400"/>
            <a:ext cx="990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\\mus-ws-001\csm\blocks\hsefunction\images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7504" y="937685"/>
            <a:ext cx="1019096" cy="113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\\mus-ws-001\csm\blocks\hsefunction\images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0141" y="2133600"/>
            <a:ext cx="1040623" cy="139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afetyDayPoster_1-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46696" y="3581400"/>
            <a:ext cx="1039904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5029200"/>
            <a:ext cx="9905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180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800" dirty="0" smtClean="0"/>
              <a:t>عرض مرئي</a:t>
            </a:r>
          </a:p>
          <a:p>
            <a:pPr algn="ctr"/>
            <a:r>
              <a:rPr lang="ar-OM" sz="4800" dirty="0" smtClean="0"/>
              <a:t>رسالة المدير العام بمناسبة يوم السلامة</a:t>
            </a:r>
            <a:endParaRPr lang="en-US" sz="4800" dirty="0" smtClean="0"/>
          </a:p>
        </p:txBody>
      </p:sp>
      <p:pic>
        <p:nvPicPr>
          <p:cNvPr id="3" name="Picture 2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19800"/>
            <a:ext cx="1371600" cy="70061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u56288\Desktop\2014\Safety Day\Artwork\final\FINAL ScreenSavers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9567"/>
          </a:xfrm>
          <a:prstGeom prst="rect">
            <a:avLst/>
          </a:prstGeom>
          <a:noFill/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66800" y="1524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OM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القواعد الذهبية للصحة والسلامة والبيئة</a:t>
            </a:r>
            <a:endParaRPr lang="en-GB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6157388"/>
            <a:ext cx="1371600" cy="700611"/>
          </a:xfrm>
          <a:prstGeom prst="rect">
            <a:avLst/>
          </a:prstGeom>
        </p:spPr>
      </p:pic>
      <p:pic>
        <p:nvPicPr>
          <p:cNvPr id="9" name="Picture 8" descr="PDO Golden rule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04850"/>
            <a:ext cx="9144000" cy="6153150"/>
          </a:xfrm>
          <a:prstGeom prst="rect">
            <a:avLst/>
          </a:prstGeom>
        </p:spPr>
      </p:pic>
      <p:pic>
        <p:nvPicPr>
          <p:cNvPr id="10" name="Picture 9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096000"/>
            <a:ext cx="1371600" cy="70061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7557B1-9231-4191-A087-2A408D2BE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90600" y="-609600"/>
            <a:ext cx="7056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 smtClean="0">
              <a:latin typeface="+mj-lt"/>
            </a:endParaRPr>
          </a:p>
          <a:p>
            <a:pPr algn="ctr">
              <a:defRPr/>
            </a:pPr>
            <a:r>
              <a:rPr lang="ar-OM" sz="3600" b="1" dirty="0" smtClean="0">
                <a:latin typeface="+mj-lt"/>
              </a:rPr>
              <a:t>موضوع يوم السلامة لهذا العام</a:t>
            </a:r>
            <a:endParaRPr lang="en-GB" sz="4000" b="1" dirty="0" smtClean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304800" y="990600"/>
            <a:ext cx="8382000" cy="3733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 smtClean="0"/>
          </a:p>
          <a:p>
            <a:pPr algn="r" rtl="1"/>
            <a:r>
              <a:rPr lang="ar-OM" dirty="0" smtClean="0"/>
              <a:t>إن موضوع يوم السلامة لعام 2014 </a:t>
            </a:r>
            <a:r>
              <a:rPr lang="ar-OM" sz="2000" b="1" dirty="0" smtClean="0">
                <a:solidFill>
                  <a:schemeClr val="accent2">
                    <a:lumMod val="75000"/>
                  </a:schemeClr>
                </a:solidFill>
              </a:rPr>
              <a:t>”مراعاة الأساسيات“ </a:t>
            </a:r>
            <a:r>
              <a:rPr lang="ar-OM" dirty="0" smtClean="0"/>
              <a:t>والذي يعكس القواعد الذهبية الثلاث في الشركة (الالتزام والتدخل والاحترام). وسنركز هذا العام على أول هذه القواعد وهو </a:t>
            </a:r>
            <a:r>
              <a:rPr lang="ar-OM" sz="2000" b="1" dirty="0" smtClean="0"/>
              <a:t>الالتزام</a:t>
            </a:r>
            <a:r>
              <a:rPr lang="ar-OM" sz="2000" dirty="0" smtClean="0"/>
              <a:t> </a:t>
            </a:r>
            <a:r>
              <a:rPr lang="ar-OM" dirty="0" smtClean="0"/>
              <a:t>نظراً لأهميته في حياتنا وعملنا.</a:t>
            </a:r>
            <a:endParaRPr lang="en-US" dirty="0" smtClean="0"/>
          </a:p>
          <a:p>
            <a:endParaRPr lang="en-US" dirty="0" smtClean="0"/>
          </a:p>
          <a:p>
            <a:pPr algn="r" rtl="1"/>
            <a:r>
              <a:rPr lang="ar-OM" dirty="0" smtClean="0"/>
              <a:t>من أقوال راؤول: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ar-OM" dirty="0" smtClean="0">
                <a:solidFill>
                  <a:srgbClr val="FF0000"/>
                </a:solidFill>
              </a:rPr>
              <a:t>”إن السلامة من أهم القيم الأساسية في الشركة وهي تتصدر قائمة الأولويات في جميع أعمالنا.“</a:t>
            </a:r>
            <a:endParaRPr lang="en-US" dirty="0" smtClean="0">
              <a:solidFill>
                <a:srgbClr val="FF0000"/>
              </a:solidFill>
            </a:endParaRPr>
          </a:p>
          <a:p>
            <a:pPr algn="r" rtl="1"/>
            <a:endParaRPr lang="ar-OM" dirty="0" smtClean="0">
              <a:solidFill>
                <a:srgbClr val="FF0000"/>
              </a:solidFill>
            </a:endParaRPr>
          </a:p>
          <a:p>
            <a:pPr algn="r" rtl="1"/>
            <a:r>
              <a:rPr lang="ar-OM" dirty="0" smtClean="0">
                <a:solidFill>
                  <a:srgbClr val="FF0000"/>
                </a:solidFill>
              </a:rPr>
              <a:t>”وكما هو الحال في مختلف جوانب عملنا، الأداء الجيد يبدأ بمراعاة الأساسيات.“</a:t>
            </a:r>
            <a:endParaRPr lang="en-GB" dirty="0" smtClean="0">
              <a:solidFill>
                <a:srgbClr val="FF0000"/>
              </a:solidFill>
            </a:endParaRPr>
          </a:p>
          <a:p>
            <a:pPr algn="r" rtl="1"/>
            <a:endParaRPr lang="ar-OM" dirty="0" smtClean="0">
              <a:solidFill>
                <a:srgbClr val="FF0000"/>
              </a:solidFill>
            </a:endParaRPr>
          </a:p>
          <a:p>
            <a:pPr algn="r" rtl="1"/>
            <a:r>
              <a:rPr lang="ar-OM" dirty="0" smtClean="0">
                <a:solidFill>
                  <a:srgbClr val="FF0000"/>
                </a:solidFill>
              </a:rPr>
              <a:t>”توقف لبرهة وتفكّر في القواعد الذهبية الثلاث: الالتزام، والتدخل، والاحترام.“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096000"/>
            <a:ext cx="1371600" cy="70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OM" dirty="0" smtClean="0"/>
              <a:t>من أقوال راؤول:</a:t>
            </a:r>
          </a:p>
          <a:p>
            <a:pPr algn="r" rtl="1"/>
            <a:endParaRPr lang="en-US" dirty="0" smtClean="0"/>
          </a:p>
          <a:p>
            <a:pPr algn="r" rtl="1"/>
            <a:r>
              <a:rPr lang="ar-OM" dirty="0" smtClean="0">
                <a:solidFill>
                  <a:srgbClr val="FF0000"/>
                </a:solidFill>
              </a:rPr>
              <a:t>”تعرف على القواعد والإجراءات التشغيلية في الشركة والالتزام الكامل بها. دعونا نعمل معاً من أجل ضمان الالتزام التام ومتابعة الأداء على صعيد السلامة.“</a:t>
            </a:r>
          </a:p>
          <a:p>
            <a:pPr algn="r" rtl="1"/>
            <a:endParaRPr lang="ar-OM" dirty="0" smtClean="0">
              <a:solidFill>
                <a:srgbClr val="FF0000"/>
              </a:solidFill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ar-OM" dirty="0" smtClean="0"/>
              <a:t> فهم ما تعنيه كلمة "الالتزام" لكل فرد.</a:t>
            </a:r>
            <a:endParaRPr lang="en-US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OM" dirty="0" smtClean="0"/>
              <a:t> رفع مستوى التوعية بعدم الالتزام (في إطار القواعد الذهبية للصحة والسلامة والبيئة).</a:t>
            </a:r>
            <a:endParaRPr lang="en-US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OM" dirty="0" smtClean="0"/>
              <a:t> معرفة نطاق المشكلة (المسبب الأكثر شيوعاً للحوادث الكبيرة).</a:t>
            </a:r>
            <a:endParaRPr lang="en-US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OM" dirty="0" smtClean="0"/>
              <a:t> فهم سبب عدم اتباع الأفراد للقوانين.</a:t>
            </a:r>
            <a:endParaRPr lang="en-US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OM" dirty="0" smtClean="0"/>
              <a:t> فهم أن تحسين الالتزام يتطلب تغييراً في الثقافة، وهذه مسؤولية تقع على عاتق الجميع لا سيما أصحاب المناصب القيادية.</a:t>
            </a:r>
            <a:endParaRPr lang="en-US" dirty="0" smtClean="0"/>
          </a:p>
          <a:p>
            <a:pPr lvl="0" algn="r" rtl="1">
              <a:buFont typeface="Arial" pitchFamily="34" charset="0"/>
              <a:buChar char="•"/>
            </a:pPr>
            <a:r>
              <a:rPr lang="ar-OM" dirty="0" smtClean="0"/>
              <a:t> تسهيل تطبيق الاستراتيجيات المختلفة ودعمها لتحسين الالتزام.</a:t>
            </a:r>
            <a:endParaRPr lang="en-US" dirty="0" smtClean="0"/>
          </a:p>
          <a:p>
            <a:pPr algn="r" rtl="1"/>
            <a:endParaRPr lang="ar-OM" dirty="0" smtClean="0">
              <a:solidFill>
                <a:srgbClr val="FF0000"/>
              </a:solidFill>
            </a:endParaRPr>
          </a:p>
          <a:p>
            <a:pPr algn="r" rtl="1"/>
            <a:endParaRPr lang="ar-OM" dirty="0" smtClean="0">
              <a:solidFill>
                <a:srgbClr val="FF0000"/>
              </a:solidFill>
            </a:endParaRPr>
          </a:p>
          <a:p>
            <a:pPr algn="r" rtl="1"/>
            <a:r>
              <a:rPr lang="en-GB" dirty="0" smtClean="0"/>
              <a:t> </a:t>
            </a:r>
            <a:endParaRPr lang="ar-OM" dirty="0" smtClean="0"/>
          </a:p>
          <a:p>
            <a:pPr algn="r" rt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3200" b="1" dirty="0" smtClean="0">
                <a:latin typeface="+mj-lt"/>
              </a:rPr>
              <a:t>أهداف يوم السلامة لعام 2014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0"/>
            <a:ext cx="1371600" cy="70061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6237" y="152400"/>
            <a:ext cx="7700963" cy="419100"/>
          </a:xfrm>
        </p:spPr>
        <p:txBody>
          <a:bodyPr>
            <a:normAutofit fontScale="90000"/>
          </a:bodyPr>
          <a:lstStyle/>
          <a:p>
            <a:r>
              <a:rPr lang="ar-OM" sz="3200" b="1" dirty="0" smtClean="0">
                <a:solidFill>
                  <a:srgbClr val="C00000"/>
                </a:solidFill>
              </a:rPr>
              <a:t>الأداء في مجال الصحة والسلامة والبيئة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itle 21"/>
          <p:cNvSpPr txBox="1">
            <a:spLocks/>
          </p:cNvSpPr>
          <p:nvPr/>
        </p:nvSpPr>
        <p:spPr bwMode="auto">
          <a:xfrm>
            <a:off x="1509823" y="1669312"/>
            <a:ext cx="5954233" cy="406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altLang="zh-CN" sz="2400" b="1" dirty="0" smtClean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b="1" u="sng" dirty="0" smtClean="0">
              <a:solidFill>
                <a:srgbClr val="FF0000"/>
              </a:solidFill>
              <a:latin typeface="Futura Medium" pitchFamily="2" charset="0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</p:txBody>
      </p:sp>
      <p:pic>
        <p:nvPicPr>
          <p:cNvPr id="7" name="Picture 6" descr="Basics Uni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6157389"/>
            <a:ext cx="1371600" cy="700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6248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1400" dirty="0" smtClean="0"/>
              <a:t>اضغط هنا لمعرفة آخر الإحصائيات</a:t>
            </a:r>
            <a:endParaRPr lang="en-US" sz="14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8600" y="762000"/>
          <a:ext cx="8458200" cy="5442668"/>
        </p:xfrm>
        <a:graphic>
          <a:graphicData uri="http://schemas.openxmlformats.org/presentationml/2006/ole">
            <p:oleObj spid="_x0000_s1028" name="Worksheet" r:id="rId5" imgW="11010889" imgH="9772785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1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800" dirty="0" smtClean="0"/>
              <a:t>عرض مرئي عن يوم السلامة</a:t>
            </a:r>
            <a:endParaRPr lang="en-US" sz="4800" dirty="0" smtClean="0"/>
          </a:p>
          <a:p>
            <a:pPr algn="ctr"/>
            <a:r>
              <a:rPr lang="ar-OM" sz="4800" dirty="0" smtClean="0"/>
              <a:t>”تعرف على الالتزام“</a:t>
            </a:r>
            <a:endParaRPr lang="en-US" sz="4800" dirty="0" smtClean="0"/>
          </a:p>
          <a:p>
            <a:pPr algn="ctr"/>
            <a:r>
              <a:rPr lang="ar-OM" sz="4800" dirty="0" smtClean="0"/>
              <a:t>الجزء الأول</a:t>
            </a:r>
            <a:endParaRPr lang="en-US" sz="4800" dirty="0"/>
          </a:p>
        </p:txBody>
      </p:sp>
      <p:pic>
        <p:nvPicPr>
          <p:cNvPr id="3" name="Picture 2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6096000"/>
            <a:ext cx="1371600" cy="70061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809FBD1852A4382601F3225E0F216" ma:contentTypeVersion="1" ma:contentTypeDescription="Create a new document." ma:contentTypeScope="" ma:versionID="b31be1e1dd3a0a67e91ae53f62ecf585">
  <xsd:schema xmlns:xsd="http://www.w3.org/2001/XMLSchema" xmlns:xs="http://www.w3.org/2001/XMLSchema" xmlns:p="http://schemas.microsoft.com/office/2006/metadata/properties" xmlns:ns2="9d51eac6-a7d5-47f5-a119-63d146adb134" targetNamespace="http://schemas.microsoft.com/office/2006/metadata/properties" ma:root="true" ma:fieldsID="2447253ed25693b99bb24f55821addfc" ns2:_=""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401F3A-F188-4513-85B2-22A9438CDC07}"/>
</file>

<file path=customXml/itemProps2.xml><?xml version="1.0" encoding="utf-8"?>
<ds:datastoreItem xmlns:ds="http://schemas.openxmlformats.org/officeDocument/2006/customXml" ds:itemID="{530008E5-C517-4578-8D66-FB58EBC7D06C}"/>
</file>

<file path=customXml/itemProps3.xml><?xml version="1.0" encoding="utf-8"?>
<ds:datastoreItem xmlns:ds="http://schemas.openxmlformats.org/officeDocument/2006/customXml" ds:itemID="{6B6BAE7F-0A25-4D2F-9AD4-8FBCB6C8FEAB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754</TotalTime>
  <Words>537</Words>
  <Application>Microsoft Office PowerPoint</Application>
  <PresentationFormat>On-screen Show (4:3)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Theme1</vt:lpstr>
      <vt:lpstr>Worksheet</vt:lpstr>
      <vt:lpstr>Slide 1</vt:lpstr>
      <vt:lpstr>تاريخ يوم السلامة</vt:lpstr>
      <vt:lpstr>Slide 3</vt:lpstr>
      <vt:lpstr>Slide 4</vt:lpstr>
      <vt:lpstr>Slide 5</vt:lpstr>
      <vt:lpstr>Slide 6</vt:lpstr>
      <vt:lpstr>Slide 7</vt:lpstr>
      <vt:lpstr>الأداء في مجال الصحة والسلامة والبيئة</vt:lpstr>
      <vt:lpstr>Slide 9</vt:lpstr>
      <vt:lpstr>مناقشة جماعية</vt:lpstr>
      <vt:lpstr>Slide 11</vt:lpstr>
      <vt:lpstr>Slide 12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MU58657</cp:lastModifiedBy>
  <cp:revision>88</cp:revision>
  <dcterms:created xsi:type="dcterms:W3CDTF">2014-02-12T04:53:40Z</dcterms:created>
  <dcterms:modified xsi:type="dcterms:W3CDTF">2014-03-23T07:31:05Z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0x010100CAD809FBD1852A4382601F3225E0F216</vt:lpwstr>
  </property>
</Properties>
</file>