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sldIdLst>
    <p:sldId id="292" r:id="rId2"/>
    <p:sldId id="273" r:id="rId3"/>
    <p:sldId id="303" r:id="rId4"/>
    <p:sldId id="306" r:id="rId5"/>
    <p:sldId id="305" r:id="rId6"/>
    <p:sldId id="293" r:id="rId7"/>
    <p:sldId id="304" r:id="rId8"/>
    <p:sldId id="295" r:id="rId9"/>
    <p:sldId id="296" r:id="rId10"/>
    <p:sldId id="297" r:id="rId11"/>
    <p:sldId id="301" r:id="rId12"/>
    <p:sldId id="299" r:id="rId13"/>
    <p:sldId id="313" r:id="rId14"/>
    <p:sldId id="314" r:id="rId15"/>
    <p:sldId id="315" r:id="rId16"/>
    <p:sldId id="316" r:id="rId17"/>
    <p:sldId id="317" r:id="rId18"/>
    <p:sldId id="300" r:id="rId19"/>
    <p:sldId id="302" r:id="rId20"/>
  </p:sldIdLst>
  <p:sldSz cx="9144000" cy="6858000" type="screen4x3"/>
  <p:notesSz cx="67945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4523" autoAdjust="0"/>
  </p:normalViewPr>
  <p:slideViewPr>
    <p:cSldViewPr>
      <p:cViewPr>
        <p:scale>
          <a:sx n="66" d="100"/>
          <a:sy n="66" d="100"/>
        </p:scale>
        <p:origin x="-1872" y="-10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0938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049743-C4CC-4EED-9DB4-2E8871C8A6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A0FFB-547C-4414-B106-F227ACDE1C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C7128-29EB-4C3B-9403-7B075BA307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51A82-37C8-4188-AFD9-9EC75F3F84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B0B42-B215-4AD2-A454-284B6AFE43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0AC5D-75AE-49C3-8367-AD74A5CA39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99C62-7314-4AC2-B2ED-AF80037683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9008-477E-4BAD-BC92-6BA99F674B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DE9A6-E696-4669-9932-116856982A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5A15B-EEFB-43E6-A6E8-2B88ECCE65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9D948-784E-4DBE-953C-C85E53F9ED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32C59-6327-4534-AEFB-75D4559371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46745AC5-452B-4B46-A6E6-878DDC13F1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102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bg2"/>
                      </p:to>
                    </p:animClr>
                  </p:sub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1350" y="106363"/>
            <a:ext cx="730250" cy="731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50" y="76200"/>
            <a:ext cx="676275" cy="639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03250" y="2406650"/>
            <a:ext cx="82486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6600" b="1"/>
              <a:t>Occupational Diseases</a:t>
            </a:r>
          </a:p>
          <a:p>
            <a:pPr algn="ctr" eaLnBrk="0" hangingPunct="0"/>
            <a:endParaRPr lang="en-GB" sz="2800" b="1">
              <a:solidFill>
                <a:schemeClr val="accent2"/>
              </a:solidFill>
            </a:endParaRPr>
          </a:p>
          <a:p>
            <a:pPr algn="ctr" eaLnBrk="0" hangingPunct="0"/>
            <a:r>
              <a:rPr lang="en-GB" sz="2800" b="1">
                <a:solidFill>
                  <a:schemeClr val="accent2"/>
                </a:solidFill>
              </a:rPr>
              <a:t>by</a:t>
            </a:r>
          </a:p>
          <a:p>
            <a:pPr algn="ctr" eaLnBrk="0" hangingPunct="0"/>
            <a:r>
              <a:rPr lang="en-GB" sz="5400" b="1">
                <a:solidFill>
                  <a:schemeClr val="accent2"/>
                </a:solidFill>
              </a:rPr>
              <a:t>Dr. Salim Al-Sawai</a:t>
            </a:r>
          </a:p>
          <a:p>
            <a:pPr algn="ctr" eaLnBrk="0" hangingPunct="0"/>
            <a:r>
              <a:rPr lang="en-GB" sz="4000" b="1">
                <a:solidFill>
                  <a:schemeClr val="accent2"/>
                </a:solidFill>
              </a:rPr>
              <a:t>Head of Occupational HEALTH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FontTx/>
              <a:buNone/>
            </a:pPr>
            <a:r>
              <a:rPr lang="en-GB" sz="2400" b="1" dirty="0" smtClean="0">
                <a:solidFill>
                  <a:schemeClr val="accent2"/>
                </a:solidFill>
                <a:latin typeface="CG Times (WN)"/>
              </a:rPr>
              <a:t>6.</a:t>
            </a:r>
            <a:r>
              <a:rPr lang="en-GB" sz="2400" b="1" dirty="0" smtClean="0">
                <a:solidFill>
                  <a:srgbClr val="FF0000"/>
                </a:solidFill>
                <a:latin typeface="CG Times (WN)"/>
              </a:rPr>
              <a:t>  </a:t>
            </a:r>
            <a:r>
              <a:rPr lang="en-GB" sz="2400" b="1" dirty="0" smtClean="0">
                <a:solidFill>
                  <a:schemeClr val="accent2"/>
                </a:solidFill>
                <a:latin typeface="CG Times (WN)"/>
              </a:rPr>
              <a:t>Back problems and lower limbs disorder</a:t>
            </a:r>
            <a:endParaRPr lang="en-GB" sz="2400" dirty="0" smtClean="0">
              <a:solidFill>
                <a:schemeClr val="accent2"/>
              </a:solidFill>
              <a:latin typeface="CG Times (WN)"/>
            </a:endParaRPr>
          </a:p>
          <a:p>
            <a:pPr marL="457200" indent="-457200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FontTx/>
              <a:buAutoNum type="arabicPeriod" startAt="7"/>
            </a:pPr>
            <a:r>
              <a:rPr lang="en-GB" sz="2400" b="1" dirty="0" smtClean="0">
                <a:solidFill>
                  <a:schemeClr val="accent2"/>
                </a:solidFill>
                <a:latin typeface="CG Times (WN)"/>
              </a:rPr>
              <a:t>Cancers and Malignant Blood Diseases</a:t>
            </a:r>
            <a:r>
              <a:rPr lang="en-GB" sz="2400" dirty="0" smtClean="0">
                <a:solidFill>
                  <a:srgbClr val="FF0000"/>
                </a:solidFill>
                <a:latin typeface="CG Times (WN)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CG Times (WN)"/>
              </a:rPr>
              <a:t>Mesothelioma</a:t>
            </a:r>
            <a:r>
              <a:rPr lang="en-GB" sz="2400" dirty="0" smtClean="0">
                <a:solidFill>
                  <a:srgbClr val="FF0000"/>
                </a:solidFill>
                <a:latin typeface="CG Times (WN)"/>
              </a:rPr>
              <a:t>; bladder cancer; </a:t>
            </a:r>
            <a:r>
              <a:rPr lang="en-GB" sz="2400" dirty="0" err="1" smtClean="0">
                <a:solidFill>
                  <a:srgbClr val="FF0000"/>
                </a:solidFill>
                <a:latin typeface="CG Times (WN)"/>
              </a:rPr>
              <a:t>leukemia</a:t>
            </a:r>
            <a:r>
              <a:rPr lang="en-GB" sz="2400" dirty="0" smtClean="0">
                <a:solidFill>
                  <a:srgbClr val="FF0000"/>
                </a:solidFill>
                <a:latin typeface="CG Times (WN)"/>
              </a:rPr>
              <a:t> </a:t>
            </a:r>
          </a:p>
          <a:p>
            <a:pPr marL="457200" indent="-457200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FontTx/>
              <a:buAutoNum type="arabicPeriod" startAt="7"/>
            </a:pPr>
            <a:r>
              <a:rPr lang="en-GB" sz="2400" b="1" dirty="0" smtClean="0">
                <a:solidFill>
                  <a:schemeClr val="accent2"/>
                </a:solidFill>
                <a:latin typeface="CG Times (WN)"/>
              </a:rPr>
              <a:t>Disorders due to Mental Stress</a:t>
            </a:r>
          </a:p>
          <a:p>
            <a:pPr marL="457200" indent="-457200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FontTx/>
              <a:buNone/>
            </a:pPr>
            <a:r>
              <a:rPr lang="en-GB" sz="2400" dirty="0" smtClean="0">
                <a:solidFill>
                  <a:srgbClr val="FF0000"/>
                </a:solidFill>
                <a:latin typeface="CG Times (WN)"/>
              </a:rPr>
              <a:t>     Tension headache, depression. </a:t>
            </a:r>
          </a:p>
          <a:p>
            <a:pPr marL="457200" indent="-457200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None/>
            </a:pPr>
            <a:r>
              <a:rPr lang="en-GB" sz="2400" b="1" dirty="0" smtClean="0">
                <a:solidFill>
                  <a:schemeClr val="accent2"/>
                </a:solidFill>
                <a:latin typeface="CG Times (WN)"/>
              </a:rPr>
              <a:t>9. Noise </a:t>
            </a:r>
            <a:r>
              <a:rPr lang="en-GB" sz="2400" b="1" dirty="0" smtClean="0">
                <a:solidFill>
                  <a:schemeClr val="accent2"/>
                </a:solidFill>
                <a:latin typeface="CG Times (WN)"/>
              </a:rPr>
              <a:t>Induced Hearing </a:t>
            </a:r>
            <a:r>
              <a:rPr lang="en-GB" sz="2400" b="1" dirty="0" smtClean="0">
                <a:solidFill>
                  <a:schemeClr val="accent2"/>
                </a:solidFill>
                <a:latin typeface="CG Times (WN)"/>
              </a:rPr>
              <a:t>Loss</a:t>
            </a:r>
          </a:p>
          <a:p>
            <a:pPr marL="457200" indent="-457200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None/>
            </a:pPr>
            <a:r>
              <a:rPr lang="en-GB" sz="2400" b="1" smtClean="0">
                <a:solidFill>
                  <a:schemeClr val="accent2"/>
                </a:solidFill>
                <a:latin typeface="CG Times (WN)"/>
              </a:rPr>
              <a:t>10.  </a:t>
            </a:r>
            <a:r>
              <a:rPr lang="en-GB" sz="2400" b="1" dirty="0" smtClean="0">
                <a:solidFill>
                  <a:schemeClr val="accent2"/>
                </a:solidFill>
                <a:latin typeface="CG Times (WN)"/>
              </a:rPr>
              <a:t>Other Illnesses and Disorders</a:t>
            </a:r>
            <a:endParaRPr lang="en-GB" sz="2400" dirty="0" smtClean="0">
              <a:solidFill>
                <a:schemeClr val="accent2"/>
              </a:solidFill>
              <a:latin typeface="CG Times (WN)"/>
            </a:endParaRPr>
          </a:p>
          <a:p>
            <a:pPr marL="457200" indent="-457200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FontTx/>
              <a:buNone/>
            </a:pPr>
            <a:r>
              <a:rPr lang="en-GB" sz="2400" dirty="0" smtClean="0">
                <a:solidFill>
                  <a:srgbClr val="FF0000"/>
                </a:solidFill>
                <a:latin typeface="CG Times (WN)"/>
              </a:rPr>
              <a:t> Eye conditions due to dust and toxic agents </a:t>
            </a:r>
            <a:r>
              <a:rPr lang="en-GB" sz="2400" dirty="0" err="1" smtClean="0">
                <a:solidFill>
                  <a:srgbClr val="FF0000"/>
                </a:solidFill>
                <a:latin typeface="CG Times (WN)"/>
              </a:rPr>
              <a:t>e.g</a:t>
            </a:r>
            <a:r>
              <a:rPr lang="en-GB" sz="2400" dirty="0" smtClean="0">
                <a:solidFill>
                  <a:srgbClr val="FF0000"/>
                </a:solidFill>
                <a:latin typeface="CG Times (WN)"/>
              </a:rPr>
              <a:t> arc eye</a:t>
            </a:r>
          </a:p>
          <a:p>
            <a:pPr marL="457200" indent="-457200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FontTx/>
              <a:buNone/>
            </a:pPr>
            <a:r>
              <a:rPr lang="en-GB" sz="2400" dirty="0" smtClean="0">
                <a:solidFill>
                  <a:srgbClr val="FF0000"/>
                </a:solidFill>
                <a:latin typeface="CG Times (WN)"/>
              </a:rPr>
              <a:t> Heat problems and radiation. </a:t>
            </a:r>
            <a:r>
              <a:rPr lang="en-GB" sz="2400" b="1" dirty="0" smtClean="0">
                <a:solidFill>
                  <a:srgbClr val="FF0000"/>
                </a:solidFill>
              </a:rPr>
              <a:t>		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en-GB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Who should report OH illness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Employee</a:t>
            </a:r>
          </a:p>
          <a:p>
            <a:r>
              <a:rPr lang="en-GB" smtClean="0"/>
              <a:t>Line manager/supervisor</a:t>
            </a:r>
          </a:p>
          <a:p>
            <a:r>
              <a:rPr lang="en-GB" smtClean="0"/>
              <a:t>Medical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Why to report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GB" sz="2800" smtClean="0"/>
              <a:t>Intervention/ corrective actions</a:t>
            </a:r>
          </a:p>
          <a:p>
            <a:pPr>
              <a:lnSpc>
                <a:spcPct val="120000"/>
              </a:lnSpc>
            </a:pPr>
            <a:r>
              <a:rPr lang="en-GB" sz="2800" smtClean="0"/>
              <a:t>Morals</a:t>
            </a:r>
          </a:p>
          <a:p>
            <a:pPr>
              <a:lnSpc>
                <a:spcPct val="120000"/>
              </a:lnSpc>
            </a:pPr>
            <a:r>
              <a:rPr lang="en-GB" sz="2800" smtClean="0"/>
              <a:t>Legislation</a:t>
            </a:r>
          </a:p>
          <a:p>
            <a:pPr>
              <a:lnSpc>
                <a:spcPct val="120000"/>
              </a:lnSpc>
            </a:pPr>
            <a:r>
              <a:rPr lang="en-US" sz="2800" smtClean="0"/>
              <a:t> </a:t>
            </a:r>
            <a:r>
              <a:rPr lang="en-GB" sz="2800" smtClean="0"/>
              <a:t>Litigation potential</a:t>
            </a:r>
          </a:p>
          <a:p>
            <a:pPr>
              <a:lnSpc>
                <a:spcPct val="120000"/>
              </a:lnSpc>
            </a:pPr>
            <a:r>
              <a:rPr lang="en-US" sz="2800" smtClean="0"/>
              <a:t> </a:t>
            </a:r>
            <a:r>
              <a:rPr lang="en-GB" sz="2800" smtClean="0"/>
              <a:t>Research and epidemiology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 </a:t>
            </a:r>
            <a:r>
              <a:rPr lang="en-GB" sz="2800" smtClean="0"/>
              <a:t>Costs (sickness absence etc)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Reputation</a:t>
            </a:r>
          </a:p>
          <a:p>
            <a:pPr>
              <a:buFontTx/>
              <a:buNone/>
            </a:pPr>
            <a:endParaRPr lang="en-GB" sz="2800" smtClean="0"/>
          </a:p>
          <a:p>
            <a:endParaRPr lang="en-GB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smtClean="0">
                <a:solidFill>
                  <a:srgbClr val="0B5395"/>
                </a:solidFill>
              </a:rPr>
              <a:t>Benefits of occupational illness early reporting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GB" sz="2600" smtClean="0">
                <a:cs typeface="Times New Roman" pitchFamily="18" charset="0"/>
              </a:rPr>
              <a:t>Early detection and intervention</a:t>
            </a:r>
            <a:r>
              <a:rPr lang="en-GB" sz="2600" smtClean="0">
                <a:cs typeface="Times New Roman" pitchFamily="18" charset="0"/>
                <a:sym typeface="Wingdings" pitchFamily="2" charset="2"/>
              </a:rPr>
              <a:t> Prevention</a:t>
            </a:r>
          </a:p>
          <a:p>
            <a:pPr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US" sz="2600" smtClean="0">
                <a:cs typeface="Times New Roman" pitchFamily="18" charset="0"/>
                <a:sym typeface="Wingdings" pitchFamily="2" charset="2"/>
              </a:rPr>
              <a:t>Gain financially through-Reduced costs e.g insurance premium , reduced compensation, reduced absenteeism due to sickness</a:t>
            </a:r>
            <a:r>
              <a:rPr lang="en-US" sz="2600" b="1" smtClean="0">
                <a:cs typeface="Times New Roman" pitchFamily="18" charset="0"/>
                <a:sym typeface="Wingdings" pitchFamily="2" charset="2"/>
              </a:rPr>
              <a:t> </a:t>
            </a:r>
          </a:p>
          <a:p>
            <a:pPr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US" sz="2600" smtClean="0">
                <a:cs typeface="Times New Roman" pitchFamily="18" charset="0"/>
                <a:sym typeface="Wingdings" pitchFamily="2" charset="2"/>
              </a:rPr>
              <a:t>High moral </a:t>
            </a:r>
            <a:r>
              <a:rPr lang="en-GB" sz="2600" smtClean="0"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600" smtClean="0">
                <a:cs typeface="Times New Roman" pitchFamily="18" charset="0"/>
                <a:sym typeface="Wingdings" pitchFamily="2" charset="2"/>
              </a:rPr>
              <a:t>Increased productivity</a:t>
            </a:r>
          </a:p>
          <a:p>
            <a:pPr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US" sz="2600" smtClean="0">
                <a:cs typeface="Times New Roman" pitchFamily="18" charset="0"/>
                <a:sym typeface="Wingdings" pitchFamily="2" charset="2"/>
              </a:rPr>
              <a:t>Excellent reputation, increased public image- more competitive in the market</a:t>
            </a:r>
            <a:endParaRPr lang="en-US" sz="2600" b="1" smtClean="0"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US" sz="2600" smtClean="0">
                <a:cs typeface="Times New Roman" pitchFamily="18" charset="0"/>
                <a:sym typeface="Wingdings" pitchFamily="2" charset="2"/>
              </a:rPr>
              <a:t>Prevents premature incapacity for work, reduces early retirement pension costs  </a:t>
            </a:r>
          </a:p>
          <a:p>
            <a:pPr>
              <a:lnSpc>
                <a:spcPct val="80000"/>
              </a:lnSpc>
            </a:pPr>
            <a:endParaRPr lang="en-GB" sz="2600" smtClean="0">
              <a:cs typeface="Times New Roman" pitchFamily="18" charset="0"/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endParaRPr lang="en-GB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700" b="1" smtClean="0"/>
              <a:t>Disadvantages of ignoring and not reporting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772400" cy="41148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600" b="1" smtClean="0">
                <a:solidFill>
                  <a:srgbClr val="FF0000"/>
                </a:solidFill>
              </a:rPr>
              <a:t>Be  aware of the hidden costs of OI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b="1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US" sz="2200" smtClean="0"/>
              <a:t>Costs to train a new worker, </a:t>
            </a: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US" sz="2200" smtClean="0"/>
              <a:t>Repair damaged property</a:t>
            </a: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US" sz="2200" smtClean="0"/>
              <a:t> Investigate the accident and implement corrective action </a:t>
            </a: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US" sz="2200" smtClean="0"/>
              <a:t>Maintain insurance coverage(High premium)</a:t>
            </a: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US" sz="2200" smtClean="0"/>
              <a:t> Costs related to schedule delays and poorer customer relations</a:t>
            </a: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US" sz="2200" smtClean="0"/>
              <a:t>More staff falling sick and increased absenteeism</a:t>
            </a: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US" sz="2200" smtClean="0"/>
              <a:t> lower morale and high staff turn over</a:t>
            </a:r>
            <a:r>
              <a:rPr lang="en-GB" sz="2200" smtClean="0"/>
              <a:t> </a:t>
            </a:r>
          </a:p>
          <a:p>
            <a:pPr>
              <a:lnSpc>
                <a:spcPct val="80000"/>
              </a:lnSpc>
            </a:pPr>
            <a:endParaRPr lang="en-GB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 b="1" smtClean="0">
                <a:solidFill>
                  <a:schemeClr val="accent1"/>
                </a:solidFill>
                <a:latin typeface="Constantia" pitchFamily="18" charset="0"/>
              </a:rPr>
              <a:t>Do we need to investigate occupational illness Y/N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v"/>
            </a:pPr>
            <a:r>
              <a:rPr lang="en-GB" sz="3600" smtClean="0"/>
              <a:t>Rule out/confirm WR</a:t>
            </a:r>
          </a:p>
          <a:p>
            <a:pPr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v"/>
            </a:pPr>
            <a:r>
              <a:rPr lang="en-GB" sz="3600" smtClean="0"/>
              <a:t>Identify root causes</a:t>
            </a:r>
          </a:p>
          <a:p>
            <a:pPr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v"/>
            </a:pPr>
            <a:r>
              <a:rPr lang="en-GB" sz="3600" smtClean="0"/>
              <a:t>Assess effectiveness of existing controls</a:t>
            </a:r>
          </a:p>
          <a:p>
            <a:pPr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v"/>
            </a:pPr>
            <a:r>
              <a:rPr lang="en-GB" sz="3600" smtClean="0"/>
              <a:t>Remedial actions</a:t>
            </a:r>
          </a:p>
          <a:p>
            <a:pPr>
              <a:buFontTx/>
              <a:buNone/>
            </a:pPr>
            <a:endParaRPr lang="en-GB" sz="3600" smtClean="0"/>
          </a:p>
          <a:p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smtClean="0">
                <a:solidFill>
                  <a:schemeClr val="accent2"/>
                </a:solidFill>
              </a:rPr>
              <a:t>How to prevent OI &amp; your role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600" b="1" smtClean="0">
                <a:solidFill>
                  <a:srgbClr val="0B5395"/>
                </a:solidFill>
              </a:rPr>
              <a:t>Controls</a:t>
            </a: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00" smtClean="0"/>
              <a:t>HRA-identify hazards, assess and put controls(Engineering controls, admin controls, PPE)</a:t>
            </a: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00" smtClean="0"/>
              <a:t>Education and training</a:t>
            </a: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00" smtClean="0"/>
              <a:t>Health care facilities</a:t>
            </a: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00" smtClean="0"/>
              <a:t>Medicals check</a:t>
            </a: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00" smtClean="0"/>
              <a:t>Monitoring of health hazards in the work environment</a:t>
            </a:r>
          </a:p>
          <a:p>
            <a:pPr>
              <a:lnSpc>
                <a:spcPct val="80000"/>
              </a:lnSpc>
              <a:spcBef>
                <a:spcPts val="80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GB" sz="2600" smtClean="0"/>
              <a:t>Encourage early reporting</a:t>
            </a:r>
          </a:p>
          <a:p>
            <a:pPr>
              <a:lnSpc>
                <a:spcPct val="80000"/>
              </a:lnSpc>
            </a:pPr>
            <a:endParaRPr lang="en-GB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b="1" smtClean="0"/>
              <a:t>Recommendations</a:t>
            </a:r>
            <a:endParaRPr lang="en-GB" sz="4200" b="1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mtClean="0"/>
              <a:t>Raise health awareness</a:t>
            </a:r>
          </a:p>
          <a:p>
            <a:pPr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mtClean="0"/>
              <a:t>Encourage reporting</a:t>
            </a:r>
          </a:p>
          <a:p>
            <a:pPr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mtClean="0"/>
              <a:t>Investigate all cases</a:t>
            </a:r>
          </a:p>
          <a:p>
            <a:pPr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mtClean="0"/>
              <a:t>Report to local authorities</a:t>
            </a:r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accent2"/>
                </a:solidFill>
              </a:rPr>
              <a:t>Occupational injury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876800"/>
          </a:xfrm>
        </p:spPr>
        <p:txBody>
          <a:bodyPr/>
          <a:lstStyle/>
          <a:p>
            <a:r>
              <a:rPr lang="en-GB" sz="2800" b="1" smtClean="0"/>
              <a:t>Work injury is a case which results from a work incident or from exposure involving a single event. </a:t>
            </a:r>
            <a:r>
              <a:rPr lang="en-GB" sz="2800" b="1" i="1" smtClean="0">
                <a:solidFill>
                  <a:srgbClr val="FF0000"/>
                </a:solidFill>
              </a:rPr>
              <a:t>Single-incident concept!</a:t>
            </a:r>
          </a:p>
          <a:p>
            <a:r>
              <a:rPr lang="en-GB" sz="2800" b="1" i="1" smtClean="0">
                <a:solidFill>
                  <a:schemeClr val="accent2"/>
                </a:solidFill>
              </a:rPr>
              <a:t>Can be external or/and internal</a:t>
            </a:r>
          </a:p>
          <a:p>
            <a:r>
              <a:rPr lang="en-GB" sz="2800" b="1" i="1" smtClean="0">
                <a:solidFill>
                  <a:srgbClr val="FF0000"/>
                </a:solidFill>
              </a:rPr>
              <a:t>Examples</a:t>
            </a:r>
          </a:p>
          <a:p>
            <a:pPr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  - Cut, amputation, laceration, bruise</a:t>
            </a:r>
          </a:p>
          <a:p>
            <a:pPr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  - Fractures</a:t>
            </a:r>
          </a:p>
          <a:p>
            <a:pPr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  - Strains and sprains</a:t>
            </a:r>
          </a:p>
          <a:p>
            <a:pPr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  - Back disorders due to instantaneous event e.g from slips, trips, sudden movements.</a:t>
            </a:r>
          </a:p>
          <a:p>
            <a:pPr>
              <a:buFontTx/>
              <a:buNone/>
            </a:pPr>
            <a:endParaRPr lang="en-GB" sz="2800" b="1" smtClean="0">
              <a:solidFill>
                <a:srgbClr val="FF0000"/>
              </a:solidFill>
            </a:endParaRPr>
          </a:p>
          <a:p>
            <a:endParaRPr lang="en-GB" sz="2800" b="1" smtClean="0"/>
          </a:p>
          <a:p>
            <a:endParaRPr lang="en-GB" sz="2800" smtClean="0">
              <a:solidFill>
                <a:schemeClr val="accent2"/>
              </a:solidFill>
            </a:endParaRPr>
          </a:p>
          <a:p>
            <a:endParaRPr lang="en-GB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mtClean="0"/>
              <a:t> </a:t>
            </a:r>
            <a:r>
              <a:rPr lang="en-GB" smtClean="0">
                <a:solidFill>
                  <a:srgbClr val="FF0000"/>
                </a:solidFill>
              </a:rPr>
              <a:t>-</a:t>
            </a:r>
            <a:r>
              <a:rPr lang="en-GB" smtClean="0"/>
              <a:t> </a:t>
            </a:r>
            <a:r>
              <a:rPr lang="en-GB" smtClean="0">
                <a:solidFill>
                  <a:srgbClr val="FF0000"/>
                </a:solidFill>
              </a:rPr>
              <a:t>Deafness from explosion</a:t>
            </a:r>
          </a:p>
          <a:p>
            <a:pPr>
              <a:buFontTx/>
              <a:buNone/>
            </a:pPr>
            <a:r>
              <a:rPr lang="en-GB" smtClean="0">
                <a:solidFill>
                  <a:srgbClr val="FF0000"/>
                </a:solidFill>
              </a:rPr>
              <a:t> - Animal and insects bites except venomous</a:t>
            </a:r>
          </a:p>
          <a:p>
            <a:pPr>
              <a:buFontTx/>
              <a:buNone/>
            </a:pPr>
            <a:r>
              <a:rPr lang="en-GB" smtClean="0">
                <a:solidFill>
                  <a:srgbClr val="FF0000"/>
                </a:solidFill>
              </a:rPr>
              <a:t> - Burns- contact with hot or cold surfaces, chemical burns or electric burns.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1350" y="106363"/>
            <a:ext cx="730250" cy="731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50" y="76200"/>
            <a:ext cx="676275" cy="639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7200" y="762000"/>
            <a:ext cx="82280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4400" b="1" u="sng">
                <a:solidFill>
                  <a:schemeClr val="accent2"/>
                </a:solidFill>
              </a:rPr>
              <a:t>What Is An Occupational Illness?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38200" y="1981200"/>
            <a:ext cx="7864475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3200" b="1">
                <a:solidFill>
                  <a:srgbClr val="FF0000"/>
                </a:solidFill>
              </a:rPr>
              <a:t>Any work-related illness mainly caused or aggravated by exposure to Health hazards at work environment.</a:t>
            </a:r>
          </a:p>
          <a:p>
            <a:r>
              <a:rPr lang="en-GB" b="1">
                <a:solidFill>
                  <a:srgbClr val="595959"/>
                </a:solidFill>
              </a:rPr>
              <a:t>It must arise out of or in the course of employment.</a:t>
            </a:r>
          </a:p>
          <a:p>
            <a:r>
              <a:rPr lang="en-GB" b="1">
                <a:solidFill>
                  <a:srgbClr val="595959"/>
                </a:solidFill>
              </a:rPr>
              <a:t>As a result of R.exp/Time</a:t>
            </a:r>
          </a:p>
          <a:p>
            <a:pPr eaLnBrk="0" hangingPunct="0"/>
            <a:endParaRPr lang="en-GB" sz="4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accent2"/>
                </a:solidFill>
              </a:rPr>
              <a:t>Health hazards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>
                <a:solidFill>
                  <a:schemeClr val="accent2"/>
                </a:solidFill>
              </a:rPr>
              <a:t>Physical</a:t>
            </a:r>
            <a:r>
              <a:rPr lang="en-GB" smtClean="0"/>
              <a:t> e.g. Noise, heat, cold, radiation, vibration</a:t>
            </a:r>
          </a:p>
          <a:p>
            <a:r>
              <a:rPr lang="en-GB" smtClean="0">
                <a:solidFill>
                  <a:schemeClr val="accent2"/>
                </a:solidFill>
              </a:rPr>
              <a:t>Chemical</a:t>
            </a:r>
            <a:r>
              <a:rPr lang="en-GB" smtClean="0"/>
              <a:t> e.g. asbestos, gases, vapours, lead</a:t>
            </a:r>
          </a:p>
          <a:p>
            <a:r>
              <a:rPr lang="en-GB" smtClean="0">
                <a:solidFill>
                  <a:schemeClr val="accent2"/>
                </a:solidFill>
              </a:rPr>
              <a:t>Biological</a:t>
            </a:r>
            <a:r>
              <a:rPr lang="en-GB" smtClean="0"/>
              <a:t> e.g bacteria, viruses etc</a:t>
            </a:r>
          </a:p>
          <a:p>
            <a:r>
              <a:rPr lang="en-GB" smtClean="0">
                <a:solidFill>
                  <a:schemeClr val="accent2"/>
                </a:solidFill>
              </a:rPr>
              <a:t>Ergonimical</a:t>
            </a:r>
            <a:r>
              <a:rPr lang="en-GB" smtClean="0"/>
              <a:t>-work station design- RSI</a:t>
            </a:r>
          </a:p>
          <a:p>
            <a:r>
              <a:rPr lang="en-GB" smtClean="0">
                <a:solidFill>
                  <a:schemeClr val="accent2"/>
                </a:solidFill>
              </a:rPr>
              <a:t>Psychological- </a:t>
            </a:r>
            <a:r>
              <a:rPr lang="en-GB" smtClean="0"/>
              <a:t>Stress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u="sng" smtClean="0">
                <a:solidFill>
                  <a:schemeClr val="accent2"/>
                </a:solidFill>
              </a:rPr>
              <a:t>When  an illness is work related?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 b="1" smtClean="0">
                <a:solidFill>
                  <a:schemeClr val="accent2"/>
                </a:solidFill>
              </a:rPr>
              <a:t>Steps before diagnosis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1st step</a:t>
            </a:r>
          </a:p>
          <a:p>
            <a:pPr>
              <a:lnSpc>
                <a:spcPct val="90000"/>
              </a:lnSpc>
            </a:pPr>
            <a:r>
              <a:rPr lang="en-GB" sz="2400" b="1" smtClean="0">
                <a:solidFill>
                  <a:schemeClr val="accent2"/>
                </a:solidFill>
              </a:rPr>
              <a:t> Occupational History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       </a:t>
            </a:r>
            <a:r>
              <a:rPr lang="en-GB" sz="2400" smtClean="0">
                <a:solidFill>
                  <a:schemeClr val="accent2"/>
                </a:solidFill>
              </a:rPr>
              <a:t>-</a:t>
            </a:r>
            <a:r>
              <a:rPr lang="en-GB" sz="2400" b="1" smtClean="0">
                <a:solidFill>
                  <a:schemeClr val="accent2"/>
                </a:solidFill>
              </a:rPr>
              <a:t> Job description &amp; tasks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          -Is causal agents/conditions present at work?</a:t>
            </a:r>
            <a:endParaRPr lang="en-GB" sz="2400" b="1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smtClean="0">
                <a:solidFill>
                  <a:schemeClr val="accent2"/>
                </a:solidFill>
              </a:rPr>
              <a:t>          </a:t>
            </a:r>
            <a:r>
              <a:rPr lang="en-GB" sz="2400" b="1" smtClean="0">
                <a:solidFill>
                  <a:srgbClr val="FF0000"/>
                </a:solidFill>
              </a:rPr>
              <a:t>-Was employee exposed?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           - List of previous employment &amp; exposures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      </a:t>
            </a:r>
            <a:r>
              <a:rPr lang="en-GB" sz="2400" b="1" smtClean="0">
                <a:solidFill>
                  <a:schemeClr val="accent2"/>
                </a:solidFill>
              </a:rPr>
              <a:t>-Is exposure sufficient to cause illness?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 b="1" smtClean="0">
                <a:solidFill>
                  <a:srgbClr val="FF0000"/>
                </a:solidFill>
              </a:rPr>
              <a:t>      </a:t>
            </a:r>
            <a:r>
              <a:rPr lang="en-GB" sz="2400" b="1" smtClean="0">
                <a:solidFill>
                  <a:schemeClr val="accent2"/>
                </a:solidFill>
              </a:rPr>
              <a:t>      </a:t>
            </a:r>
            <a:r>
              <a:rPr lang="en-GB" sz="2400" b="1" smtClean="0">
                <a:solidFill>
                  <a:srgbClr val="FF0000"/>
                </a:solidFill>
              </a:rPr>
              <a:t>- Duration and frequency of exposure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- Is there any non-occupational exposure?</a:t>
            </a:r>
          </a:p>
          <a:p>
            <a:pPr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       -</a:t>
            </a:r>
            <a:r>
              <a:rPr lang="en-GB" b="1" smtClean="0">
                <a:solidFill>
                  <a:schemeClr val="accent2"/>
                </a:solidFill>
              </a:rPr>
              <a:t> </a:t>
            </a:r>
            <a:r>
              <a:rPr lang="en-GB" b="1" smtClean="0">
                <a:solidFill>
                  <a:srgbClr val="FF0000"/>
                </a:solidFill>
              </a:rPr>
              <a:t>Family history- genetic</a:t>
            </a:r>
          </a:p>
          <a:p>
            <a:pPr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       - Past medical history</a:t>
            </a:r>
          </a:p>
          <a:p>
            <a:pPr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       - Second job and hobbies</a:t>
            </a:r>
          </a:p>
          <a:p>
            <a:endParaRPr lang="en-GB" b="1" smtClean="0">
              <a:solidFill>
                <a:srgbClr val="FF0000"/>
              </a:solidFill>
            </a:endParaRPr>
          </a:p>
          <a:p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910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2</a:t>
            </a:r>
            <a:r>
              <a:rPr lang="en-GB" b="1" baseline="30000" smtClean="0">
                <a:solidFill>
                  <a:schemeClr val="accent2"/>
                </a:solidFill>
              </a:rPr>
              <a:t>nd</a:t>
            </a:r>
            <a:r>
              <a:rPr lang="en-GB" b="1" smtClean="0">
                <a:solidFill>
                  <a:schemeClr val="accent2"/>
                </a:solidFill>
              </a:rPr>
              <a:t> step</a:t>
            </a:r>
          </a:p>
          <a:p>
            <a:pPr>
              <a:spcBef>
                <a:spcPct val="0"/>
              </a:spcBef>
            </a:pPr>
            <a:r>
              <a:rPr lang="en-GB" b="1" smtClean="0">
                <a:solidFill>
                  <a:schemeClr val="accent2"/>
                </a:solidFill>
              </a:rPr>
              <a:t>Clinical examination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3</a:t>
            </a:r>
            <a:r>
              <a:rPr lang="en-GB" b="1" baseline="30000" smtClean="0">
                <a:solidFill>
                  <a:schemeClr val="accent2"/>
                </a:solidFill>
              </a:rPr>
              <a:t>rd</a:t>
            </a:r>
            <a:r>
              <a:rPr lang="en-GB" b="1" smtClean="0">
                <a:solidFill>
                  <a:schemeClr val="accent2"/>
                </a:solidFill>
              </a:rPr>
              <a:t> step</a:t>
            </a:r>
          </a:p>
          <a:p>
            <a:pPr>
              <a:spcBef>
                <a:spcPct val="0"/>
              </a:spcBef>
            </a:pPr>
            <a:r>
              <a:rPr lang="en-GB" b="1" smtClean="0">
                <a:solidFill>
                  <a:schemeClr val="accent2"/>
                </a:solidFill>
              </a:rPr>
              <a:t>Investigations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   -Biological tests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   -Radiological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   - Physiological</a:t>
            </a:r>
          </a:p>
          <a:p>
            <a:pPr>
              <a:buFontTx/>
              <a:buNone/>
            </a:pPr>
            <a:endParaRPr lang="en-GB" smtClean="0">
              <a:solidFill>
                <a:srgbClr val="FF0000"/>
              </a:solidFill>
            </a:endParaRPr>
          </a:p>
          <a:p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b="1" smtClean="0">
                <a:solidFill>
                  <a:srgbClr val="FF0000"/>
                </a:solidFill>
              </a:rPr>
              <a:t>Has an illness indeed occurred?</a:t>
            </a:r>
          </a:p>
          <a:p>
            <a:pPr lvl="1">
              <a:spcBef>
                <a:spcPts val="1800"/>
              </a:spcBef>
              <a:buFontTx/>
              <a:buChar char="•"/>
            </a:pPr>
            <a:r>
              <a:rPr lang="en-GB" smtClean="0">
                <a:solidFill>
                  <a:schemeClr val="accent2"/>
                </a:solidFill>
              </a:rPr>
              <a:t>Is the illness work-related i.e. attributable mainly to occupational exposure?</a:t>
            </a:r>
          </a:p>
          <a:p>
            <a:pPr>
              <a:buFontTx/>
              <a:buNone/>
            </a:pPr>
            <a:r>
              <a:rPr lang="en-GB" smtClean="0"/>
              <a:t>4</a:t>
            </a:r>
            <a:r>
              <a:rPr lang="en-GB" baseline="30000" smtClean="0"/>
              <a:t>th</a:t>
            </a:r>
            <a:r>
              <a:rPr lang="en-GB" smtClean="0"/>
              <a:t> step</a:t>
            </a:r>
          </a:p>
          <a:p>
            <a:pPr>
              <a:spcBef>
                <a:spcPct val="0"/>
              </a:spcBef>
            </a:pPr>
            <a:r>
              <a:rPr lang="en-GB" b="1" smtClean="0">
                <a:solidFill>
                  <a:schemeClr val="accent2"/>
                </a:solidFill>
              </a:rPr>
              <a:t>Site visit and exposure monitoring.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Combination of steps from 1-4 would help you to make decision.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b="1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GB" b="1" smtClean="0">
              <a:solidFill>
                <a:srgbClr val="FF0000"/>
              </a:solidFill>
            </a:endParaRPr>
          </a:p>
          <a:p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u="sng" smtClean="0">
                <a:solidFill>
                  <a:schemeClr val="accent2"/>
                </a:solidFill>
                <a:latin typeface="CG Times (WN)"/>
              </a:rPr>
              <a:t>Classification of Occupational Illnesses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GB" sz="2000" b="1" smtClean="0">
                <a:solidFill>
                  <a:srgbClr val="FF0000"/>
                </a:solidFill>
                <a:latin typeface="CG Times (WN)"/>
              </a:rPr>
              <a:t>Infectious and Parasitic Diseases			</a:t>
            </a:r>
          </a:p>
          <a:p>
            <a:pPr marL="609600" indent="-609600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GB" sz="2000" b="1" smtClean="0">
                <a:solidFill>
                  <a:srgbClr val="FF0000"/>
                </a:solidFill>
                <a:latin typeface="CG Times (WN)"/>
              </a:rPr>
              <a:t> Skin Diseases and Disorders:	    		</a:t>
            </a:r>
          </a:p>
          <a:p>
            <a:pPr marL="609600" indent="-609600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GB" sz="2000" b="1" smtClean="0">
                <a:solidFill>
                  <a:srgbClr val="FF0000"/>
                </a:solidFill>
                <a:latin typeface="CG Times (WN)"/>
              </a:rPr>
              <a:t>3.	 Respiratory Conditions due to Dust or Toxic Agents	</a:t>
            </a:r>
          </a:p>
          <a:p>
            <a:pPr marL="609600" indent="-609600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GB" sz="2000" b="1" smtClean="0">
                <a:solidFill>
                  <a:srgbClr val="FF0000"/>
                </a:solidFill>
                <a:latin typeface="CG Times (WN)"/>
              </a:rPr>
              <a:t>4.	 Poisoning (Systemic Effects of Toxic Materials)	</a:t>
            </a:r>
          </a:p>
          <a:p>
            <a:pPr marL="609600" indent="-609600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GB" sz="2000" b="1" smtClean="0">
                <a:solidFill>
                  <a:srgbClr val="FF0000"/>
                </a:solidFill>
                <a:latin typeface="CG Times (WN)"/>
              </a:rPr>
              <a:t>5.	Upper limbs and neck disorders</a:t>
            </a:r>
          </a:p>
          <a:p>
            <a:pPr marL="609600" indent="-609600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GB" sz="2000" b="1" smtClean="0">
                <a:solidFill>
                  <a:srgbClr val="FF0000"/>
                </a:solidFill>
                <a:latin typeface="CG Times (WN)"/>
              </a:rPr>
              <a:t>6.	 Back problems and lower limbs disorders</a:t>
            </a:r>
            <a:r>
              <a:rPr lang="en-GB" sz="2000" smtClean="0">
                <a:solidFill>
                  <a:srgbClr val="FF0000"/>
                </a:solidFill>
                <a:latin typeface="CG Times (WN)"/>
              </a:rPr>
              <a:t>		</a:t>
            </a:r>
          </a:p>
          <a:p>
            <a:pPr marL="609600" indent="-609600">
              <a:lnSpc>
                <a:spcPct val="80000"/>
              </a:lnSpc>
              <a:spcAft>
                <a:spcPts val="600"/>
              </a:spcAft>
              <a:buFontTx/>
              <a:buAutoNum type="arabicPeriod" startAt="7"/>
            </a:pPr>
            <a:r>
              <a:rPr lang="en-GB" sz="2000" b="1" smtClean="0">
                <a:solidFill>
                  <a:srgbClr val="FF0000"/>
                </a:solidFill>
                <a:latin typeface="CG Times (WN)"/>
              </a:rPr>
              <a:t>Cancers and Malignant Blood Diseases</a:t>
            </a:r>
          </a:p>
          <a:p>
            <a:pPr marL="609600" indent="-609600">
              <a:lnSpc>
                <a:spcPct val="80000"/>
              </a:lnSpc>
              <a:spcAft>
                <a:spcPts val="600"/>
              </a:spcAft>
              <a:buFontTx/>
              <a:buAutoNum type="arabicPeriod" startAt="7"/>
            </a:pPr>
            <a:r>
              <a:rPr lang="en-GB" sz="2000" b="1" smtClean="0">
                <a:solidFill>
                  <a:srgbClr val="FF0000"/>
                </a:solidFill>
                <a:latin typeface="CG Times (WN)"/>
              </a:rPr>
              <a:t>Diseases due to mental stress			</a:t>
            </a:r>
          </a:p>
          <a:p>
            <a:pPr marL="609600" indent="-609600">
              <a:lnSpc>
                <a:spcPct val="80000"/>
              </a:lnSpc>
              <a:spcAft>
                <a:spcPts val="600"/>
              </a:spcAft>
              <a:buFontTx/>
              <a:buAutoNum type="arabicPeriod" startAt="7"/>
            </a:pPr>
            <a:r>
              <a:rPr lang="en-GB" sz="2000" b="1" smtClean="0">
                <a:solidFill>
                  <a:srgbClr val="FF0000"/>
                </a:solidFill>
                <a:latin typeface="CG Times (WN)"/>
              </a:rPr>
              <a:t> Noise Induced Hearing Loss				</a:t>
            </a:r>
          </a:p>
          <a:p>
            <a:pPr marL="609600" indent="-609600">
              <a:lnSpc>
                <a:spcPct val="80000"/>
              </a:lnSpc>
              <a:spcAft>
                <a:spcPts val="600"/>
              </a:spcAft>
              <a:buFontTx/>
              <a:buAutoNum type="arabicPeriod" startAt="7"/>
            </a:pPr>
            <a:r>
              <a:rPr lang="en-GB" sz="2000" b="1" smtClean="0">
                <a:solidFill>
                  <a:srgbClr val="FF0000"/>
                </a:solidFill>
                <a:latin typeface="CG Times (WN)"/>
              </a:rPr>
              <a:t> Other Illnesses and Disorders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648200"/>
          </a:xfrm>
        </p:spPr>
        <p:txBody>
          <a:bodyPr/>
          <a:lstStyle/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AutoNum type="arabicPeriod"/>
            </a:pPr>
            <a:r>
              <a:rPr lang="en-GB" sz="1800" b="1" smtClean="0">
                <a:solidFill>
                  <a:schemeClr val="accent2"/>
                </a:solidFill>
                <a:latin typeface="CG Times (WN)"/>
              </a:rPr>
              <a:t>Infectious and Parasitic Diseases</a:t>
            </a:r>
            <a:endParaRPr lang="en-GB" sz="1800" b="1" smtClean="0">
              <a:solidFill>
                <a:srgbClr val="FF0000"/>
              </a:solidFill>
              <a:latin typeface="CG Times (WN)"/>
            </a:endParaRP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None/>
            </a:pPr>
            <a:r>
              <a:rPr lang="en-GB" sz="1800" smtClean="0">
                <a:solidFill>
                  <a:srgbClr val="FF0000"/>
                </a:solidFill>
                <a:latin typeface="CG Times (WN)"/>
              </a:rPr>
              <a:t>  Malaria, food poisoning, infectious hepatitis, legionnaire's disease</a:t>
            </a: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AutoNum type="arabicPeriod" startAt="2"/>
            </a:pPr>
            <a:r>
              <a:rPr lang="en-GB" sz="1800" b="1" smtClean="0">
                <a:solidFill>
                  <a:schemeClr val="accent2"/>
                </a:solidFill>
                <a:latin typeface="CG Times (WN)"/>
              </a:rPr>
              <a:t>Skin Diseases and Disorders</a:t>
            </a: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None/>
            </a:pPr>
            <a:r>
              <a:rPr lang="en-GB" sz="1800" b="1" smtClean="0">
                <a:solidFill>
                  <a:srgbClr val="FF0000"/>
                </a:solidFill>
                <a:latin typeface="CG Times (WN)"/>
              </a:rPr>
              <a:t> </a:t>
            </a:r>
            <a:r>
              <a:rPr lang="en-GB" sz="1800" smtClean="0">
                <a:solidFill>
                  <a:srgbClr val="FF0000"/>
                </a:solidFill>
                <a:latin typeface="CG Times (WN)"/>
              </a:rPr>
              <a:t>Contact dermatitis, allergic dermatitis, rash caused by primary irritants and</a:t>
            </a: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None/>
            </a:pPr>
            <a:r>
              <a:rPr lang="en-GB" sz="1800" smtClean="0">
                <a:solidFill>
                  <a:srgbClr val="FF0000"/>
                </a:solidFill>
                <a:latin typeface="CG Times (WN)"/>
              </a:rPr>
              <a:t>  sensitizers  or poisonous plants, chrome ulcers</a:t>
            </a: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AutoNum type="arabicPeriod" startAt="3"/>
            </a:pPr>
            <a:r>
              <a:rPr lang="en-GB" sz="1800" b="1" smtClean="0">
                <a:solidFill>
                  <a:schemeClr val="accent2"/>
                </a:solidFill>
                <a:latin typeface="CG Times (WN)"/>
              </a:rPr>
              <a:t>Respiratory Conditions </a:t>
            </a:r>
            <a:r>
              <a:rPr lang="en-GB" sz="1800" smtClean="0">
                <a:solidFill>
                  <a:schemeClr val="accent2"/>
                </a:solidFill>
                <a:latin typeface="CG Times (WN)"/>
              </a:rPr>
              <a:t>due to Dust or Toxic Agents</a:t>
            </a: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None/>
            </a:pPr>
            <a:r>
              <a:rPr lang="en-GB" sz="1800" smtClean="0">
                <a:solidFill>
                  <a:srgbClr val="FF0000"/>
                </a:solidFill>
                <a:latin typeface="CG Times (WN)"/>
              </a:rPr>
              <a:t> Silicosis, Asbestosis, pneumoconiosis, allergic asthma, allergic rhinitis due</a:t>
            </a: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None/>
            </a:pPr>
            <a:r>
              <a:rPr lang="en-GB" sz="1800" smtClean="0">
                <a:solidFill>
                  <a:srgbClr val="FF0000"/>
                </a:solidFill>
                <a:latin typeface="CG Times (WN)"/>
              </a:rPr>
              <a:t> to chemicals, dusts, gases, or fumes.</a:t>
            </a: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AutoNum type="arabicPeriod" startAt="4"/>
            </a:pPr>
            <a:r>
              <a:rPr lang="en-GB" sz="1800" b="1" smtClean="0">
                <a:solidFill>
                  <a:schemeClr val="accent2"/>
                </a:solidFill>
                <a:latin typeface="CG Times (WN)"/>
              </a:rPr>
              <a:t>Poisoning (Systemic Effects of Toxic Materials)</a:t>
            </a: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None/>
            </a:pPr>
            <a:r>
              <a:rPr lang="en-GB" sz="1800" b="1" smtClean="0">
                <a:solidFill>
                  <a:srgbClr val="FF0000"/>
                </a:solidFill>
                <a:latin typeface="CG Times (WN)"/>
              </a:rPr>
              <a:t> </a:t>
            </a:r>
            <a:r>
              <a:rPr lang="en-GB" sz="1800" smtClean="0">
                <a:solidFill>
                  <a:srgbClr val="FF0000"/>
                </a:solidFill>
                <a:latin typeface="CG Times (WN)"/>
              </a:rPr>
              <a:t>Poisoning by metals e.g lead, mercury, arsenic, or other metals</a:t>
            </a: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None/>
            </a:pPr>
            <a:r>
              <a:rPr lang="en-GB" sz="1800" smtClean="0">
                <a:solidFill>
                  <a:srgbClr val="FF0000"/>
                </a:solidFill>
                <a:latin typeface="CG Times (WN)"/>
              </a:rPr>
              <a:t> Poisoning by gas e.g carbon monoxide, hydrogen sulphide, or other gases</a:t>
            </a: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None/>
            </a:pPr>
            <a:r>
              <a:rPr lang="en-GB" sz="1800" smtClean="0">
                <a:solidFill>
                  <a:srgbClr val="FF0000"/>
                </a:solidFill>
                <a:latin typeface="CG Times (WN)"/>
              </a:rPr>
              <a:t> Poisoning by solvents</a:t>
            </a: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None/>
            </a:pPr>
            <a:r>
              <a:rPr lang="en-GB" sz="1800" smtClean="0">
                <a:solidFill>
                  <a:srgbClr val="FF0000"/>
                </a:solidFill>
                <a:latin typeface="CG Times (WN)"/>
              </a:rPr>
              <a:t> Poisoning by pesticides</a:t>
            </a: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None/>
            </a:pPr>
            <a:r>
              <a:rPr lang="en-GB" sz="1800" smtClean="0">
                <a:solidFill>
                  <a:srgbClr val="FF0000"/>
                </a:solidFill>
                <a:latin typeface="CG Times (WN)"/>
              </a:rPr>
              <a:t> Poisoning by other chemicals such as formaldehyde, plastics and resins.</a:t>
            </a:r>
          </a:p>
          <a:p>
            <a:pPr marL="381000" indent="-381000">
              <a:lnSpc>
                <a:spcPct val="80000"/>
              </a:lnSpc>
              <a:spcBef>
                <a:spcPct val="10000"/>
              </a:spcBef>
              <a:spcAft>
                <a:spcPts val="400"/>
              </a:spcAft>
              <a:buFontTx/>
              <a:buNone/>
            </a:pPr>
            <a:r>
              <a:rPr lang="en-GB" sz="1800" b="1" smtClean="0">
                <a:solidFill>
                  <a:schemeClr val="accent2"/>
                </a:solidFill>
                <a:latin typeface="CG Times (WN)"/>
              </a:rPr>
              <a:t>5.	 Upper limb and neck disorders e.g Mouse disease</a:t>
            </a:r>
            <a:endParaRPr lang="en-GB" sz="1800" smtClean="0">
              <a:solidFill>
                <a:srgbClr val="FF0000"/>
              </a:solidFill>
              <a:latin typeface="CG Times (WN)"/>
            </a:endParaRPr>
          </a:p>
          <a:p>
            <a:pPr marL="381000" indent="-381000">
              <a:lnSpc>
                <a:spcPct val="80000"/>
              </a:lnSpc>
            </a:pPr>
            <a:endParaRPr lang="en-GB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EA68E70056A4458A00C7F36B228371" ma:contentTypeVersion="4" ma:contentTypeDescription="Create a new document." ma:contentTypeScope="" ma:versionID="5e0d0b44d1dc919ac1be910434ed2976">
  <xsd:schema xmlns:xsd="http://www.w3.org/2001/XMLSchema" xmlns:xs="http://www.w3.org/2001/XMLSchema" xmlns:p="http://schemas.microsoft.com/office/2006/metadata/properties" xmlns:ns1="http://schemas.microsoft.com/sharepoint/v3" xmlns:ns2="9d51eac6-a7d5-47f5-a119-63d146adb134" targetNamespace="http://schemas.microsoft.com/office/2006/metadata/properties" ma:root="true" ma:fieldsID="04124fd72fb23383ffd9ae33b9d6db0f" ns1:_="" ns2:_="">
    <xsd:import namespace="http://schemas.microsoft.com/sharepoint/v3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3C6C9C-6D39-4CF8-A209-D74A490D0057}"/>
</file>

<file path=customXml/itemProps2.xml><?xml version="1.0" encoding="utf-8"?>
<ds:datastoreItem xmlns:ds="http://schemas.openxmlformats.org/officeDocument/2006/customXml" ds:itemID="{F608DC51-20A7-49C9-8BC5-6E31CABE0097}"/>
</file>

<file path=customXml/itemProps3.xml><?xml version="1.0" encoding="utf-8"?>
<ds:datastoreItem xmlns:ds="http://schemas.openxmlformats.org/officeDocument/2006/customXml" ds:itemID="{ABDDF9AE-4FF2-47A7-90EF-02BE7A1E0DA6}"/>
</file>

<file path=docProps/app.xml><?xml version="1.0" encoding="utf-8"?>
<Properties xmlns="http://schemas.openxmlformats.org/officeDocument/2006/extended-properties" xmlns:vt="http://schemas.openxmlformats.org/officeDocument/2006/docPropsVTypes">
  <TotalTime>2169</TotalTime>
  <Words>741</Words>
  <Application>Microsoft Office PowerPoint</Application>
  <PresentationFormat>On-screen Show (4:3)</PresentationFormat>
  <Paragraphs>135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Times New Roman</vt:lpstr>
      <vt:lpstr>Arial</vt:lpstr>
      <vt:lpstr>CG Times (WN)</vt:lpstr>
      <vt:lpstr>Wingdings</vt:lpstr>
      <vt:lpstr>Constantia</vt:lpstr>
      <vt:lpstr>Default Design</vt:lpstr>
      <vt:lpstr>Slide 1</vt:lpstr>
      <vt:lpstr>Slide 2</vt:lpstr>
      <vt:lpstr>Health hazards</vt:lpstr>
      <vt:lpstr>When  an illness is work related?</vt:lpstr>
      <vt:lpstr>Slide 5</vt:lpstr>
      <vt:lpstr>Slide 6</vt:lpstr>
      <vt:lpstr>Slide 7</vt:lpstr>
      <vt:lpstr>Classification of Occupational Illnesses</vt:lpstr>
      <vt:lpstr>Slide 9</vt:lpstr>
      <vt:lpstr>Slide 10</vt:lpstr>
      <vt:lpstr>Who should report OH illness</vt:lpstr>
      <vt:lpstr>Why to report</vt:lpstr>
      <vt:lpstr>Benefits of occupational illness early reporting</vt:lpstr>
      <vt:lpstr>Disadvantages of ignoring and not reporting</vt:lpstr>
      <vt:lpstr>Do we need to investigate occupational illness Y/N</vt:lpstr>
      <vt:lpstr>How to prevent OI &amp; your role</vt:lpstr>
      <vt:lpstr>Recommendations</vt:lpstr>
      <vt:lpstr>Occupational injury</vt:lpstr>
      <vt:lpstr>Slide 19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Application Server Development</dc:creator>
  <cp:lastModifiedBy>mu50922</cp:lastModifiedBy>
  <cp:revision>72</cp:revision>
  <cp:lastPrinted>2002-10-02T04:08:54Z</cp:lastPrinted>
  <dcterms:created xsi:type="dcterms:W3CDTF">2002-03-02T14:40:39Z</dcterms:created>
  <dcterms:modified xsi:type="dcterms:W3CDTF">2012-06-04T13:02:44Z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0x01010032EA68E70056A4458A00C7F36B228371</vt:lpwstr>
  </property>
</Properties>
</file>