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21EBC-3BC0-4A07-B348-7CD12B0C445F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087AE-E409-4003-B62E-2C0E94664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087AE-E409-4003-B62E-2C0E94664B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F1A0A-BF52-4278-ACC0-7E8FA2A32CAC}" type="datetimeFigureOut">
              <a:rPr lang="en-US" smtClean="0"/>
              <a:pPr/>
              <a:t>22/12/2014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PT optio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814" y="0"/>
            <a:ext cx="9154814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Health Performance Indicators 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2014</a:t>
            </a:r>
            <a:endParaRPr lang="en-US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Health performance YTD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1783" y="1504807"/>
          <a:ext cx="827360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867"/>
                <a:gridCol w="2757867"/>
                <a:gridCol w="27578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Occupational illnesses PDO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TROIF </a:t>
                      </a:r>
                      <a:r>
                        <a:rPr lang="en-US" baseline="0" dirty="0" smtClean="0"/>
                        <a:t> PDO only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Occupational illnesses contractors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FTW</a:t>
                      </a:r>
                      <a:r>
                        <a:rPr lang="en-US" baseline="0" dirty="0" smtClean="0"/>
                        <a:t> medicals undertaken-PDO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emergency Medical evacuation-PDO &amp; Contractors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NAD</a:t>
                      </a:r>
                      <a:r>
                        <a:rPr lang="en-US" baseline="0" dirty="0" smtClean="0"/>
                        <a:t> Cases-</a:t>
                      </a:r>
                      <a:r>
                        <a:rPr lang="en-US" dirty="0" smtClean="0"/>
                        <a:t>PDO &amp; Contractors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NAD rate/Million Man-hours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available waiting for man-hours from MSE.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7C820-4E37-4BCE-828F-DC066C168A6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9863" y="212725"/>
            <a:ext cx="8812212" cy="51117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Ndat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5029200" cy="517525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 b="1" dirty="0" smtClean="0"/>
              <a:t>NAD Analysis 2014</a:t>
            </a:r>
          </a:p>
          <a:p>
            <a:pPr>
              <a:buFontTx/>
              <a:buNone/>
            </a:pPr>
            <a:endParaRPr lang="en-US" sz="1200" dirty="0" smtClean="0"/>
          </a:p>
          <a:p>
            <a:r>
              <a:rPr lang="en-GB" sz="1400" b="1" dirty="0" smtClean="0"/>
              <a:t>Non Accidental Deaths:  </a:t>
            </a:r>
            <a:r>
              <a:rPr lang="en-GB" sz="1400" dirty="0" smtClean="0"/>
              <a:t>10 </a:t>
            </a:r>
          </a:p>
          <a:p>
            <a:r>
              <a:rPr lang="en-GB" sz="1400" b="1" dirty="0" smtClean="0"/>
              <a:t>Nationality:</a:t>
            </a:r>
            <a:r>
              <a:rPr lang="en-GB" sz="1400" dirty="0" smtClean="0"/>
              <a:t>  80% Indian subcontinent,  20%  Omani origin</a:t>
            </a:r>
          </a:p>
          <a:p>
            <a:r>
              <a:rPr lang="en-GB" sz="1400" b="1" dirty="0" smtClean="0"/>
              <a:t>Cause of death:</a:t>
            </a:r>
            <a:r>
              <a:rPr lang="en-GB" sz="1400" dirty="0" smtClean="0"/>
              <a:t> Heart attack 50%, suicide 20%, Alcohol 20%, Convulsion 10%</a:t>
            </a:r>
            <a:endParaRPr lang="en-GB" sz="1400" b="1" dirty="0" smtClean="0"/>
          </a:p>
          <a:p>
            <a:pPr>
              <a:buFontTx/>
              <a:buNone/>
            </a:pPr>
            <a:r>
              <a:rPr lang="en-GB" sz="1800" b="1" dirty="0" smtClean="0"/>
              <a:t>Key learning:</a:t>
            </a:r>
          </a:p>
          <a:p>
            <a:pPr lvl="1"/>
            <a:r>
              <a:rPr lang="en-GB" sz="1600" dirty="0" smtClean="0"/>
              <a:t>Alcohol and substance abuse is an emerging problem- raise awareness and implement more stringent measures like alcohol random testing.</a:t>
            </a:r>
          </a:p>
          <a:p>
            <a:pPr lvl="1"/>
            <a:r>
              <a:rPr lang="en-GB" sz="1600" dirty="0" smtClean="0"/>
              <a:t>Suicide hitting back again-improve living conditions and employees welfare</a:t>
            </a:r>
          </a:p>
          <a:p>
            <a:pPr lvl="1"/>
            <a:r>
              <a:rPr lang="en-GB" sz="1600" dirty="0" smtClean="0"/>
              <a:t>Some staff have been deployed to site without medical check-up- improve compliance and strengthen follow up of employees with chronic medical conditions.</a:t>
            </a:r>
          </a:p>
          <a:p>
            <a:pPr lvl="1"/>
            <a:r>
              <a:rPr lang="en-GB" sz="1600" dirty="0" smtClean="0"/>
              <a:t>Improve  duty of care and communication between employers and employees.</a:t>
            </a:r>
            <a:endParaRPr lang="en-GB" sz="1200" dirty="0" smtClean="0"/>
          </a:p>
          <a:p>
            <a:pPr lvl="1"/>
            <a:endParaRPr lang="en-GB" sz="1100" dirty="0" smtClean="0"/>
          </a:p>
          <a:p>
            <a:endParaRPr lang="en-US" sz="1100" dirty="0" smtClean="0"/>
          </a:p>
          <a:p>
            <a:endParaRPr lang="en-US" sz="1100" dirty="0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05713" y="6597650"/>
            <a:ext cx="2133600" cy="247650"/>
          </a:xfrm>
          <a:noFill/>
        </p:spPr>
        <p:txBody>
          <a:bodyPr/>
          <a:lstStyle/>
          <a:p>
            <a:pPr algn="ctr"/>
            <a:fld id="{421E7CB6-7D15-415F-886D-07AE565717A7}" type="slidenum">
              <a:rPr lang="en-US" smtClean="0"/>
              <a:pPr algn="ctr"/>
              <a:t>3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10200" y="228600"/>
          <a:ext cx="3327989" cy="6286768"/>
        </p:xfrm>
        <a:graphic>
          <a:graphicData uri="http://schemas.openxmlformats.org/drawingml/2006/table">
            <a:tbl>
              <a:tblPr/>
              <a:tblGrid>
                <a:gridCol w="268835"/>
                <a:gridCol w="509859"/>
                <a:gridCol w="669106"/>
                <a:gridCol w="350612"/>
                <a:gridCol w="673325"/>
                <a:gridCol w="856252"/>
              </a:tblGrid>
              <a:tr h="3237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Cause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Death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974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01-Jan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Galfar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Alcohol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intoxication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leading to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heart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arrest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01-Feb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Suicide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7-Feb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Lankan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Heart attack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Heart attack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Pakistan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Heart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attack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L&amp;T/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Socat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Suicide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S.Bahwan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Heart attack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8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03 April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Omani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Alcohol leading to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cardiac respiratory distress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 April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Omani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Heart attack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0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5 May</a:t>
                      </a:r>
                      <a:endParaRPr lang="en-US" sz="11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STS</a:t>
                      </a:r>
                      <a:endParaRPr lang="en-US" sz="11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31</a:t>
                      </a:r>
                      <a:endParaRPr lang="en-US" sz="11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Omani</a:t>
                      </a:r>
                      <a:endParaRPr lang="en-US" sz="11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Convulsion/</a:t>
                      </a:r>
                    </a:p>
                    <a:p>
                      <a:pPr algn="l"/>
                      <a:r>
                        <a:rPr lang="en-US" sz="1100" dirty="0" smtClean="0"/>
                        <a:t>cardiac arrest</a:t>
                      </a:r>
                      <a:endParaRPr lang="en-US" sz="1100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A68E70056A4458A00C7F36B228371" ma:contentTypeVersion="4" ma:contentTypeDescription="Create a new document." ma:contentTypeScope="" ma:versionID="5e0d0b44d1dc919ac1be910434ed2976">
  <xsd:schema xmlns:xsd="http://www.w3.org/2001/XMLSchema" xmlns:xs="http://www.w3.org/2001/XMLSchema" xmlns:p="http://schemas.microsoft.com/office/2006/metadata/properties" xmlns:ns1="http://schemas.microsoft.com/sharepoint/v3" xmlns:ns2="9d51eac6-a7d5-47f5-a119-63d146adb134" targetNamespace="http://schemas.microsoft.com/office/2006/metadata/properties" ma:root="true" ma:fieldsID="04124fd72fb23383ffd9ae33b9d6db0f" ns1:_="" ns2:_="">
    <xsd:import namespace="http://schemas.microsoft.com/sharepoint/v3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B2DD3A-92C2-479D-A781-819BE413AA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C581BB-A069-4C75-AE82-BD822A2F173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4A8798-D174-4AA9-8642-10D02C40A2A5}"/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257</Words>
  <Application>Microsoft Office PowerPoint</Application>
  <PresentationFormat>On-screen Show (4:3)</PresentationFormat>
  <Paragraphs>113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Health Performance Indicators  2014</vt:lpstr>
      <vt:lpstr>Occupational Health performance YTD</vt:lpstr>
      <vt:lpstr>Ndat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performance 2014</dc:title>
  <dc:creator>mu55647</dc:creator>
  <cp:lastModifiedBy>mu43067</cp:lastModifiedBy>
  <cp:revision>43</cp:revision>
  <dcterms:created xsi:type="dcterms:W3CDTF">2013-03-31T10:31:45Z</dcterms:created>
  <dcterms:modified xsi:type="dcterms:W3CDTF">2014-12-22T05:36:39Z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66eba4cb-4d60-4cd0-b43a-ccc05d715e42</vt:lpwstr>
  </property>
  <property fmtid="{D5CDD505-2E9C-101B-9397-08002B2CF9AE}" pid="3" name="ContentTypeId">
    <vt:lpwstr>0x01010032EA68E70056A4458A00C7F36B228371</vt:lpwstr>
  </property>
</Properties>
</file>