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Default Extension="xlsx" ContentType="application/vnd.openxmlformats-officedocument.spreadsheetml.sheet"/>
  <Override PartName="/ppt/drawings/drawing1.xml" ContentType="application/vnd.openxmlformats-officedocument.drawingml.chartshapes+xml"/>
  <Override PartName="/ppt/presentation.xml" ContentType="application/vnd.openxmlformats-officedocument.presentationml.presentation.main+xml"/>
  <Override PartName="/ppt/slides/slide1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1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Layouts/slideLayout7.xml" ContentType="application/vnd.openxmlformats-officedocument.presentationml.slideLayout+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notesSlides/notesSlide12.xml" ContentType="application/vnd.openxmlformats-officedocument.presentationml.notesSlide+xml"/>
  <Override PartName="/ppt/slideLayouts/slideLayout5.xml" ContentType="application/vnd.openxmlformats-officedocument.presentationml.slideLayou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slideLayouts/slideLayout4.xml" ContentType="application/vnd.openxmlformats-officedocument.presentationml.slideLayout+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charts/chart2.xml" ContentType="application/vnd.openxmlformats-officedocument.drawingml.char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9" r:id="rId2"/>
    <p:sldId id="346" r:id="rId3"/>
    <p:sldId id="347" r:id="rId4"/>
    <p:sldId id="332" r:id="rId5"/>
    <p:sldId id="326" r:id="rId6"/>
    <p:sldId id="334" r:id="rId7"/>
    <p:sldId id="339" r:id="rId8"/>
    <p:sldId id="344" r:id="rId9"/>
    <p:sldId id="338" r:id="rId10"/>
    <p:sldId id="343" r:id="rId11"/>
    <p:sldId id="342" r:id="rId12"/>
    <p:sldId id="323" r:id="rId13"/>
    <p:sldId id="345" r:id="rId14"/>
    <p:sldId id="318" r:id="rId15"/>
    <p:sldId id="330" r:id="rId16"/>
    <p:sldId id="329" r:id="rId17"/>
    <p:sldId id="336" r:id="rId18"/>
    <p:sldId id="333" r:id="rId19"/>
    <p:sldId id="337" r:id="rId20"/>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8000"/>
    <a:srgbClr val="3333CC"/>
    <a:srgbClr val="FF0000"/>
    <a:srgbClr val="E3C000"/>
    <a:srgbClr val="1F0957"/>
    <a:srgbClr val="0000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46" autoAdjust="0"/>
    <p:restoredTop sz="86979" autoAdjust="0"/>
  </p:normalViewPr>
  <p:slideViewPr>
    <p:cSldViewPr>
      <p:cViewPr varScale="1">
        <p:scale>
          <a:sx n="101" d="100"/>
          <a:sy n="101" d="100"/>
        </p:scale>
        <p:origin x="-191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u52471\Desktop\NAD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8"/>
  <c:chart>
    <c:title/>
    <c:plotArea>
      <c:layout>
        <c:manualLayout>
          <c:layoutTarget val="inner"/>
          <c:xMode val="edge"/>
          <c:yMode val="edge"/>
          <c:x val="0.15000340856585245"/>
          <c:y val="0.10320620305231661"/>
          <c:w val="0.8339637076106966"/>
          <c:h val="0.73478486580692559"/>
        </c:manualLayout>
      </c:layout>
      <c:barChart>
        <c:barDir val="col"/>
        <c:grouping val="stacked"/>
        <c:ser>
          <c:idx val="0"/>
          <c:order val="0"/>
          <c:tx>
            <c:strRef>
              <c:f>Sheet1!$B$1</c:f>
              <c:strCache>
                <c:ptCount val="1"/>
                <c:pt idx="0">
                  <c:v>Non-Accidental Death Cases 1998-2012</c:v>
                </c:pt>
              </c:strCache>
            </c:strRef>
          </c:tx>
          <c:dPt>
            <c:idx val="10"/>
            <c:spPr>
              <a:scene3d>
                <a:camera prst="orthographicFront"/>
                <a:lightRig rig="threePt" dir="t">
                  <a:rot lat="0" lon="0" rev="1200000"/>
                </a:lightRig>
              </a:scene3d>
              <a:sp3d>
                <a:bevelT w="82550" h="25400"/>
              </a:sp3d>
            </c:spPr>
          </c:dPt>
          <c:cat>
            <c:numRef>
              <c:f>Sheet1!$A$2:$A$16</c:f>
              <c:numCache>
                <c:formatCode>General</c:formatCode>
                <c:ptCount val="15"/>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numCache>
            </c:numRef>
          </c:cat>
          <c:val>
            <c:numRef>
              <c:f>Sheet1!$B$2:$B$16</c:f>
              <c:numCache>
                <c:formatCode>General</c:formatCode>
                <c:ptCount val="15"/>
                <c:pt idx="0">
                  <c:v>15</c:v>
                </c:pt>
                <c:pt idx="1">
                  <c:v>13</c:v>
                </c:pt>
                <c:pt idx="2">
                  <c:v>10</c:v>
                </c:pt>
                <c:pt idx="3">
                  <c:v>8</c:v>
                </c:pt>
                <c:pt idx="4">
                  <c:v>8</c:v>
                </c:pt>
                <c:pt idx="5">
                  <c:v>11</c:v>
                </c:pt>
                <c:pt idx="6">
                  <c:v>8</c:v>
                </c:pt>
                <c:pt idx="7">
                  <c:v>11</c:v>
                </c:pt>
                <c:pt idx="8">
                  <c:v>18</c:v>
                </c:pt>
                <c:pt idx="9">
                  <c:v>15</c:v>
                </c:pt>
                <c:pt idx="10">
                  <c:v>21</c:v>
                </c:pt>
                <c:pt idx="11">
                  <c:v>17</c:v>
                </c:pt>
                <c:pt idx="12">
                  <c:v>16</c:v>
                </c:pt>
                <c:pt idx="13">
                  <c:v>13</c:v>
                </c:pt>
                <c:pt idx="14">
                  <c:v>7</c:v>
                </c:pt>
              </c:numCache>
            </c:numRef>
          </c:val>
        </c:ser>
        <c:dLbls>
          <c:showVal val="1"/>
        </c:dLbls>
        <c:gapWidth val="95"/>
        <c:overlap val="100"/>
        <c:axId val="92279552"/>
        <c:axId val="92281088"/>
      </c:barChart>
      <c:catAx>
        <c:axId val="92279552"/>
        <c:scaling>
          <c:orientation val="minMax"/>
        </c:scaling>
        <c:axPos val="b"/>
        <c:numFmt formatCode="General" sourceLinked="1"/>
        <c:majorTickMark val="none"/>
        <c:tickLblPos val="nextTo"/>
        <c:crossAx val="92281088"/>
        <c:crosses val="autoZero"/>
        <c:auto val="1"/>
        <c:lblAlgn val="ctr"/>
        <c:lblOffset val="100"/>
      </c:catAx>
      <c:valAx>
        <c:axId val="92281088"/>
        <c:scaling>
          <c:orientation val="minMax"/>
        </c:scaling>
        <c:axPos val="l"/>
        <c:majorGridlines/>
        <c:numFmt formatCode="General" sourceLinked="1"/>
        <c:tickLblPos val="nextTo"/>
        <c:crossAx val="92279552"/>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0"/>
  <c:chart>
    <c:autoTitleDeleted val="1"/>
    <c:plotArea>
      <c:layout>
        <c:manualLayout>
          <c:layoutTarget val="inner"/>
          <c:xMode val="edge"/>
          <c:yMode val="edge"/>
          <c:x val="8.4488407699037621E-2"/>
          <c:y val="5.1400554097404488E-2"/>
          <c:w val="0.76828937007874065"/>
          <c:h val="0.79822506561679785"/>
        </c:manualLayout>
      </c:layout>
      <c:barChart>
        <c:barDir val="col"/>
        <c:grouping val="clustered"/>
        <c:ser>
          <c:idx val="0"/>
          <c:order val="0"/>
          <c:cat>
            <c:strRef>
              <c:f>Sheet3!$A$1:$A$4</c:f>
              <c:strCache>
                <c:ptCount val="4"/>
                <c:pt idx="0">
                  <c:v>20-30</c:v>
                </c:pt>
                <c:pt idx="1">
                  <c:v>31-40</c:v>
                </c:pt>
                <c:pt idx="2">
                  <c:v>41-50</c:v>
                </c:pt>
                <c:pt idx="3">
                  <c:v>51-61</c:v>
                </c:pt>
              </c:strCache>
            </c:strRef>
          </c:cat>
          <c:val>
            <c:numRef>
              <c:f>Sheet3!$B$1:$B$4</c:f>
              <c:numCache>
                <c:formatCode>General</c:formatCode>
                <c:ptCount val="4"/>
                <c:pt idx="0">
                  <c:v>1</c:v>
                </c:pt>
                <c:pt idx="1">
                  <c:v>3</c:v>
                </c:pt>
                <c:pt idx="2">
                  <c:v>5</c:v>
                </c:pt>
                <c:pt idx="3">
                  <c:v>10</c:v>
                </c:pt>
              </c:numCache>
            </c:numRef>
          </c:val>
        </c:ser>
        <c:axId val="70993792"/>
        <c:axId val="73536256"/>
      </c:barChart>
      <c:catAx>
        <c:axId val="70993792"/>
        <c:scaling>
          <c:orientation val="minMax"/>
        </c:scaling>
        <c:axPos val="b"/>
        <c:tickLblPos val="nextTo"/>
        <c:crossAx val="73536256"/>
        <c:crosses val="autoZero"/>
        <c:auto val="1"/>
        <c:lblAlgn val="ctr"/>
        <c:lblOffset val="100"/>
      </c:catAx>
      <c:valAx>
        <c:axId val="73536256"/>
        <c:scaling>
          <c:orientation val="minMax"/>
        </c:scaling>
        <c:axPos val="l"/>
        <c:majorGridlines/>
        <c:minorGridlines/>
        <c:numFmt formatCode="General" sourceLinked="1"/>
        <c:tickLblPos val="nextTo"/>
        <c:crossAx val="70993792"/>
        <c:crosses val="autoZero"/>
        <c:crossBetween val="between"/>
      </c:valAx>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0.88889</cdr:x>
      <cdr:y>0.48434</cdr:y>
    </cdr:from>
    <cdr:to>
      <cdr:x>0.96806</cdr:x>
      <cdr:y>0.56657</cdr:y>
    </cdr:to>
    <cdr:sp macro="" textlink="">
      <cdr:nvSpPr>
        <cdr:cNvPr id="2" name="TextBox 1"/>
        <cdr:cNvSpPr txBox="1"/>
      </cdr:nvSpPr>
      <cdr:spPr>
        <a:xfrm xmlns:a="http://schemas.openxmlformats.org/drawingml/2006/main">
          <a:off x="4876800" y="1628511"/>
          <a:ext cx="434340" cy="276489"/>
        </a:xfrm>
        <a:prstGeom xmlns:a="http://schemas.openxmlformats.org/drawingml/2006/main" prst="rect">
          <a:avLst/>
        </a:prstGeom>
        <a:ln xmlns:a="http://schemas.openxmlformats.org/drawingml/2006/main">
          <a:solidFill>
            <a:srgbClr val="4F81BD"/>
          </a:solidFill>
        </a:ln>
      </cdr:spPr>
      <cdr:txBody>
        <a:bodyPr xmlns:a="http://schemas.openxmlformats.org/drawingml/2006/main" vertOverflow="clip" wrap="none" rtlCol="0"/>
        <a:lstStyle xmlns:a="http://schemas.openxmlformats.org/drawingml/2006/main"/>
        <a:p xmlns:a="http://schemas.openxmlformats.org/drawingml/2006/main">
          <a:r>
            <a:rPr lang="en-US" sz="1100" dirty="0"/>
            <a:t>NADs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813" cy="496888"/>
          </a:xfrm>
          <a:prstGeom prst="rect">
            <a:avLst/>
          </a:prstGeom>
        </p:spPr>
        <p:txBody>
          <a:bodyPr vert="horz" lIns="91425" tIns="45713" rIns="91425" bIns="45713" rtlCol="0"/>
          <a:lstStyle>
            <a:lvl1pPr algn="l">
              <a:defRPr sz="1200"/>
            </a:lvl1pPr>
          </a:lstStyle>
          <a:p>
            <a:endParaRPr lang="en-US"/>
          </a:p>
        </p:txBody>
      </p:sp>
      <p:sp>
        <p:nvSpPr>
          <p:cNvPr id="3" name="Date Placeholder 2"/>
          <p:cNvSpPr>
            <a:spLocks noGrp="1"/>
          </p:cNvSpPr>
          <p:nvPr>
            <p:ph type="dt" sz="quarter" idx="1"/>
          </p:nvPr>
        </p:nvSpPr>
        <p:spPr>
          <a:xfrm>
            <a:off x="3848101" y="0"/>
            <a:ext cx="2944813" cy="496888"/>
          </a:xfrm>
          <a:prstGeom prst="rect">
            <a:avLst/>
          </a:prstGeom>
        </p:spPr>
        <p:txBody>
          <a:bodyPr vert="horz" lIns="91425" tIns="45713" rIns="91425" bIns="45713" rtlCol="0"/>
          <a:lstStyle>
            <a:lvl1pPr algn="r">
              <a:defRPr sz="1200"/>
            </a:lvl1pPr>
          </a:lstStyle>
          <a:p>
            <a:fld id="{53040AAA-2597-4CBC-80BE-8BC4BC07359B}" type="datetimeFigureOut">
              <a:rPr lang="en-US" smtClean="0"/>
              <a:pPr/>
              <a:t>13/04/2014</a:t>
            </a:fld>
            <a:endParaRPr lang="en-US"/>
          </a:p>
        </p:txBody>
      </p:sp>
      <p:sp>
        <p:nvSpPr>
          <p:cNvPr id="4" name="Footer Placeholder 3"/>
          <p:cNvSpPr>
            <a:spLocks noGrp="1"/>
          </p:cNvSpPr>
          <p:nvPr>
            <p:ph type="ftr" sz="quarter" idx="2"/>
          </p:nvPr>
        </p:nvSpPr>
        <p:spPr>
          <a:xfrm>
            <a:off x="1" y="9432925"/>
            <a:ext cx="2944813" cy="496888"/>
          </a:xfrm>
          <a:prstGeom prst="rect">
            <a:avLst/>
          </a:prstGeom>
        </p:spPr>
        <p:txBody>
          <a:bodyPr vert="horz" lIns="91425" tIns="45713" rIns="91425" bIns="45713" rtlCol="0" anchor="b"/>
          <a:lstStyle>
            <a:lvl1pPr algn="l">
              <a:defRPr sz="1200"/>
            </a:lvl1pPr>
          </a:lstStyle>
          <a:p>
            <a:endParaRPr lang="en-US"/>
          </a:p>
        </p:txBody>
      </p:sp>
      <p:sp>
        <p:nvSpPr>
          <p:cNvPr id="5" name="Slide Number Placeholder 4"/>
          <p:cNvSpPr>
            <a:spLocks noGrp="1"/>
          </p:cNvSpPr>
          <p:nvPr>
            <p:ph type="sldNum" sz="quarter" idx="3"/>
          </p:nvPr>
        </p:nvSpPr>
        <p:spPr>
          <a:xfrm>
            <a:off x="3848101" y="9432925"/>
            <a:ext cx="2944813" cy="496888"/>
          </a:xfrm>
          <a:prstGeom prst="rect">
            <a:avLst/>
          </a:prstGeom>
        </p:spPr>
        <p:txBody>
          <a:bodyPr vert="horz" lIns="91425" tIns="45713" rIns="91425" bIns="45713" rtlCol="0" anchor="b"/>
          <a:lstStyle>
            <a:lvl1pPr algn="r">
              <a:defRPr sz="1200"/>
            </a:lvl1pPr>
          </a:lstStyle>
          <a:p>
            <a:fld id="{857644A2-B403-42C3-996B-98425BC7D40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6E2911D4-C5B8-4A85-9ACE-AD15ECE9D675}" type="datetimeFigureOut">
              <a:rPr lang="en-US" smtClean="0"/>
              <a:pPr/>
              <a:t>13/04/2014</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D381B000-EDB3-42C1-8A91-BB25A8414D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1B000-EDB3-42C1-8A91-BB25A8414DA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267200" y="2130425"/>
            <a:ext cx="4191000" cy="1470025"/>
          </a:xfrm>
        </p:spPr>
        <p:txBody>
          <a:bodyPr>
            <a:normAutofit/>
          </a:bodyPr>
          <a:lstStyle>
            <a:lvl1pPr>
              <a:defRPr sz="4000"/>
            </a:lvl1pPr>
          </a:lstStyle>
          <a:p>
            <a:r>
              <a:rPr lang="en-US" dirty="0" smtClean="0"/>
              <a:t>Click to edit Master title style</a:t>
            </a:r>
            <a:endParaRPr lang="en-US" dirty="0"/>
          </a:p>
        </p:txBody>
      </p:sp>
      <p:sp>
        <p:nvSpPr>
          <p:cNvPr id="3" name="Subtitle 2"/>
          <p:cNvSpPr>
            <a:spLocks noGrp="1"/>
          </p:cNvSpPr>
          <p:nvPr>
            <p:ph type="subTitle" idx="1"/>
          </p:nvPr>
        </p:nvSpPr>
        <p:spPr>
          <a:xfrm>
            <a:off x="4267200" y="3886200"/>
            <a:ext cx="3505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199AB-5CD7-4990-914C-D2B6ACD125C0}" type="slidenum">
              <a:rPr lang="en-US" smtClean="0"/>
              <a:pPr/>
              <a:t>‹#›</a:t>
            </a:fld>
            <a:endParaRPr lang="en-US"/>
          </a:p>
        </p:txBody>
      </p:sp>
      <p:sp>
        <p:nvSpPr>
          <p:cNvPr id="7" name="Rectangle 6"/>
          <p:cNvSpPr/>
          <p:nvPr userDrawn="1"/>
        </p:nvSpPr>
        <p:spPr>
          <a:xfrm>
            <a:off x="0" y="0"/>
            <a:ext cx="4038600" cy="6858000"/>
          </a:xfrm>
          <a:prstGeom prst="rect">
            <a:avLst/>
          </a:prstGeom>
          <a:solidFill>
            <a:srgbClr val="E3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http://fellowshipofminds.files.wordpress.com/2010/04/medical-symbol-chrome.jpg"/>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t="4374" r="5255" b="5767"/>
          <a:stretch/>
        </p:blipFill>
        <p:spPr bwMode="auto">
          <a:xfrm>
            <a:off x="381000" y="1143000"/>
            <a:ext cx="1684682" cy="1828800"/>
          </a:xfrm>
          <a:prstGeom prst="rect">
            <a:avLst/>
          </a:prstGeom>
          <a:noFill/>
          <a:extLst>
            <a:ext uri="{909E8E84-426E-40DD-AFC4-6F175D3DCCD1}">
              <a14:hiddenFill xmlns="" xmlns:a14="http://schemas.microsoft.com/office/drawing/2010/main">
                <a:solidFill>
                  <a:srgbClr val="FFFFFF"/>
                </a:solidFill>
              </a14:hiddenFill>
            </a:ext>
          </a:extLst>
        </p:spPr>
      </p:pic>
      <p:pic>
        <p:nvPicPr>
          <p:cNvPr id="9" name="Picture 4" descr="http://www.thomasnet.com/articles/image/medical_devices(2).jpg"/>
          <p:cNvPicPr>
            <a:picLocks noChangeAspect="1" noChangeArrowheads="1"/>
          </p:cNvPicPr>
          <p:nvPr userDrawn="1"/>
        </p:nvPicPr>
        <p:blipFill rotWithShape="1">
          <a:blip r:embed="rId3" cstate="print">
            <a:extLst>
              <a:ext uri="{28A0092B-C50C-407E-A947-70E740481C1C}">
                <a14:useLocalDpi xmlns="" xmlns:a14="http://schemas.microsoft.com/office/drawing/2010/main" val="0"/>
              </a:ext>
            </a:extLst>
          </a:blip>
          <a:srcRect l="3091" t="15769" r="3091" b="14045"/>
          <a:stretch/>
        </p:blipFill>
        <p:spPr bwMode="auto">
          <a:xfrm>
            <a:off x="2133600" y="1143001"/>
            <a:ext cx="1645920" cy="1828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10" descr="http://www.themedicalguru.com/wp-content/uploads/2010/07/medicine_pills.jpg"/>
          <p:cNvPicPr>
            <a:picLocks noChangeAspect="1" noChangeArrowheads="1"/>
          </p:cNvPicPr>
          <p:nvPr userDrawn="1"/>
        </p:nvPicPr>
        <p:blipFill rotWithShape="1">
          <a:blip r:embed="rId4" cstate="print">
            <a:extLst>
              <a:ext uri="{28A0092B-C50C-407E-A947-70E740481C1C}">
                <a14:useLocalDpi xmlns="" xmlns:a14="http://schemas.microsoft.com/office/drawing/2010/main" val="0"/>
              </a:ext>
            </a:extLst>
          </a:blip>
          <a:srcRect l="26515" t="36943" r="35086"/>
          <a:stretch/>
        </p:blipFill>
        <p:spPr bwMode="auto">
          <a:xfrm>
            <a:off x="395262" y="3048000"/>
            <a:ext cx="1670420" cy="1828800"/>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10"/>
          <p:cNvPicPr>
            <a:picLocks noChangeAspect="1"/>
          </p:cNvPicPr>
          <p:nvPr userDrawn="1"/>
        </p:nvPicPr>
        <p:blipFill rotWithShape="1">
          <a:blip r:embed="rId5" cstate="print">
            <a:extLst>
              <a:ext uri="{28A0092B-C50C-407E-A947-70E740481C1C}">
                <a14:useLocalDpi xmlns="" xmlns:a14="http://schemas.microsoft.com/office/drawing/2010/main" val="0"/>
              </a:ext>
            </a:extLst>
          </a:blip>
          <a:srcRect l="38475" t="9912" r="17406" b="16554"/>
          <a:stretch/>
        </p:blipFill>
        <p:spPr>
          <a:xfrm>
            <a:off x="2133600" y="3047999"/>
            <a:ext cx="1645920" cy="1828801"/>
          </a:xfrm>
          <a:prstGeom prst="rect">
            <a:avLst/>
          </a:prstGeom>
        </p:spPr>
      </p:pic>
    </p:spTree>
    <p:extLst>
      <p:ext uri="{BB962C8B-B14F-4D97-AF65-F5344CB8AC3E}">
        <p14:creationId xmlns="" xmlns:p14="http://schemas.microsoft.com/office/powerpoint/2010/main" val="4719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2312863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3383759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91813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52599" y="4572000"/>
            <a:ext cx="6742113" cy="1346875"/>
          </a:xfrm>
        </p:spPr>
        <p:txBody>
          <a:bodyPr anchor="t">
            <a:normAutofit/>
          </a:bodyPr>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1752599" y="2906713"/>
            <a:ext cx="6742113" cy="1665287"/>
          </a:xfrm>
        </p:spPr>
        <p:txBody>
          <a:bodyPr anchor="b">
            <a:normAutofit/>
          </a:bodyPr>
          <a:lstStyle>
            <a:lvl1pPr marL="0" indent="0">
              <a:buNone/>
              <a:defRPr sz="2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38077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1862111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218866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1837037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1987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1556580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956D5F-31E8-42FE-97D0-F507DF789A21}" type="datetimeFigureOut">
              <a:rPr lang="en-US" smtClean="0"/>
              <a:pPr/>
              <a:t>13/04/2014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199AB-5CD7-4990-914C-D2B6ACD125C0}" type="slidenum">
              <a:rPr lang="en-US" smtClean="0"/>
              <a:pPr/>
              <a:t>‹#›</a:t>
            </a:fld>
            <a:endParaRPr lang="en-US"/>
          </a:p>
        </p:txBody>
      </p:sp>
    </p:spTree>
    <p:extLst>
      <p:ext uri="{BB962C8B-B14F-4D97-AF65-F5344CB8AC3E}">
        <p14:creationId xmlns="" xmlns:p14="http://schemas.microsoft.com/office/powerpoint/2010/main" val="42479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1265385" cy="6858000"/>
          </a:xfrm>
          <a:prstGeom prst="rect">
            <a:avLst/>
          </a:prstGeom>
          <a:solidFill>
            <a:srgbClr val="E3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71600" y="274638"/>
            <a:ext cx="73152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371600" y="1600200"/>
            <a:ext cx="73152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65384" y="6356350"/>
            <a:ext cx="1325415"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56D5F-31E8-42FE-97D0-F507DF789A21}" type="datetimeFigureOut">
              <a:rPr lang="en-US" smtClean="0"/>
              <a:pPr/>
              <a:t>13/04/2014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2199AB-5CD7-4990-914C-D2B6ACD125C0}" type="slidenum">
              <a:rPr lang="en-US" smtClean="0"/>
              <a:pPr/>
              <a:t>‹#›</a:t>
            </a:fld>
            <a:endParaRPr lang="en-US"/>
          </a:p>
        </p:txBody>
      </p:sp>
      <p:pic>
        <p:nvPicPr>
          <p:cNvPr id="7" name="Picture 2" descr="http://fellowshipofminds.files.wordpress.com/2010/04/medical-symbol-chrome.jpg"/>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152399" y="228600"/>
            <a:ext cx="1005840" cy="1151263"/>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descr="http://www.thomasnet.com/articles/image/medical_devices(2).jpg"/>
          <p:cNvPicPr>
            <a:picLocks noChangeAspect="1" noChangeArrowheads="1"/>
          </p:cNvPicPr>
          <p:nvPr userDrawn="1"/>
        </p:nvPicPr>
        <p:blipFill>
          <a:blip r:embed="rId14" cstate="print">
            <a:extLst>
              <a:ext uri="{28A0092B-C50C-407E-A947-70E740481C1C}">
                <a14:useLocalDpi xmlns="" xmlns:a14="http://schemas.microsoft.com/office/drawing/2010/main" val="0"/>
              </a:ext>
            </a:extLst>
          </a:blip>
          <a:srcRect/>
          <a:stretch>
            <a:fillRect/>
          </a:stretch>
        </p:blipFill>
        <p:spPr bwMode="auto">
          <a:xfrm>
            <a:off x="138382" y="1524000"/>
            <a:ext cx="1005840" cy="1493929"/>
          </a:xfrm>
          <a:prstGeom prst="rect">
            <a:avLst/>
          </a:prstGeom>
          <a:noFill/>
          <a:extLst>
            <a:ext uri="{909E8E84-426E-40DD-AFC4-6F175D3DCCD1}">
              <a14:hiddenFill xmlns="" xmlns:a14="http://schemas.microsoft.com/office/drawing/2010/main">
                <a:solidFill>
                  <a:srgbClr val="FFFFFF"/>
                </a:solidFill>
              </a14:hiddenFill>
            </a:ext>
          </a:extLst>
        </p:spPr>
      </p:pic>
      <p:sp>
        <p:nvSpPr>
          <p:cNvPr id="9" name="AutoShape 6" descr="http://www.themedicalguru.com/wp-content/uploads/2010/07/medicine_pills.jpg"/>
          <p:cNvSpPr>
            <a:spLocks noChangeAspect="1" noChangeArrowheads="1"/>
          </p:cNvSpPr>
          <p:nvPr userDrawn="1"/>
        </p:nvSpPr>
        <p:spPr bwMode="auto">
          <a:xfrm>
            <a:off x="63500" y="-136525"/>
            <a:ext cx="6457950" cy="43053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8" descr="http://www.themedicalguru.com/wp-content/uploads/2010/07/medicine_pills.jpg"/>
          <p:cNvSpPr>
            <a:spLocks noChangeAspect="1" noChangeArrowheads="1"/>
          </p:cNvSpPr>
          <p:nvPr userDrawn="1"/>
        </p:nvSpPr>
        <p:spPr bwMode="auto">
          <a:xfrm>
            <a:off x="215900" y="15875"/>
            <a:ext cx="6457950" cy="43053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8" name="Picture 10" descr="http://www.themedicalguru.com/wp-content/uploads/2010/07/medicine_pills.jpg"/>
          <p:cNvPicPr>
            <a:picLocks noChangeAspect="1" noChangeArrowheads="1"/>
          </p:cNvPicPr>
          <p:nvPr userDrawn="1"/>
        </p:nvPicPr>
        <p:blipFill rotWithShape="1">
          <a:blip r:embed="rId15" cstate="print">
            <a:extLst>
              <a:ext uri="{28A0092B-C50C-407E-A947-70E740481C1C}">
                <a14:useLocalDpi xmlns="" xmlns:a14="http://schemas.microsoft.com/office/drawing/2010/main" val="0"/>
              </a:ext>
            </a:extLst>
          </a:blip>
          <a:srcRect l="26515" r="30694"/>
          <a:stretch/>
        </p:blipFill>
        <p:spPr bwMode="auto">
          <a:xfrm>
            <a:off x="128103" y="3124200"/>
            <a:ext cx="1005840" cy="1567041"/>
          </a:xfrm>
          <a:prstGeom prst="rect">
            <a:avLst/>
          </a:prstGeom>
          <a:noFill/>
          <a:extLst>
            <a:ext uri="{909E8E84-426E-40DD-AFC4-6F175D3DCCD1}">
              <a14:hiddenFill xmlns="" xmlns:a14="http://schemas.microsoft.com/office/drawing/2010/main">
                <a:solidFill>
                  <a:srgbClr val="FFFFFF"/>
                </a:solidFill>
              </a14:hiddenFill>
            </a:ext>
          </a:extLst>
        </p:spPr>
      </p:pic>
      <p:pic>
        <p:nvPicPr>
          <p:cNvPr id="2059" name="Picture 11"/>
          <p:cNvPicPr>
            <a:picLocks noChangeAspect="1" noChangeArrowheads="1"/>
          </p:cNvPicPr>
          <p:nvPr userDrawn="1"/>
        </p:nvPicPr>
        <p:blipFill rotWithShape="1">
          <a:blip r:embed="rId16" cstate="print">
            <a:extLst>
              <a:ext uri="{28A0092B-C50C-407E-A947-70E740481C1C}">
                <a14:useLocalDpi xmlns="" xmlns:a14="http://schemas.microsoft.com/office/drawing/2010/main" val="0"/>
              </a:ext>
            </a:extLst>
          </a:blip>
          <a:srcRect l="13019" t="3551" r="13170" b="9058"/>
          <a:stretch/>
        </p:blipFill>
        <p:spPr bwMode="auto">
          <a:xfrm>
            <a:off x="8305800" y="5893018"/>
            <a:ext cx="765048" cy="9527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12" name="Straight Connector 11"/>
          <p:cNvCxnSpPr/>
          <p:nvPr userDrawn="1"/>
        </p:nvCxnSpPr>
        <p:spPr>
          <a:xfrm>
            <a:off x="8229600" y="6096000"/>
            <a:ext cx="0" cy="6858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060" name="Picture 12"/>
          <p:cNvPicPr>
            <a:picLocks noChangeAspect="1" noChangeArrowheads="1"/>
          </p:cNvPicPr>
          <p:nvPr userDrawn="1"/>
        </p:nvPicPr>
        <p:blipFill rotWithShape="1">
          <a:blip r:embed="rId17" cstate="print">
            <a:extLst>
              <a:ext uri="{28A0092B-C50C-407E-A947-70E740481C1C}">
                <a14:useLocalDpi xmlns="" xmlns:a14="http://schemas.microsoft.com/office/drawing/2010/main" val="0"/>
              </a:ext>
            </a:extLst>
          </a:blip>
          <a:srcRect l="3711" t="21453" r="6346" b="19548"/>
          <a:stretch/>
        </p:blipFill>
        <p:spPr bwMode="auto">
          <a:xfrm>
            <a:off x="5336413" y="6172200"/>
            <a:ext cx="2816987" cy="6449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aphicFrame>
        <p:nvGraphicFramePr>
          <p:cNvPr id="16" name="Table 15"/>
          <p:cNvGraphicFramePr>
            <a:graphicFrameLocks noGrp="1"/>
          </p:cNvGraphicFramePr>
          <p:nvPr userDrawn="1"/>
        </p:nvGraphicFramePr>
        <p:xfrm>
          <a:off x="1371600" y="3680301"/>
          <a:ext cx="7315200" cy="365760"/>
        </p:xfrm>
        <a:graphic>
          <a:graphicData uri="http://schemas.openxmlformats.org/drawingml/2006/table">
            <a:tbl>
              <a:tblPr/>
              <a:tblGrid>
                <a:gridCol w="7315200"/>
              </a:tblGrid>
              <a:tr h="0">
                <a:tc>
                  <a:txBody>
                    <a:bodyPr/>
                    <a:lstStyle/>
                    <a:p>
                      <a:pPr marL="0" marR="0">
                        <a:spcBef>
                          <a:spcPts val="0"/>
                        </a:spcBef>
                        <a:spcAft>
                          <a:spcPts val="0"/>
                        </a:spcAft>
                      </a:pPr>
                      <a:endParaRPr lang="en-US" dirty="0">
                        <a:effectLst/>
                      </a:endParaRPr>
                    </a:p>
                  </a:txBody>
                  <a:tcPr anchor="ctr">
                    <a:lnL>
                      <a:noFill/>
                    </a:lnL>
                    <a:lnR>
                      <a:noFill/>
                    </a:lnR>
                    <a:lnT>
                      <a:noFill/>
                    </a:lnT>
                    <a:lnB>
                      <a:noFill/>
                    </a:lnB>
                  </a:tcPr>
                </a:tc>
              </a:tr>
            </a:tbl>
          </a:graphicData>
        </a:graphic>
      </p:graphicFrame>
      <p:pic>
        <p:nvPicPr>
          <p:cNvPr id="20" name="Picture 19"/>
          <p:cNvPicPr>
            <a:picLocks noChangeAspect="1"/>
          </p:cNvPicPr>
          <p:nvPr userDrawn="1"/>
        </p:nvPicPr>
        <p:blipFill rotWithShape="1">
          <a:blip r:embed="rId18" cstate="print">
            <a:extLst>
              <a:ext uri="{28A0092B-C50C-407E-A947-70E740481C1C}">
                <a14:useLocalDpi xmlns="" xmlns:a14="http://schemas.microsoft.com/office/drawing/2010/main" val="0"/>
              </a:ext>
            </a:extLst>
          </a:blip>
          <a:srcRect l="38475" t="-1559" r="17406" b="1559"/>
          <a:stretch/>
        </p:blipFill>
        <p:spPr>
          <a:xfrm>
            <a:off x="89099" y="4825879"/>
            <a:ext cx="1005840" cy="1519846"/>
          </a:xfrm>
          <a:prstGeom prst="rect">
            <a:avLst/>
          </a:prstGeom>
        </p:spPr>
      </p:pic>
    </p:spTree>
    <p:extLst>
      <p:ext uri="{BB962C8B-B14F-4D97-AF65-F5344CB8AC3E}">
        <p14:creationId xmlns="" xmlns:p14="http://schemas.microsoft.com/office/powerpoint/2010/main" val="1025221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315200" cy="792162"/>
          </a:xfrm>
        </p:spPr>
        <p:txBody>
          <a:bodyPr>
            <a:normAutofit fontScale="90000"/>
          </a:bodyPr>
          <a:lstStyle/>
          <a:p>
            <a:r>
              <a:rPr lang="en-US" sz="3600" b="1" dirty="0" smtClean="0">
                <a:solidFill>
                  <a:srgbClr val="FF0000"/>
                </a:solidFill>
                <a:latin typeface="+mn-lt"/>
                <a:ea typeface="Calibri"/>
                <a:cs typeface="Aharoni" pitchFamily="2" charset="-79"/>
              </a:rPr>
              <a:t>Non Accidental Death </a:t>
            </a:r>
            <a:br>
              <a:rPr lang="en-US" sz="3600" b="1" dirty="0" smtClean="0">
                <a:solidFill>
                  <a:srgbClr val="FF0000"/>
                </a:solidFill>
                <a:latin typeface="+mn-lt"/>
                <a:ea typeface="Calibri"/>
                <a:cs typeface="Aharoni" pitchFamily="2" charset="-79"/>
              </a:rPr>
            </a:br>
            <a:endParaRPr lang="en-US" sz="3600" dirty="0">
              <a:latin typeface="+mn-lt"/>
            </a:endParaRPr>
          </a:p>
        </p:txBody>
      </p:sp>
      <p:sp>
        <p:nvSpPr>
          <p:cNvPr id="3" name="Content Placeholder 2"/>
          <p:cNvSpPr>
            <a:spLocks noGrp="1"/>
          </p:cNvSpPr>
          <p:nvPr>
            <p:ph idx="1"/>
          </p:nvPr>
        </p:nvSpPr>
        <p:spPr>
          <a:xfrm>
            <a:off x="1219200" y="1143000"/>
            <a:ext cx="7467600" cy="5410200"/>
          </a:xfrm>
        </p:spPr>
        <p:txBody>
          <a:bodyPr>
            <a:normAutofit fontScale="85000" lnSpcReduction="20000"/>
          </a:bodyPr>
          <a:lstStyle/>
          <a:p>
            <a:pPr marL="457200" indent="-457200" fontAlgn="auto">
              <a:spcAft>
                <a:spcPts val="0"/>
              </a:spcAft>
              <a:buFont typeface="+mj-lt"/>
              <a:buAutoNum type="arabicPeriod"/>
              <a:defRPr/>
            </a:pPr>
            <a:endParaRPr lang="en-US" sz="2400" dirty="0" smtClean="0"/>
          </a:p>
          <a:p>
            <a:r>
              <a:rPr lang="en-US" sz="2400" dirty="0" smtClean="0"/>
              <a:t>Non-accidental death is the death of a company or contractor employee due to suicide or a non-work related illness occurring in the work environment </a:t>
            </a:r>
            <a:r>
              <a:rPr lang="en-US" sz="2400" dirty="0" err="1" smtClean="0"/>
              <a:t>i.e</a:t>
            </a:r>
            <a:r>
              <a:rPr lang="en-US" sz="2400" dirty="0" smtClean="0"/>
              <a:t> death in company or contractor premises.</a:t>
            </a:r>
          </a:p>
          <a:p>
            <a:r>
              <a:rPr lang="en-US" sz="2400" dirty="0" smtClean="0"/>
              <a:t>NAD has to be reported to the relevant supervisor, medical personnel and HSE department as soon as possible within 24 hours.</a:t>
            </a:r>
          </a:p>
          <a:p>
            <a:r>
              <a:rPr lang="en-US" sz="2400" dirty="0" smtClean="0"/>
              <a:t>NAD shall be investigated and line has to initiate the investigation and submit NAD report within one month.  Line manger or director is the incident owner.</a:t>
            </a:r>
          </a:p>
          <a:p>
            <a:pPr>
              <a:buNone/>
            </a:pPr>
            <a:r>
              <a:rPr lang="en-US" sz="2400" dirty="0" smtClean="0"/>
              <a:t>When you conduct NAD investigate ask yourself  5 questions</a:t>
            </a:r>
          </a:p>
          <a:p>
            <a:pPr marL="457200" lvl="0" indent="-457200">
              <a:buFont typeface="+mj-lt"/>
              <a:buAutoNum type="arabicPeriod"/>
            </a:pPr>
            <a:r>
              <a:rPr lang="en-US" sz="2400" dirty="0" smtClean="0"/>
              <a:t>Have all possible work related exposures that could have contributed to the cause of death been excluded?</a:t>
            </a:r>
          </a:p>
          <a:p>
            <a:pPr marL="457200" lvl="0" indent="-457200">
              <a:buAutoNum type="arabicPeriod" startAt="2"/>
            </a:pPr>
            <a:r>
              <a:rPr lang="en-US" sz="2400" dirty="0" smtClean="0"/>
              <a:t>Was the fitness to work requirements met?</a:t>
            </a:r>
          </a:p>
          <a:p>
            <a:pPr marL="457200" indent="-457200">
              <a:buFont typeface="Arial" pitchFamily="34" charset="0"/>
              <a:buAutoNum type="arabicPeriod" startAt="2"/>
            </a:pPr>
            <a:r>
              <a:rPr lang="en-US" sz="2400" dirty="0" smtClean="0"/>
              <a:t>Was the MER requirements met?</a:t>
            </a:r>
          </a:p>
          <a:p>
            <a:pPr marL="457200" lvl="0" indent="-457200">
              <a:buNone/>
            </a:pPr>
            <a:r>
              <a:rPr lang="en-US" sz="2400" dirty="0" smtClean="0"/>
              <a:t>4.     Were all other relevant requirements of HSE control framework to protect the individuals’ health from cause of death in place?</a:t>
            </a:r>
          </a:p>
          <a:p>
            <a:pPr marL="457200" lvl="0" indent="-457200">
              <a:buNone/>
            </a:pPr>
            <a:r>
              <a:rPr lang="en-US" sz="2400" dirty="0" smtClean="0"/>
              <a:t>5.    Was a PDO doctor part of the investigation team?</a:t>
            </a:r>
          </a:p>
          <a:p>
            <a:pPr fontAlgn="auto">
              <a:spcAft>
                <a:spcPts val="0"/>
              </a:spcAft>
              <a:buNone/>
              <a:defRPr/>
            </a:pPr>
            <a:endParaRPr lang="en-US" sz="2400" dirty="0" smtClean="0"/>
          </a:p>
          <a:p>
            <a:pPr>
              <a:buNone/>
              <a:defRPr/>
            </a:pPr>
            <a:endParaRPr lang="en-GB" sz="2400" dirty="0" smtClean="0"/>
          </a:p>
          <a:p>
            <a:pPr>
              <a:buNone/>
              <a:defRPr/>
            </a:pPr>
            <a:endParaRPr lang="en-US" sz="2400" b="1" dirty="0" smtClean="0"/>
          </a:p>
          <a:p>
            <a:pPr>
              <a:buFont typeface="Wingdings" pitchFamily="2" charset="2"/>
              <a:buChar char="q"/>
              <a:defRPr/>
            </a:pPr>
            <a:endParaRPr lang="en-US" sz="2400" b="1" dirty="0" smtClean="0"/>
          </a:p>
          <a:p>
            <a:pPr>
              <a:buFont typeface="Wingdings" pitchFamily="2" charset="2"/>
              <a:buChar char="q"/>
              <a:defRPr/>
            </a:pPr>
            <a:endParaRPr lang="en-US" sz="2400" b="1" dirty="0" smtClean="0"/>
          </a:p>
          <a:p>
            <a:pPr>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219200"/>
            <a:ext cx="7543800" cy="4876800"/>
          </a:xfrm>
        </p:spPr>
        <p:txBody>
          <a:bodyPr>
            <a:normAutofit/>
          </a:bodyPr>
          <a:lstStyle/>
          <a:p>
            <a:pPr>
              <a:buNone/>
            </a:pPr>
            <a:r>
              <a:rPr lang="en-US" b="1" dirty="0" smtClean="0"/>
              <a:t> </a:t>
            </a:r>
          </a:p>
          <a:p>
            <a:pPr>
              <a:buNone/>
            </a:pPr>
            <a:endParaRPr lang="en-US" b="1" dirty="0" smtClean="0"/>
          </a:p>
          <a:p>
            <a:pPr>
              <a:buNone/>
            </a:pPr>
            <a:r>
              <a:rPr lang="en-US" sz="7200" dirty="0" smtClean="0"/>
              <a:t> </a:t>
            </a:r>
          </a:p>
          <a:p>
            <a:pPr>
              <a:buNone/>
            </a:pPr>
            <a:endParaRPr lang="en-US" dirty="0" smtClean="0"/>
          </a:p>
          <a:p>
            <a:pPr>
              <a:buNone/>
            </a:pPr>
            <a:r>
              <a:rPr lang="en-GB" dirty="0" smtClean="0"/>
              <a:t> </a:t>
            </a:r>
            <a:endParaRPr lang="en-US" dirty="0" smtClean="0"/>
          </a:p>
          <a:p>
            <a:pPr>
              <a:buNone/>
            </a:pPr>
            <a:endParaRPr lang="en-US" dirty="0"/>
          </a:p>
        </p:txBody>
      </p:sp>
      <p:graphicFrame>
        <p:nvGraphicFramePr>
          <p:cNvPr id="5" name="Table 4"/>
          <p:cNvGraphicFramePr>
            <a:graphicFrameLocks noGrp="1"/>
          </p:cNvGraphicFramePr>
          <p:nvPr/>
        </p:nvGraphicFramePr>
        <p:xfrm>
          <a:off x="1600200" y="685795"/>
          <a:ext cx="6781799" cy="5486410"/>
        </p:xfrm>
        <a:graphic>
          <a:graphicData uri="http://schemas.openxmlformats.org/drawingml/2006/table">
            <a:tbl>
              <a:tblPr/>
              <a:tblGrid>
                <a:gridCol w="1098428"/>
                <a:gridCol w="1278274"/>
                <a:gridCol w="2561103"/>
                <a:gridCol w="1843994"/>
              </a:tblGrid>
              <a:tr h="322730">
                <a:tc>
                  <a:txBody>
                    <a:bodyPr/>
                    <a:lstStyle/>
                    <a:p>
                      <a:endParaRPr lang="en-US" sz="11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NADs</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Total manhours (mln.)</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rate/mln hours</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1998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59.31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0.253</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1999</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13</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52.81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0.256</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highlight>
                            <a:srgbClr val="FFFF00"/>
                          </a:highlight>
                          <a:latin typeface="Calibri"/>
                          <a:ea typeface="Calibri"/>
                          <a:cs typeface="Arial"/>
                        </a:rPr>
                        <a:t>51.62</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highlight>
                            <a:srgbClr val="FFFF00"/>
                          </a:highlight>
                          <a:latin typeface="Calibri"/>
                          <a:ea typeface="Calibri"/>
                          <a:cs typeface="Arial"/>
                        </a:rPr>
                        <a:t>0.194</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48.47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0.165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2002</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53.39</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0.150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2003</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60.87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0.181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2004</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Calibri"/>
                          <a:cs typeface="Arial"/>
                        </a:rPr>
                        <a:t>67.21</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0.119</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64.26</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0.171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2006</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78.84</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0.228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99.62</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0.151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21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127.06</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0.165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2009</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147.07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0.116</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2010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16</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147.93</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0.108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2011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13</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141.24</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0.092</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2012</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149.15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0.047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30">
                <a:tc>
                  <a:txBody>
                    <a:bodyPr/>
                    <a:lstStyle/>
                    <a:p>
                      <a:pPr marL="0" marR="0" algn="r">
                        <a:spcBef>
                          <a:spcPts val="0"/>
                        </a:spcBef>
                        <a:spcAft>
                          <a:spcPts val="0"/>
                        </a:spcAft>
                      </a:pPr>
                      <a:r>
                        <a:rPr lang="en-US" sz="1100">
                          <a:solidFill>
                            <a:srgbClr val="000000"/>
                          </a:solidFill>
                          <a:latin typeface="Calibri"/>
                          <a:ea typeface="Calibri"/>
                          <a:cs typeface="Arial"/>
                        </a:rPr>
                        <a:t>2013</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Calibri"/>
                          <a:cs typeface="Arial"/>
                        </a:rPr>
                        <a:t>9</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highlight>
                            <a:srgbClr val="FFFF00"/>
                          </a:highlight>
                          <a:latin typeface="Calibri"/>
                          <a:ea typeface="Calibri"/>
                          <a:cs typeface="Arial"/>
                        </a:rPr>
                        <a:t>158.49</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highlight>
                            <a:srgbClr val="FFFF00"/>
                          </a:highlight>
                          <a:latin typeface="Calibri"/>
                          <a:ea typeface="Calibri"/>
                          <a:cs typeface="Arial"/>
                        </a:rPr>
                        <a:t>0.057</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1F497D"/>
                </a:solidFill>
                <a:effectLst/>
                <a:latin typeface="Arial" pitchFamily="34" charset="0"/>
                <a:ea typeface="Calibri" pitchFamily="34" charset="0"/>
                <a:cs typeface="Arial" pitchFamily="34" charset="0"/>
              </a:rPr>
              <a:t>My apologies for late response.</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219200"/>
            <a:ext cx="7543800" cy="4876800"/>
          </a:xfrm>
        </p:spPr>
        <p:txBody>
          <a:bodyPr>
            <a:normAutofit/>
          </a:bodyPr>
          <a:lstStyle/>
          <a:p>
            <a:pPr>
              <a:buNone/>
            </a:pPr>
            <a:r>
              <a:rPr lang="en-US" b="1" dirty="0" smtClean="0"/>
              <a:t> </a:t>
            </a:r>
          </a:p>
          <a:p>
            <a:pPr>
              <a:buNone/>
            </a:pPr>
            <a:endParaRPr lang="en-US" b="1" dirty="0" smtClean="0"/>
          </a:p>
          <a:p>
            <a:pPr>
              <a:buNone/>
            </a:pPr>
            <a:r>
              <a:rPr lang="en-US" sz="7200" dirty="0" smtClean="0"/>
              <a:t> </a:t>
            </a:r>
          </a:p>
          <a:p>
            <a:pPr>
              <a:buNone/>
            </a:pPr>
            <a:endParaRPr lang="en-US" dirty="0" smtClean="0"/>
          </a:p>
          <a:p>
            <a:pPr>
              <a:buNone/>
            </a:pPr>
            <a:r>
              <a:rPr lang="en-GB" dirty="0" smtClean="0"/>
              <a:t> </a:t>
            </a:r>
            <a:endParaRPr lang="en-US" dirty="0" smtClean="0"/>
          </a:p>
          <a:p>
            <a:pPr>
              <a:buNone/>
            </a:pPr>
            <a:endParaRPr lang="en-US" dirty="0"/>
          </a:p>
        </p:txBody>
      </p:sp>
      <p:pic>
        <p:nvPicPr>
          <p:cNvPr id="1026" name="Chart 1" descr="image003"/>
          <p:cNvPicPr>
            <a:picLocks noChangeAspect="1" noChangeArrowheads="1"/>
          </p:cNvPicPr>
          <p:nvPr/>
        </p:nvPicPr>
        <p:blipFill>
          <a:blip r:embed="rId3" cstate="print"/>
          <a:srcRect/>
          <a:stretch>
            <a:fillRect/>
          </a:stretch>
        </p:blipFill>
        <p:spPr bwMode="auto">
          <a:xfrm>
            <a:off x="1600200" y="838200"/>
            <a:ext cx="7046567" cy="510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371600" y="1600200"/>
          <a:ext cx="73152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667000" y="685800"/>
            <a:ext cx="4648200" cy="523220"/>
          </a:xfrm>
          <a:prstGeom prst="rect">
            <a:avLst/>
          </a:prstGeom>
          <a:noFill/>
        </p:spPr>
        <p:txBody>
          <a:bodyPr wrap="square" rtlCol="0">
            <a:spAutoFit/>
          </a:bodyPr>
          <a:lstStyle/>
          <a:p>
            <a:pPr algn="ctr"/>
            <a:r>
              <a:rPr lang="en-US" sz="2800" b="1" dirty="0" smtClean="0"/>
              <a:t>Age distribution of NADs</a:t>
            </a:r>
            <a:endParaRPr lang="en-US" sz="28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solidFill>
                  <a:srgbClr val="FF0000"/>
                </a:solidFill>
                <a:latin typeface="Bookman Old Style" pitchFamily="18" charset="0"/>
                <a:ea typeface="Calibri"/>
                <a:cs typeface="Aharoni" pitchFamily="2" charset="-79"/>
              </a:rPr>
              <a:t>NADs assessment against some demography and MHMS standards (Dr. Sawai review - 2008)</a:t>
            </a:r>
            <a:endParaRPr lang="en-US" sz="2000" dirty="0"/>
          </a:p>
        </p:txBody>
      </p:sp>
      <p:graphicFrame>
        <p:nvGraphicFramePr>
          <p:cNvPr id="5" name="Content Placeholder 4"/>
          <p:cNvGraphicFramePr>
            <a:graphicFrameLocks noGrp="1"/>
          </p:cNvGraphicFramePr>
          <p:nvPr>
            <p:ph idx="1"/>
          </p:nvPr>
        </p:nvGraphicFramePr>
        <p:xfrm>
          <a:off x="1371600" y="1600200"/>
          <a:ext cx="7315200" cy="3606800"/>
        </p:xfrm>
        <a:graphic>
          <a:graphicData uri="http://schemas.openxmlformats.org/drawingml/2006/table">
            <a:tbl>
              <a:tblPr firstRow="1" bandRow="1">
                <a:tableStyleId>{5C22544A-7EE6-4342-B048-85BDC9FD1C3A}</a:tableStyleId>
              </a:tblPr>
              <a:tblGrid>
                <a:gridCol w="4191000"/>
                <a:gridCol w="1371600"/>
                <a:gridCol w="1752600"/>
              </a:tblGrid>
              <a:tr h="370840">
                <a:tc>
                  <a:txBody>
                    <a:bodyPr/>
                    <a:lstStyle/>
                    <a:p>
                      <a:endParaRPr lang="en-US" dirty="0"/>
                    </a:p>
                  </a:txBody>
                  <a:tcPr/>
                </a:tc>
                <a:tc>
                  <a:txBody>
                    <a:bodyPr/>
                    <a:lstStyle/>
                    <a:p>
                      <a:pPr algn="ctr"/>
                      <a:r>
                        <a:rPr lang="en-US" dirty="0" smtClean="0"/>
                        <a:t>No. of NADs</a:t>
                      </a:r>
                      <a:endParaRPr lang="en-US" dirty="0"/>
                    </a:p>
                  </a:txBody>
                  <a:tcPr/>
                </a:tc>
                <a:tc>
                  <a:txBody>
                    <a:bodyPr/>
                    <a:lstStyle/>
                    <a:p>
                      <a:pPr algn="ctr"/>
                      <a:r>
                        <a:rPr lang="en-US" dirty="0" smtClean="0"/>
                        <a:t>Percentages</a:t>
                      </a:r>
                      <a:endParaRPr lang="en-US" dirty="0"/>
                    </a:p>
                  </a:txBody>
                  <a:tcPr/>
                </a:tc>
              </a:tr>
              <a:tr h="370840">
                <a:tc>
                  <a:txBody>
                    <a:bodyPr/>
                    <a:lstStyle/>
                    <a:p>
                      <a:r>
                        <a:rPr lang="en-US" dirty="0" smtClean="0"/>
                        <a:t>Omanis / Non</a:t>
                      </a:r>
                      <a:r>
                        <a:rPr lang="en-US" baseline="0" dirty="0" smtClean="0"/>
                        <a:t>-Omanis</a:t>
                      </a:r>
                      <a:endParaRPr lang="en-US" dirty="0"/>
                    </a:p>
                  </a:txBody>
                  <a:tcPr/>
                </a:tc>
                <a:tc>
                  <a:txBody>
                    <a:bodyPr/>
                    <a:lstStyle/>
                    <a:p>
                      <a:pPr algn="ctr"/>
                      <a:r>
                        <a:rPr lang="en-US" dirty="0" smtClean="0">
                          <a:solidFill>
                            <a:srgbClr val="FF0000"/>
                          </a:solidFill>
                        </a:rPr>
                        <a:t>7</a:t>
                      </a:r>
                      <a:r>
                        <a:rPr lang="en-US" dirty="0" smtClean="0"/>
                        <a:t> / </a:t>
                      </a:r>
                      <a:r>
                        <a:rPr lang="en-US" dirty="0" smtClean="0">
                          <a:solidFill>
                            <a:srgbClr val="3333FF"/>
                          </a:solidFill>
                        </a:rPr>
                        <a:t>14</a:t>
                      </a:r>
                      <a:endParaRPr lang="en-US" dirty="0">
                        <a:solidFill>
                          <a:srgbClr val="3333FF"/>
                        </a:solidFill>
                      </a:endParaRPr>
                    </a:p>
                  </a:txBody>
                  <a:tcPr/>
                </a:tc>
                <a:tc>
                  <a:txBody>
                    <a:bodyPr/>
                    <a:lstStyle/>
                    <a:p>
                      <a:pPr algn="ctr"/>
                      <a:r>
                        <a:rPr lang="en-US" dirty="0" smtClean="0">
                          <a:solidFill>
                            <a:srgbClr val="FF0000"/>
                          </a:solidFill>
                        </a:rPr>
                        <a:t>33.4%</a:t>
                      </a:r>
                      <a:r>
                        <a:rPr lang="en-US" dirty="0" smtClean="0"/>
                        <a:t> /</a:t>
                      </a:r>
                      <a:r>
                        <a:rPr lang="en-US" dirty="0" smtClean="0">
                          <a:solidFill>
                            <a:srgbClr val="3333FF"/>
                          </a:solidFill>
                        </a:rPr>
                        <a:t>66.6%</a:t>
                      </a:r>
                      <a:endParaRPr lang="en-US" dirty="0">
                        <a:solidFill>
                          <a:srgbClr val="3333FF"/>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PDO / Contractors </a:t>
                      </a:r>
                    </a:p>
                  </a:txBody>
                  <a:tcPr/>
                </a:tc>
                <a:tc>
                  <a:txBody>
                    <a:bodyPr/>
                    <a:lstStyle/>
                    <a:p>
                      <a:pPr algn="ctr"/>
                      <a:r>
                        <a:rPr lang="en-US" dirty="0" smtClean="0">
                          <a:solidFill>
                            <a:srgbClr val="FF0000"/>
                          </a:solidFill>
                        </a:rPr>
                        <a:t>3</a:t>
                      </a:r>
                      <a:r>
                        <a:rPr lang="en-US" dirty="0" smtClean="0"/>
                        <a:t> / </a:t>
                      </a:r>
                      <a:r>
                        <a:rPr lang="en-US" dirty="0" smtClean="0">
                          <a:solidFill>
                            <a:srgbClr val="3333FF"/>
                          </a:solidFill>
                        </a:rPr>
                        <a:t>18</a:t>
                      </a:r>
                      <a:endParaRPr lang="en-US" dirty="0">
                        <a:solidFill>
                          <a:srgbClr val="3333FF"/>
                        </a:solidFill>
                      </a:endParaRPr>
                    </a:p>
                  </a:txBody>
                  <a:tcPr/>
                </a:tc>
                <a:tc>
                  <a:txBody>
                    <a:bodyPr/>
                    <a:lstStyle/>
                    <a:p>
                      <a:pPr algn="ctr"/>
                      <a:r>
                        <a:rPr lang="en-US" dirty="0" smtClean="0">
                          <a:solidFill>
                            <a:srgbClr val="FF0000"/>
                          </a:solidFill>
                        </a:rPr>
                        <a:t>14.3% </a:t>
                      </a:r>
                      <a:r>
                        <a:rPr lang="en-US" dirty="0" smtClean="0"/>
                        <a:t>/ </a:t>
                      </a:r>
                      <a:r>
                        <a:rPr lang="en-US" dirty="0" smtClean="0">
                          <a:solidFill>
                            <a:srgbClr val="3333FF"/>
                          </a:solidFill>
                        </a:rPr>
                        <a:t>85.7%</a:t>
                      </a:r>
                      <a:endParaRPr lang="en-US" dirty="0">
                        <a:solidFill>
                          <a:srgbClr val="3333FF"/>
                        </a:solidFill>
                      </a:endParaRPr>
                    </a:p>
                  </a:txBody>
                  <a:tcPr/>
                </a:tc>
              </a:tr>
              <a:tr h="370840">
                <a:tc>
                  <a:txBody>
                    <a:bodyPr/>
                    <a:lstStyle/>
                    <a:p>
                      <a:r>
                        <a:rPr lang="en-US" dirty="0" smtClean="0"/>
                        <a:t>No HRA performed </a:t>
                      </a:r>
                      <a:endParaRPr lang="en-US" dirty="0"/>
                    </a:p>
                  </a:txBody>
                  <a:tcPr/>
                </a:tc>
                <a:tc>
                  <a:txBody>
                    <a:bodyPr/>
                    <a:lstStyle/>
                    <a:p>
                      <a:pPr algn="ctr"/>
                      <a:r>
                        <a:rPr lang="en-US" dirty="0" smtClean="0">
                          <a:solidFill>
                            <a:srgbClr val="3333FF"/>
                          </a:solidFill>
                        </a:rPr>
                        <a:t>9</a:t>
                      </a:r>
                      <a:endParaRPr lang="en-US" dirty="0">
                        <a:solidFill>
                          <a:srgbClr val="3333FF"/>
                        </a:solidFill>
                      </a:endParaRPr>
                    </a:p>
                  </a:txBody>
                  <a:tcPr/>
                </a:tc>
                <a:tc>
                  <a:txBody>
                    <a:bodyPr/>
                    <a:lstStyle/>
                    <a:p>
                      <a:pPr algn="ctr"/>
                      <a:r>
                        <a:rPr lang="en-US" dirty="0" smtClean="0">
                          <a:solidFill>
                            <a:srgbClr val="3333FF"/>
                          </a:solidFill>
                        </a:rPr>
                        <a:t>45%</a:t>
                      </a:r>
                      <a:endParaRPr lang="en-US" dirty="0">
                        <a:solidFill>
                          <a:srgbClr val="3333FF"/>
                        </a:solidFill>
                      </a:endParaRPr>
                    </a:p>
                  </a:txBody>
                  <a:tcPr/>
                </a:tc>
              </a:tr>
              <a:tr h="370840">
                <a:tc>
                  <a:txBody>
                    <a:bodyPr/>
                    <a:lstStyle/>
                    <a:p>
                      <a:r>
                        <a:rPr lang="en-US" dirty="0" smtClean="0"/>
                        <a:t>Pre-existing medical problems</a:t>
                      </a:r>
                      <a:endParaRPr lang="en-US" dirty="0"/>
                    </a:p>
                  </a:txBody>
                  <a:tcPr/>
                </a:tc>
                <a:tc>
                  <a:txBody>
                    <a:bodyPr/>
                    <a:lstStyle/>
                    <a:p>
                      <a:pPr algn="ctr"/>
                      <a:r>
                        <a:rPr lang="en-US" dirty="0" smtClean="0">
                          <a:solidFill>
                            <a:srgbClr val="3333FF"/>
                          </a:solidFill>
                        </a:rPr>
                        <a:t>11</a:t>
                      </a:r>
                      <a:endParaRPr lang="en-US" dirty="0">
                        <a:solidFill>
                          <a:srgbClr val="3333FF"/>
                        </a:solidFill>
                      </a:endParaRPr>
                    </a:p>
                  </a:txBody>
                  <a:tcPr/>
                </a:tc>
                <a:tc>
                  <a:txBody>
                    <a:bodyPr/>
                    <a:lstStyle/>
                    <a:p>
                      <a:pPr algn="ctr"/>
                      <a:r>
                        <a:rPr lang="en-US" dirty="0" smtClean="0">
                          <a:solidFill>
                            <a:srgbClr val="3333FF"/>
                          </a:solidFill>
                        </a:rPr>
                        <a:t>55%</a:t>
                      </a:r>
                      <a:endParaRPr lang="en-US" dirty="0">
                        <a:solidFill>
                          <a:srgbClr val="3333FF"/>
                        </a:solidFill>
                      </a:endParaRPr>
                    </a:p>
                  </a:txBody>
                  <a:tcPr/>
                </a:tc>
              </a:tr>
              <a:tr h="370840">
                <a:tc>
                  <a:txBody>
                    <a:bodyPr/>
                    <a:lstStyle/>
                    <a:p>
                      <a:r>
                        <a:rPr lang="en-US" dirty="0" smtClean="0"/>
                        <a:t>Non-compliance to fitness to work (</a:t>
                      </a:r>
                      <a:r>
                        <a:rPr lang="en-US" dirty="0" err="1" smtClean="0"/>
                        <a:t>FtW</a:t>
                      </a:r>
                      <a:r>
                        <a:rPr lang="en-US" dirty="0" smtClean="0"/>
                        <a:t>)</a:t>
                      </a:r>
                      <a:endParaRPr lang="en-US" dirty="0"/>
                    </a:p>
                  </a:txBody>
                  <a:tcPr/>
                </a:tc>
                <a:tc>
                  <a:txBody>
                    <a:bodyPr/>
                    <a:lstStyle/>
                    <a:p>
                      <a:pPr algn="ctr"/>
                      <a:r>
                        <a:rPr lang="en-US" dirty="0" smtClean="0">
                          <a:solidFill>
                            <a:srgbClr val="3333FF"/>
                          </a:solidFill>
                        </a:rPr>
                        <a:t>10</a:t>
                      </a:r>
                      <a:endParaRPr lang="en-US" dirty="0">
                        <a:solidFill>
                          <a:srgbClr val="3333FF"/>
                        </a:solidFill>
                      </a:endParaRPr>
                    </a:p>
                  </a:txBody>
                  <a:tcPr/>
                </a:tc>
                <a:tc>
                  <a:txBody>
                    <a:bodyPr/>
                    <a:lstStyle/>
                    <a:p>
                      <a:pPr algn="ctr"/>
                      <a:r>
                        <a:rPr lang="en-US" dirty="0" smtClean="0">
                          <a:solidFill>
                            <a:srgbClr val="3333FF"/>
                          </a:solidFill>
                        </a:rPr>
                        <a:t>47%</a:t>
                      </a:r>
                      <a:endParaRPr lang="en-US" dirty="0">
                        <a:solidFill>
                          <a:srgbClr val="3333FF"/>
                        </a:solidFill>
                      </a:endParaRPr>
                    </a:p>
                  </a:txBody>
                  <a:tcPr/>
                </a:tc>
              </a:tr>
              <a:tr h="370840">
                <a:tc>
                  <a:txBody>
                    <a:bodyPr/>
                    <a:lstStyle/>
                    <a:p>
                      <a:r>
                        <a:rPr lang="en-US" dirty="0" smtClean="0"/>
                        <a:t>Cases with significant life style issues</a:t>
                      </a:r>
                      <a:endParaRPr lang="en-US" dirty="0"/>
                    </a:p>
                  </a:txBody>
                  <a:tcPr/>
                </a:tc>
                <a:tc>
                  <a:txBody>
                    <a:bodyPr/>
                    <a:lstStyle/>
                    <a:p>
                      <a:pPr algn="ctr"/>
                      <a:r>
                        <a:rPr lang="en-US" dirty="0" smtClean="0">
                          <a:solidFill>
                            <a:srgbClr val="3333FF"/>
                          </a:solidFill>
                        </a:rPr>
                        <a:t>9</a:t>
                      </a:r>
                      <a:endParaRPr lang="en-US" dirty="0">
                        <a:solidFill>
                          <a:srgbClr val="3333FF"/>
                        </a:solidFill>
                      </a:endParaRPr>
                    </a:p>
                  </a:txBody>
                  <a:tcPr/>
                </a:tc>
                <a:tc>
                  <a:txBody>
                    <a:bodyPr/>
                    <a:lstStyle/>
                    <a:p>
                      <a:pPr algn="ctr"/>
                      <a:r>
                        <a:rPr lang="en-US" dirty="0" smtClean="0">
                          <a:solidFill>
                            <a:srgbClr val="3333FF"/>
                          </a:solidFill>
                        </a:rPr>
                        <a:t>45%</a:t>
                      </a:r>
                      <a:endParaRPr lang="en-US" dirty="0">
                        <a:solidFill>
                          <a:srgbClr val="3333FF"/>
                        </a:solidFill>
                      </a:endParaRPr>
                    </a:p>
                  </a:txBody>
                  <a:tcPr/>
                </a:tc>
              </a:tr>
              <a:tr h="370840">
                <a:tc>
                  <a:txBody>
                    <a:bodyPr/>
                    <a:lstStyle/>
                    <a:p>
                      <a:r>
                        <a:rPr lang="en-US" dirty="0" smtClean="0"/>
                        <a:t>Failure to properly follow up chronic medical problems</a:t>
                      </a:r>
                      <a:endParaRPr lang="en-US" dirty="0"/>
                    </a:p>
                  </a:txBody>
                  <a:tcPr/>
                </a:tc>
                <a:tc>
                  <a:txBody>
                    <a:bodyPr/>
                    <a:lstStyle/>
                    <a:p>
                      <a:pPr algn="ctr"/>
                      <a:r>
                        <a:rPr lang="en-US" dirty="0" smtClean="0">
                          <a:solidFill>
                            <a:srgbClr val="3333FF"/>
                          </a:solidFill>
                        </a:rPr>
                        <a:t>6</a:t>
                      </a:r>
                      <a:endParaRPr lang="en-US" dirty="0">
                        <a:solidFill>
                          <a:srgbClr val="3333FF"/>
                        </a:solidFill>
                      </a:endParaRPr>
                    </a:p>
                  </a:txBody>
                  <a:tcPr/>
                </a:tc>
                <a:tc>
                  <a:txBody>
                    <a:bodyPr/>
                    <a:lstStyle/>
                    <a:p>
                      <a:pPr algn="ctr"/>
                      <a:r>
                        <a:rPr lang="en-US" dirty="0" smtClean="0">
                          <a:solidFill>
                            <a:srgbClr val="3333FF"/>
                          </a:solidFill>
                        </a:rPr>
                        <a:t>28.5%</a:t>
                      </a:r>
                      <a:endParaRPr lang="en-US" dirty="0">
                        <a:solidFill>
                          <a:srgbClr val="3333FF"/>
                        </a:solidFill>
                      </a:endParaRPr>
                    </a:p>
                  </a:txBody>
                  <a:tcPr/>
                </a:tc>
              </a:tr>
              <a:tr h="370840">
                <a:tc>
                  <a:txBody>
                    <a:bodyPr/>
                    <a:lstStyle/>
                    <a:p>
                      <a:r>
                        <a:rPr lang="en-US" dirty="0" smtClean="0"/>
                        <a:t>Medical emergency response (MER)</a:t>
                      </a:r>
                      <a:endParaRPr lang="en-US" dirty="0"/>
                    </a:p>
                  </a:txBody>
                  <a:tcPr/>
                </a:tc>
                <a:tc>
                  <a:txBody>
                    <a:bodyPr/>
                    <a:lstStyle/>
                    <a:p>
                      <a:pPr algn="ctr"/>
                      <a:r>
                        <a:rPr lang="en-US" dirty="0" smtClean="0">
                          <a:solidFill>
                            <a:srgbClr val="3333FF"/>
                          </a:solidFill>
                        </a:rPr>
                        <a:t>5</a:t>
                      </a:r>
                      <a:endParaRPr lang="en-US" dirty="0">
                        <a:solidFill>
                          <a:srgbClr val="3333FF"/>
                        </a:solidFill>
                      </a:endParaRPr>
                    </a:p>
                  </a:txBody>
                  <a:tcPr/>
                </a:tc>
                <a:tc>
                  <a:txBody>
                    <a:bodyPr/>
                    <a:lstStyle/>
                    <a:p>
                      <a:pPr algn="ctr"/>
                      <a:r>
                        <a:rPr lang="en-US" dirty="0" smtClean="0">
                          <a:solidFill>
                            <a:srgbClr val="3333FF"/>
                          </a:solidFill>
                        </a:rPr>
                        <a:t>25%</a:t>
                      </a:r>
                      <a:endParaRPr lang="en-US" dirty="0">
                        <a:solidFill>
                          <a:srgbClr val="3333FF"/>
                        </a:solidFill>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315200" cy="792162"/>
          </a:xfrm>
        </p:spPr>
        <p:txBody>
          <a:bodyPr>
            <a:normAutofit/>
          </a:bodyPr>
          <a:lstStyle/>
          <a:p>
            <a:r>
              <a:rPr lang="en-US" sz="3600" b="1" dirty="0" smtClean="0">
                <a:solidFill>
                  <a:srgbClr val="FF0000"/>
                </a:solidFill>
                <a:latin typeface="+mn-lt"/>
                <a:cs typeface="Aharoni" pitchFamily="2" charset="-79"/>
              </a:rPr>
              <a:t>NAD - PDO Efforts</a:t>
            </a:r>
            <a:endParaRPr lang="en-US" sz="3600" dirty="0">
              <a:latin typeface="+mn-lt"/>
            </a:endParaRPr>
          </a:p>
        </p:txBody>
      </p:sp>
      <p:sp>
        <p:nvSpPr>
          <p:cNvPr id="3" name="Content Placeholder 2"/>
          <p:cNvSpPr>
            <a:spLocks noGrp="1"/>
          </p:cNvSpPr>
          <p:nvPr>
            <p:ph idx="1"/>
          </p:nvPr>
        </p:nvSpPr>
        <p:spPr>
          <a:xfrm>
            <a:off x="1143000" y="990600"/>
            <a:ext cx="7696200" cy="5562600"/>
          </a:xfrm>
        </p:spPr>
        <p:txBody>
          <a:bodyPr>
            <a:normAutofit fontScale="92500" lnSpcReduction="10000"/>
          </a:bodyPr>
          <a:lstStyle/>
          <a:p>
            <a:pPr>
              <a:buFont typeface="Wingdings" pitchFamily="2" charset="2"/>
              <a:buChar char="q"/>
            </a:pPr>
            <a:r>
              <a:rPr lang="en-US" sz="2000" dirty="0" smtClean="0"/>
              <a:t>Over the years PDO has made much efforts in order to improve the well being of its workforce and to address health and lifestyle issues. </a:t>
            </a:r>
          </a:p>
          <a:p>
            <a:pPr>
              <a:buNone/>
            </a:pPr>
            <a:endParaRPr lang="en-US" sz="2000" dirty="0" smtClean="0"/>
          </a:p>
          <a:p>
            <a:pPr>
              <a:buFont typeface="Wingdings" pitchFamily="2" charset="2"/>
              <a:buChar char="q"/>
            </a:pPr>
            <a:r>
              <a:rPr lang="en-US" sz="2000" dirty="0" smtClean="0"/>
              <a:t>These efforts continues today and include:</a:t>
            </a:r>
            <a:endParaRPr lang="en-US" sz="2200" dirty="0" smtClean="0"/>
          </a:p>
          <a:p>
            <a:pPr lvl="1" fontAlgn="base" hangingPunct="0">
              <a:buFont typeface="Wingdings" pitchFamily="2" charset="2"/>
              <a:buChar char="§"/>
            </a:pPr>
            <a:r>
              <a:rPr lang="en-GB" sz="1800" dirty="0" smtClean="0"/>
              <a:t>The appointment of full time Head of  OH in 2008 and the recent merger of OH  and Medical Dept. as one </a:t>
            </a:r>
            <a:r>
              <a:rPr lang="en-GB" sz="1800" b="1" dirty="0" smtClean="0"/>
              <a:t>Health Team </a:t>
            </a:r>
            <a:r>
              <a:rPr lang="en-GB" sz="1800" dirty="0" smtClean="0"/>
              <a:t>– Nov. 2011 which ensures the  implementation of Minimal health management STD. </a:t>
            </a:r>
          </a:p>
          <a:p>
            <a:pPr lvl="1" fontAlgn="base" hangingPunct="0">
              <a:buNone/>
            </a:pPr>
            <a:endParaRPr lang="en-GB" sz="1800" dirty="0" smtClean="0"/>
          </a:p>
          <a:p>
            <a:pPr lvl="1" fontAlgn="base" hangingPunct="0">
              <a:buFont typeface="Wingdings" pitchFamily="2" charset="2"/>
              <a:buChar char="§"/>
            </a:pPr>
            <a:r>
              <a:rPr lang="en-GB" sz="1800" dirty="0" smtClean="0"/>
              <a:t>The appointment of full time Public Health Advisor and</a:t>
            </a:r>
            <a:r>
              <a:rPr lang="en-GB" sz="2000" dirty="0" smtClean="0"/>
              <a:t> full time Dietician /nutritionist in 2012</a:t>
            </a:r>
          </a:p>
          <a:p>
            <a:pPr lvl="1" fontAlgn="base" hangingPunct="0">
              <a:buFont typeface="Wingdings" pitchFamily="2" charset="2"/>
              <a:buChar char="§"/>
            </a:pPr>
            <a:endParaRPr lang="en-US" sz="2200" dirty="0" smtClean="0"/>
          </a:p>
          <a:p>
            <a:pPr lvl="1" fontAlgn="base" hangingPunct="0">
              <a:buFont typeface="Wingdings" pitchFamily="2" charset="2"/>
              <a:buChar char="§"/>
            </a:pPr>
            <a:r>
              <a:rPr lang="en-GB" sz="1800" dirty="0" smtClean="0"/>
              <a:t>Improved working and living Conditions(permanent accommodation for contractors, PACs)</a:t>
            </a:r>
          </a:p>
          <a:p>
            <a:pPr lvl="1" fontAlgn="base" hangingPunct="0">
              <a:buNone/>
            </a:pPr>
            <a:endParaRPr lang="en-US" sz="2200" dirty="0" smtClean="0"/>
          </a:p>
          <a:p>
            <a:pPr lvl="1" fontAlgn="base" hangingPunct="0">
              <a:buFont typeface="Wingdings" pitchFamily="2" charset="2"/>
              <a:buChar char="§"/>
            </a:pPr>
            <a:r>
              <a:rPr lang="en-GB" sz="1800" dirty="0" smtClean="0"/>
              <a:t>Annual 1 month OH Road Shows to educate workers on various health topics including life style</a:t>
            </a:r>
          </a:p>
          <a:p>
            <a:pPr lvl="1" fontAlgn="base" hangingPunct="0">
              <a:buNone/>
            </a:pPr>
            <a:endParaRPr lang="en-GB" sz="1800" dirty="0" smtClean="0"/>
          </a:p>
          <a:p>
            <a:pPr lvl="1" fontAlgn="base" hangingPunct="0">
              <a:buFont typeface="Wingdings" pitchFamily="2" charset="2"/>
              <a:buChar char="§"/>
            </a:pPr>
            <a:r>
              <a:rPr lang="en-US" sz="1800" dirty="0" smtClean="0"/>
              <a:t>NAD reporting and investigations- All NAD are now being discussed at MDIRC</a:t>
            </a:r>
          </a:p>
          <a:p>
            <a:pPr lvl="1" fontAlgn="base" hangingPunct="0">
              <a:buNone/>
            </a:pPr>
            <a:endParaRPr lang="en-US" sz="1800" dirty="0" smtClean="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1143000"/>
          </a:xfrm>
        </p:spPr>
        <p:txBody>
          <a:bodyPr>
            <a:normAutofit/>
          </a:bodyPr>
          <a:lstStyle/>
          <a:p>
            <a:r>
              <a:rPr lang="en-US" sz="3600" b="1" dirty="0" smtClean="0">
                <a:solidFill>
                  <a:srgbClr val="FF0000"/>
                </a:solidFill>
                <a:latin typeface="+mn-lt"/>
                <a:cs typeface="Aharoni" pitchFamily="2" charset="-79"/>
              </a:rPr>
              <a:t>NAD - PDO Efforts </a:t>
            </a:r>
            <a:r>
              <a:rPr lang="en-US" sz="3600" b="1" dirty="0" smtClean="0">
                <a:solidFill>
                  <a:srgbClr val="FF0000"/>
                </a:solidFill>
                <a:cs typeface="Aharoni" pitchFamily="2" charset="-79"/>
              </a:rPr>
              <a:t>cont.</a:t>
            </a:r>
            <a:endParaRPr lang="en-US" sz="3600" dirty="0">
              <a:latin typeface="+mn-lt"/>
            </a:endParaRPr>
          </a:p>
        </p:txBody>
      </p:sp>
      <p:sp>
        <p:nvSpPr>
          <p:cNvPr id="3" name="Content Placeholder 2"/>
          <p:cNvSpPr>
            <a:spLocks noGrp="1"/>
          </p:cNvSpPr>
          <p:nvPr>
            <p:ph idx="1"/>
          </p:nvPr>
        </p:nvSpPr>
        <p:spPr>
          <a:xfrm>
            <a:off x="1371600" y="1219200"/>
            <a:ext cx="7543800" cy="5105400"/>
          </a:xfrm>
        </p:spPr>
        <p:txBody>
          <a:bodyPr>
            <a:noAutofit/>
          </a:bodyPr>
          <a:lstStyle/>
          <a:p>
            <a:pPr>
              <a:buFont typeface="Wingdings" pitchFamily="2" charset="2"/>
              <a:buChar char="q"/>
            </a:pPr>
            <a:r>
              <a:rPr lang="en-US" sz="2400" b="1" dirty="0" smtClean="0"/>
              <a:t>OH plan</a:t>
            </a:r>
            <a:endParaRPr lang="en-GB" sz="2400" b="1" dirty="0" smtClean="0"/>
          </a:p>
          <a:p>
            <a:pPr>
              <a:buFont typeface="Wingdings" pitchFamily="2" charset="2"/>
              <a:buChar char="§"/>
            </a:pPr>
            <a:r>
              <a:rPr lang="en-US" sz="1800" dirty="0" smtClean="0"/>
              <a:t>Conducted OH workshop for all HSE managers, Contract holders and PDO/Contractor medical professionals to increase OH awareness,  within PDO concession area.</a:t>
            </a:r>
          </a:p>
          <a:p>
            <a:pPr lvl="1">
              <a:buNone/>
            </a:pPr>
            <a:endParaRPr lang="en-US" sz="1800" dirty="0" smtClean="0"/>
          </a:p>
          <a:p>
            <a:pPr algn="just">
              <a:buFont typeface="Wingdings" pitchFamily="2" charset="2"/>
              <a:buChar char="§"/>
            </a:pPr>
            <a:r>
              <a:rPr lang="en-US" sz="1800" dirty="0" smtClean="0"/>
              <a:t>Training of doctors who provide FtW medical for contracting workforce and emphasize on the importance of compliance with FTW standards, the medical conditions which affect fitness to work and the follow up of high risk cases.</a:t>
            </a:r>
          </a:p>
          <a:p>
            <a:pPr lvl="1" algn="just">
              <a:buFont typeface="Wingdings" pitchFamily="2" charset="2"/>
              <a:buChar char="§"/>
            </a:pPr>
            <a:endParaRPr lang="en-US" sz="1800" dirty="0" smtClean="0"/>
          </a:p>
          <a:p>
            <a:pPr algn="just">
              <a:buFont typeface="Wingdings" pitchFamily="2" charset="2"/>
              <a:buChar char="§"/>
            </a:pPr>
            <a:r>
              <a:rPr lang="en-US" sz="1800" dirty="0" smtClean="0"/>
              <a:t>Just completed 5 days OH course by  UAE/Irish University  for 30 doctors.</a:t>
            </a:r>
          </a:p>
          <a:p>
            <a:pPr lvl="1" algn="just">
              <a:buFont typeface="Wingdings" pitchFamily="2" charset="2"/>
              <a:buChar char="§"/>
            </a:pPr>
            <a:endParaRPr lang="en-US" sz="1800" dirty="0" smtClean="0"/>
          </a:p>
          <a:p>
            <a:pPr algn="just">
              <a:buFont typeface="Wingdings" pitchFamily="2" charset="2"/>
              <a:buChar char="§"/>
            </a:pPr>
            <a:r>
              <a:rPr lang="en-US" sz="1800" dirty="0" smtClean="0"/>
              <a:t>Annual wellness walk and OH road shows in all interior locations.</a:t>
            </a:r>
          </a:p>
          <a:p>
            <a:pPr lvl="1">
              <a:buNone/>
            </a:pPr>
            <a:endParaRPr lang="en-US" sz="1800" dirty="0" smtClean="0"/>
          </a:p>
          <a:p>
            <a:pPr>
              <a:buFont typeface="Wingdings" pitchFamily="2" charset="2"/>
              <a:buChar char="§"/>
            </a:pPr>
            <a:r>
              <a:rPr lang="en-US" sz="1800" dirty="0" smtClean="0"/>
              <a:t>Continue to play a leading role in OH in Oman. Provide advice, support and training to </a:t>
            </a:r>
            <a:r>
              <a:rPr lang="en-US" sz="1800" dirty="0" err="1" smtClean="0"/>
              <a:t>MoH</a:t>
            </a:r>
            <a:r>
              <a:rPr lang="en-US" sz="1800" dirty="0" smtClean="0"/>
              <a:t>, SQUH graduates.</a:t>
            </a:r>
          </a:p>
          <a:p>
            <a:pPr lvl="1">
              <a:buFont typeface="Wingdings" pitchFamily="2" charset="2"/>
              <a:buChar char="§"/>
            </a:pPr>
            <a:endParaRPr lang="en-US" sz="1800" dirty="0" smtClean="0"/>
          </a:p>
          <a:p>
            <a:pPr lvl="1">
              <a:buNone/>
            </a:pPr>
            <a:endParaRPr lang="en-US" sz="1400" dirty="0" smtClean="0"/>
          </a:p>
          <a:p>
            <a:endParaRPr lang="en-US" sz="1400" dirty="0" smtClean="0"/>
          </a:p>
          <a:p>
            <a:pPr>
              <a:buNone/>
            </a:pPr>
            <a:r>
              <a:rPr lang="en-US" sz="1400" dirty="0" smtClean="0"/>
              <a:t> </a:t>
            </a:r>
          </a:p>
          <a:p>
            <a:pPr lvl="0" fontAlgn="base" hangingPunct="0"/>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mn-lt"/>
                <a:cs typeface="Aharoni" pitchFamily="2" charset="-79"/>
              </a:rPr>
              <a:t>NAD - PDO Efforts </a:t>
            </a:r>
            <a:r>
              <a:rPr lang="en-US" sz="3600" b="1" dirty="0" smtClean="0">
                <a:solidFill>
                  <a:srgbClr val="FF0000"/>
                </a:solidFill>
                <a:cs typeface="Aharoni" pitchFamily="2" charset="-79"/>
              </a:rPr>
              <a:t>cont.</a:t>
            </a:r>
            <a:endParaRPr lang="en-US" sz="3600" dirty="0">
              <a:latin typeface="+mn-lt"/>
            </a:endParaRPr>
          </a:p>
        </p:txBody>
      </p:sp>
      <p:sp>
        <p:nvSpPr>
          <p:cNvPr id="3" name="Content Placeholder 2"/>
          <p:cNvSpPr>
            <a:spLocks noGrp="1"/>
          </p:cNvSpPr>
          <p:nvPr>
            <p:ph idx="1"/>
          </p:nvPr>
        </p:nvSpPr>
        <p:spPr>
          <a:xfrm>
            <a:off x="1371600" y="1371600"/>
            <a:ext cx="7543800" cy="4876800"/>
          </a:xfrm>
        </p:spPr>
        <p:txBody>
          <a:bodyPr>
            <a:normAutofit fontScale="25000" lnSpcReduction="20000"/>
          </a:bodyPr>
          <a:lstStyle/>
          <a:p>
            <a:pPr lvl="0">
              <a:buFont typeface="Wingdings" pitchFamily="2" charset="2"/>
              <a:buChar char="q"/>
            </a:pPr>
            <a:r>
              <a:rPr lang="en-US" sz="9600" b="1" dirty="0" smtClean="0"/>
              <a:t>Dietitian / Nutritional services and wellness program</a:t>
            </a:r>
            <a:r>
              <a:rPr lang="en-US" sz="9600" dirty="0" smtClean="0"/>
              <a:t>.</a:t>
            </a:r>
          </a:p>
          <a:p>
            <a:pPr lvl="0">
              <a:buNone/>
            </a:pPr>
            <a:endParaRPr lang="en-US" sz="9600" dirty="0" smtClean="0"/>
          </a:p>
          <a:p>
            <a:pPr lvl="0">
              <a:buNone/>
            </a:pPr>
            <a:endParaRPr lang="en-US" sz="3800" dirty="0" smtClean="0"/>
          </a:p>
          <a:p>
            <a:pPr lvl="1">
              <a:buFont typeface="Wingdings" pitchFamily="2" charset="2"/>
              <a:buChar char="§"/>
            </a:pPr>
            <a:r>
              <a:rPr lang="en-US" sz="8000" dirty="0" smtClean="0"/>
              <a:t>The appointment of full time Dietitian to look after dietary aspect of welfare of the workforce by </a:t>
            </a:r>
            <a:r>
              <a:rPr lang="en-GB" sz="8000" dirty="0" smtClean="0"/>
              <a:t>working with catering services to improve healthy diets. </a:t>
            </a:r>
            <a:r>
              <a:rPr lang="en-US" sz="8000" dirty="0" smtClean="0"/>
              <a:t>The goal is to reduce the increasing trends in lifestyle related medical conditions</a:t>
            </a:r>
            <a:endParaRPr lang="en-GB" sz="8000" dirty="0" smtClean="0"/>
          </a:p>
          <a:p>
            <a:pPr lvl="1">
              <a:buNone/>
            </a:pPr>
            <a:endParaRPr lang="en-US" sz="6200" dirty="0" smtClean="0"/>
          </a:p>
          <a:p>
            <a:pPr lvl="1">
              <a:buFont typeface="Wingdings" pitchFamily="2" charset="2"/>
              <a:buChar char="§"/>
            </a:pPr>
            <a:r>
              <a:rPr lang="en-US" sz="8000" dirty="0" smtClean="0"/>
              <a:t>Stepped up workplace wellness programs in order to improve the well being of the workforce and to address health and lifestyle issues through </a:t>
            </a:r>
            <a:r>
              <a:rPr lang="en-GB" sz="8000" dirty="0" smtClean="0"/>
              <a:t>health promotion and </a:t>
            </a:r>
            <a:r>
              <a:rPr lang="en-US" sz="8000" dirty="0" smtClean="0"/>
              <a:t>health education presentation.  Over 670 employees received dietetic consultations in 2013.</a:t>
            </a:r>
          </a:p>
          <a:p>
            <a:pPr lvl="1">
              <a:buNone/>
            </a:pPr>
            <a:endParaRPr lang="en-GB" sz="8000" dirty="0" smtClean="0"/>
          </a:p>
          <a:p>
            <a:pPr lvl="1">
              <a:buFont typeface="Wingdings" pitchFamily="2" charset="2"/>
              <a:buChar char="§"/>
            </a:pPr>
            <a:r>
              <a:rPr lang="en-GB" sz="8000" dirty="0" smtClean="0"/>
              <a:t>Introduced in-house exercise facility (GYM) to encourage employee to participate in regular exercise. </a:t>
            </a:r>
          </a:p>
          <a:p>
            <a:pPr lvl="1">
              <a:buFont typeface="Wingdings" pitchFamily="2" charset="2"/>
              <a:buChar char="§"/>
            </a:pPr>
            <a:endParaRPr lang="en-GB" sz="7200" dirty="0" smtClean="0"/>
          </a:p>
          <a:p>
            <a:pPr lvl="1">
              <a:buNone/>
            </a:pPr>
            <a:endParaRPr lang="en-GB" sz="5600" dirty="0" smtClean="0"/>
          </a:p>
          <a:p>
            <a:pPr>
              <a:buFont typeface="Wingdings" pitchFamily="2" charset="2"/>
              <a:buChar char="q"/>
            </a:pPr>
            <a:endParaRPr lang="en-GB" sz="5600" dirty="0" smtClean="0"/>
          </a:p>
          <a:p>
            <a:pPr>
              <a:buNone/>
            </a:pPr>
            <a:r>
              <a:rPr lang="en-US" sz="5600"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mn-lt"/>
                <a:cs typeface="Aharoni" pitchFamily="2" charset="-79"/>
              </a:rPr>
              <a:t>PDO Efforts </a:t>
            </a:r>
            <a:r>
              <a:rPr lang="en-US" sz="3600" b="1" dirty="0" smtClean="0">
                <a:solidFill>
                  <a:srgbClr val="FF0000"/>
                </a:solidFill>
                <a:cs typeface="Aharoni" pitchFamily="2" charset="-79"/>
              </a:rPr>
              <a:t>- continue</a:t>
            </a:r>
            <a:endParaRPr lang="en-US" sz="3600" dirty="0">
              <a:latin typeface="+mn-lt"/>
            </a:endParaRPr>
          </a:p>
        </p:txBody>
      </p:sp>
      <p:sp>
        <p:nvSpPr>
          <p:cNvPr id="3" name="Content Placeholder 2"/>
          <p:cNvSpPr>
            <a:spLocks noGrp="1"/>
          </p:cNvSpPr>
          <p:nvPr>
            <p:ph idx="1"/>
          </p:nvPr>
        </p:nvSpPr>
        <p:spPr>
          <a:xfrm>
            <a:off x="1371600" y="1371600"/>
            <a:ext cx="7543800" cy="5105400"/>
          </a:xfrm>
        </p:spPr>
        <p:txBody>
          <a:bodyPr>
            <a:normAutofit fontScale="25000" lnSpcReduction="20000"/>
          </a:bodyPr>
          <a:lstStyle/>
          <a:p>
            <a:pPr lvl="0">
              <a:buNone/>
            </a:pPr>
            <a:endParaRPr lang="en-GB" sz="7200" dirty="0" smtClean="0"/>
          </a:p>
          <a:p>
            <a:pPr lvl="0">
              <a:buFont typeface="Wingdings" pitchFamily="2" charset="2"/>
              <a:buChar char="q"/>
            </a:pPr>
            <a:r>
              <a:rPr lang="en-GB" sz="8000" b="1" dirty="0" smtClean="0"/>
              <a:t>Public Health and Employees’ Welfare</a:t>
            </a:r>
          </a:p>
          <a:p>
            <a:pPr lvl="0">
              <a:buNone/>
            </a:pPr>
            <a:endParaRPr lang="en-US" sz="8000" dirty="0" smtClean="0"/>
          </a:p>
          <a:p>
            <a:pPr lvl="1">
              <a:buFont typeface="Wingdings" pitchFamily="2" charset="2"/>
              <a:buChar char="§"/>
            </a:pPr>
            <a:r>
              <a:rPr lang="en-GB" sz="8000" dirty="0" smtClean="0"/>
              <a:t>The appointment of full time Public Health Advisor, and Welfare (Employee assistance program) Officer to support Public Health activities and the welfare </a:t>
            </a:r>
            <a:r>
              <a:rPr lang="en-US" sz="8000" dirty="0" smtClean="0"/>
              <a:t>of contracting community /workforce. </a:t>
            </a:r>
          </a:p>
          <a:p>
            <a:pPr lvl="1">
              <a:buNone/>
            </a:pPr>
            <a:endParaRPr lang="en-GB" sz="8000" dirty="0" smtClean="0"/>
          </a:p>
          <a:p>
            <a:pPr lvl="1">
              <a:buFont typeface="Wingdings" pitchFamily="2" charset="2"/>
              <a:buChar char="§"/>
            </a:pPr>
            <a:r>
              <a:rPr lang="en-US" sz="8000" dirty="0" smtClean="0"/>
              <a:t>Improvement of the workforce welfare- PAC accommodation and </a:t>
            </a:r>
            <a:r>
              <a:rPr lang="en-GB" sz="8000" dirty="0" smtClean="0"/>
              <a:t>supervision of camp services and hygiene including catering services.</a:t>
            </a:r>
          </a:p>
          <a:p>
            <a:pPr lvl="1">
              <a:buFont typeface="Wingdings" pitchFamily="2" charset="2"/>
              <a:buChar char="§"/>
            </a:pPr>
            <a:endParaRPr lang="en-GB" sz="8000" dirty="0" smtClean="0"/>
          </a:p>
          <a:p>
            <a:pPr lvl="1">
              <a:buFont typeface="Wingdings" pitchFamily="2" charset="2"/>
              <a:buChar char="§"/>
            </a:pPr>
            <a:r>
              <a:rPr lang="en-US" sz="8000" dirty="0" smtClean="0"/>
              <a:t>Review of the work-leave schedule for the contractors’ workforce. </a:t>
            </a:r>
            <a:r>
              <a:rPr lang="en-US" sz="8000" b="1" dirty="0" smtClean="0"/>
              <a:t>(Need enforcement)</a:t>
            </a:r>
            <a:r>
              <a:rPr lang="en-GB" sz="8000" b="1" dirty="0" smtClean="0"/>
              <a:t> </a:t>
            </a:r>
          </a:p>
          <a:p>
            <a:pPr lvl="1">
              <a:buFont typeface="Wingdings" pitchFamily="2" charset="2"/>
              <a:buChar char="§"/>
            </a:pPr>
            <a:endParaRPr lang="en-GB" sz="8000" dirty="0" smtClean="0">
              <a:ea typeface="Calibri"/>
              <a:cs typeface="Arial"/>
            </a:endParaRPr>
          </a:p>
          <a:p>
            <a:pPr lvl="1">
              <a:buFont typeface="Wingdings" pitchFamily="2" charset="2"/>
              <a:buChar char="§"/>
            </a:pPr>
            <a:r>
              <a:rPr lang="en-US" sz="8000" dirty="0" smtClean="0">
                <a:ea typeface="Calibri"/>
                <a:cs typeface="Arial"/>
              </a:rPr>
              <a:t>Discussion underway to look into providing </a:t>
            </a:r>
            <a:r>
              <a:rPr lang="en-US" sz="8000" b="1" dirty="0" smtClean="0">
                <a:ea typeface="Calibri"/>
                <a:cs typeface="Arial"/>
              </a:rPr>
              <a:t>Employee Assistance Program</a:t>
            </a:r>
            <a:r>
              <a:rPr lang="en-US" sz="8000" dirty="0" smtClean="0">
                <a:ea typeface="Calibri"/>
                <a:cs typeface="Arial"/>
              </a:rPr>
              <a:t> (EAP) </a:t>
            </a:r>
            <a:r>
              <a:rPr lang="en-US" sz="8000" dirty="0" smtClean="0"/>
              <a:t>with focus on welfare of contracting community/workforce impacting on health </a:t>
            </a:r>
            <a:endParaRPr lang="en-US" sz="8000" dirty="0" smtClean="0">
              <a:ea typeface="Calibri"/>
              <a:cs typeface="Arial"/>
            </a:endParaRPr>
          </a:p>
          <a:p>
            <a:endParaRPr lang="en-GB" sz="7200" dirty="0" smtClean="0"/>
          </a:p>
          <a:p>
            <a:pPr lvl="0"/>
            <a:endParaRPr lang="en-US" sz="7200" dirty="0" smtClean="0"/>
          </a:p>
          <a:p>
            <a:pPr lvl="0">
              <a:buNone/>
            </a:pPr>
            <a:endParaRPr lang="en-US" sz="7200" dirty="0" smtClean="0"/>
          </a:p>
          <a:p>
            <a:pPr lvl="0" algn="just">
              <a:lnSpc>
                <a:spcPct val="115000"/>
              </a:lnSpc>
              <a:spcBef>
                <a:spcPts val="0"/>
              </a:spcBef>
              <a:spcAft>
                <a:spcPts val="1000"/>
              </a:spcAft>
              <a:buFont typeface="Wingdings"/>
              <a:buChar char=""/>
              <a:tabLst>
                <a:tab pos="457200" algn="l"/>
              </a:tabLst>
            </a:pPr>
            <a:endParaRPr lang="en-US" sz="7200" dirty="0" smtClean="0">
              <a:ea typeface="Calibri"/>
              <a:cs typeface="Arial"/>
            </a:endParaRPr>
          </a:p>
          <a:p>
            <a:pPr lvl="1">
              <a:buFont typeface="Wingdings" pitchFamily="2" charset="2"/>
              <a:buChar char="§"/>
            </a:pPr>
            <a:endParaRPr lang="en-GB" sz="6600" dirty="0" smtClean="0"/>
          </a:p>
          <a:p>
            <a:pPr lvl="1">
              <a:buFont typeface="Wingdings" pitchFamily="2" charset="2"/>
              <a:buChar char="§"/>
            </a:pPr>
            <a:endParaRPr lang="en-US" sz="7200" dirty="0" smtClean="0"/>
          </a:p>
          <a:p>
            <a:pPr lvl="1">
              <a:buNone/>
            </a:pPr>
            <a:endParaRPr lang="en-GB" sz="5600" dirty="0" smtClean="0"/>
          </a:p>
          <a:p>
            <a:pPr>
              <a:buFont typeface="Wingdings" pitchFamily="2" charset="2"/>
              <a:buChar char="q"/>
            </a:pPr>
            <a:endParaRPr lang="en-GB" sz="5600" dirty="0" smtClean="0"/>
          </a:p>
          <a:p>
            <a:pPr>
              <a:buNone/>
            </a:pPr>
            <a:r>
              <a:rPr lang="en-US" sz="5600"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934200" cy="792162"/>
          </a:xfrm>
        </p:spPr>
        <p:txBody>
          <a:bodyPr>
            <a:normAutofit/>
          </a:bodyPr>
          <a:lstStyle/>
          <a:p>
            <a:r>
              <a:rPr lang="en-US" sz="3600" b="1" dirty="0" smtClean="0">
                <a:solidFill>
                  <a:srgbClr val="FF0000"/>
                </a:solidFill>
                <a:latin typeface="+mn-lt"/>
                <a:cs typeface="Aharoni" pitchFamily="2" charset="-79"/>
              </a:rPr>
              <a:t>NAD - PDO Efforts cont.</a:t>
            </a:r>
            <a:endParaRPr lang="en-US" sz="3600" dirty="0">
              <a:latin typeface="+mn-lt"/>
            </a:endParaRPr>
          </a:p>
        </p:txBody>
      </p:sp>
      <p:sp>
        <p:nvSpPr>
          <p:cNvPr id="3" name="Content Placeholder 2"/>
          <p:cNvSpPr>
            <a:spLocks noGrp="1"/>
          </p:cNvSpPr>
          <p:nvPr>
            <p:ph idx="1"/>
          </p:nvPr>
        </p:nvSpPr>
        <p:spPr>
          <a:xfrm>
            <a:off x="1295400" y="1066800"/>
            <a:ext cx="7620000" cy="5410200"/>
          </a:xfrm>
        </p:spPr>
        <p:txBody>
          <a:bodyPr>
            <a:normAutofit fontScale="25000" lnSpcReduction="20000"/>
          </a:bodyPr>
          <a:lstStyle/>
          <a:p>
            <a:pPr>
              <a:buNone/>
            </a:pPr>
            <a:endParaRPr lang="en-GB" sz="5600" dirty="0" smtClean="0"/>
          </a:p>
          <a:p>
            <a:pPr>
              <a:buFont typeface="Wingdings" pitchFamily="2" charset="2"/>
              <a:buChar char="q"/>
            </a:pPr>
            <a:r>
              <a:rPr lang="en-GB" sz="8000" b="1" dirty="0" smtClean="0"/>
              <a:t>Medical Emergency Response (MER) </a:t>
            </a:r>
          </a:p>
          <a:p>
            <a:pPr>
              <a:buNone/>
            </a:pPr>
            <a:r>
              <a:rPr lang="en-GB" sz="8000" dirty="0" smtClean="0"/>
              <a:t> </a:t>
            </a:r>
          </a:p>
          <a:p>
            <a:pPr lvl="1">
              <a:buFont typeface="Wingdings" pitchFamily="2" charset="2"/>
              <a:buChar char="§"/>
            </a:pPr>
            <a:r>
              <a:rPr lang="en-GB" sz="8000" dirty="0" smtClean="0"/>
              <a:t>All PDO health professionals are fully versed in MER, trained in ACLS, ATLS, and Exposure to other emergency response experiences.</a:t>
            </a:r>
          </a:p>
          <a:p>
            <a:pPr lvl="1">
              <a:buNone/>
            </a:pPr>
            <a:r>
              <a:rPr lang="en-GB" sz="8000" dirty="0" smtClean="0"/>
              <a:t> </a:t>
            </a:r>
          </a:p>
          <a:p>
            <a:pPr lvl="1">
              <a:buFont typeface="Wingdings" pitchFamily="2" charset="2"/>
              <a:buChar char="§"/>
            </a:pPr>
            <a:r>
              <a:rPr lang="en-GB" sz="8000" dirty="0" smtClean="0"/>
              <a:t>Procedure in place to ensure all contractors’ nurses and doctors are well versed in MER and have valid ACLS/ ATLS.</a:t>
            </a:r>
          </a:p>
          <a:p>
            <a:pPr lvl="1">
              <a:buNone/>
            </a:pPr>
            <a:endParaRPr lang="en-GB" sz="8000" dirty="0" smtClean="0"/>
          </a:p>
          <a:p>
            <a:pPr lvl="1">
              <a:buFont typeface="Wingdings" pitchFamily="2" charset="2"/>
              <a:buChar char="§"/>
            </a:pPr>
            <a:r>
              <a:rPr lang="en-GB" sz="8000" dirty="0" smtClean="0"/>
              <a:t>Increased number of Designated First Aiders  and introduction of the new AHA accredited First Aid course.</a:t>
            </a:r>
          </a:p>
          <a:p>
            <a:pPr lvl="1">
              <a:buFont typeface="Wingdings" pitchFamily="2" charset="2"/>
              <a:buChar char="§"/>
            </a:pPr>
            <a:endParaRPr lang="en-GB" sz="8000" dirty="0" smtClean="0"/>
          </a:p>
          <a:p>
            <a:pPr lvl="1">
              <a:buFont typeface="Wingdings" pitchFamily="2" charset="2"/>
              <a:buChar char="§"/>
            </a:pPr>
            <a:r>
              <a:rPr lang="en-US" sz="8000" dirty="0" smtClean="0"/>
              <a:t>New fleet of ambulance is in place and 6 new paramedics have been trained to replace ambulance drivers.</a:t>
            </a:r>
          </a:p>
          <a:p>
            <a:pPr lvl="1">
              <a:buNone/>
            </a:pPr>
            <a:r>
              <a:rPr lang="en-US" sz="8000" dirty="0" smtClean="0"/>
              <a:t> </a:t>
            </a:r>
            <a:endParaRPr lang="en-GB" sz="8000" dirty="0" smtClean="0"/>
          </a:p>
          <a:p>
            <a:pPr lvl="1">
              <a:buFont typeface="Wingdings" pitchFamily="2" charset="2"/>
              <a:buChar char="§"/>
            </a:pPr>
            <a:r>
              <a:rPr lang="en-GB" sz="8000" dirty="0" smtClean="0"/>
              <a:t>Regular drills  (</a:t>
            </a:r>
            <a:r>
              <a:rPr lang="en-GB" sz="8000" b="1" dirty="0" smtClean="0"/>
              <a:t>Needs improvements</a:t>
            </a:r>
            <a:r>
              <a:rPr lang="en-GB" sz="8000" dirty="0" smtClean="0"/>
              <a:t>)</a:t>
            </a:r>
            <a:endParaRPr lang="en-US" sz="8000" dirty="0" smtClean="0"/>
          </a:p>
          <a:p>
            <a:pPr>
              <a:buNone/>
            </a:pPr>
            <a:endParaRPr lang="en-US" sz="72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315200" cy="914400"/>
          </a:xfrm>
        </p:spPr>
        <p:txBody>
          <a:bodyPr>
            <a:normAutofit/>
          </a:bodyPr>
          <a:lstStyle/>
          <a:p>
            <a:r>
              <a:rPr lang="en-US" sz="3600" b="1" dirty="0" smtClean="0">
                <a:solidFill>
                  <a:srgbClr val="FF0000"/>
                </a:solidFill>
                <a:latin typeface="+mn-lt"/>
                <a:cs typeface="Aharoni" pitchFamily="2" charset="-79"/>
              </a:rPr>
              <a:t>2014 planned activities</a:t>
            </a:r>
            <a:r>
              <a:rPr lang="en-US" sz="3600" b="1" dirty="0" smtClean="0">
                <a:solidFill>
                  <a:srgbClr val="FF0000"/>
                </a:solidFill>
                <a:cs typeface="Aharoni" pitchFamily="2" charset="-79"/>
              </a:rPr>
              <a:t>.</a:t>
            </a:r>
            <a:endParaRPr lang="en-US" sz="3600" dirty="0">
              <a:latin typeface="+mn-lt"/>
            </a:endParaRPr>
          </a:p>
        </p:txBody>
      </p:sp>
      <p:sp>
        <p:nvSpPr>
          <p:cNvPr id="3" name="Content Placeholder 2"/>
          <p:cNvSpPr>
            <a:spLocks noGrp="1"/>
          </p:cNvSpPr>
          <p:nvPr>
            <p:ph idx="1"/>
          </p:nvPr>
        </p:nvSpPr>
        <p:spPr>
          <a:xfrm>
            <a:off x="1371600" y="1219200"/>
            <a:ext cx="7467600" cy="5181600"/>
          </a:xfrm>
        </p:spPr>
        <p:txBody>
          <a:bodyPr>
            <a:noAutofit/>
          </a:bodyPr>
          <a:lstStyle/>
          <a:p>
            <a:pPr algn="just">
              <a:buFont typeface="Wingdings" pitchFamily="2" charset="2"/>
              <a:buChar char="§"/>
            </a:pPr>
            <a:r>
              <a:rPr lang="en-US" sz="2200" b="1" dirty="0" smtClean="0"/>
              <a:t>Centralization of contractor medical services </a:t>
            </a:r>
          </a:p>
          <a:p>
            <a:pPr algn="just">
              <a:buNone/>
            </a:pPr>
            <a:r>
              <a:rPr lang="en-US" sz="2000" dirty="0" smtClean="0"/>
              <a:t>	The phasing out of small clinics manned by single nurse and provide centralized facilities manned by doctors who will be able to follow up chronic medical conditions which increased risk of heart attack and other causes of sudden death.</a:t>
            </a:r>
          </a:p>
          <a:p>
            <a:pPr algn="just">
              <a:buNone/>
            </a:pPr>
            <a:endParaRPr lang="en-US" sz="2000" dirty="0" smtClean="0"/>
          </a:p>
          <a:p>
            <a:pPr lvl="0">
              <a:buFont typeface="Wingdings" pitchFamily="2" charset="2"/>
              <a:buChar char="§"/>
            </a:pPr>
            <a:r>
              <a:rPr lang="en-US" sz="2000" dirty="0" smtClean="0"/>
              <a:t>Stepped up workplace wellness programs  with the goal to reduce the increasing trends in lifestyle related medical conditions. This includes the smoking cessation clinic.</a:t>
            </a:r>
          </a:p>
          <a:p>
            <a:pPr lvl="0">
              <a:buFont typeface="Wingdings" pitchFamily="2" charset="2"/>
              <a:buChar char="§"/>
            </a:pPr>
            <a:endParaRPr lang="en-US" sz="2000" dirty="0" smtClean="0"/>
          </a:p>
          <a:p>
            <a:pPr lvl="0">
              <a:buFont typeface="Wingdings" pitchFamily="2" charset="2"/>
              <a:buChar char="§"/>
            </a:pPr>
            <a:r>
              <a:rPr lang="en-US" sz="2000" dirty="0" smtClean="0"/>
              <a:t>Enhanced implementation of smoking, Drug &amp; alcohol policy.</a:t>
            </a:r>
          </a:p>
          <a:p>
            <a:pPr lvl="0">
              <a:buFont typeface="Wingdings" pitchFamily="2" charset="2"/>
              <a:buChar char="§"/>
            </a:pPr>
            <a:endParaRPr lang="en-US" sz="2000" dirty="0" smtClean="0"/>
          </a:p>
          <a:p>
            <a:pPr lvl="0">
              <a:buFont typeface="Wingdings" pitchFamily="2" charset="2"/>
              <a:buChar char="§"/>
            </a:pPr>
            <a:r>
              <a:rPr lang="en-US" sz="2000" dirty="0" smtClean="0"/>
              <a:t>Enhanced implementation evaluation of pre-employment and fitness to work medical evaluation in PDO and contractor workforce.</a:t>
            </a:r>
          </a:p>
          <a:p>
            <a:pPr lvl="0">
              <a:buNone/>
            </a:pPr>
            <a:endParaRPr lang="en-US" sz="1600" dirty="0" smtClean="0"/>
          </a:p>
          <a:p>
            <a:pPr lvl="1" algn="just">
              <a:buNone/>
            </a:pPr>
            <a:endParaRPr lang="en-US" sz="1800" dirty="0" smtClean="0"/>
          </a:p>
          <a:p>
            <a:endParaRPr lang="en-US" sz="1400" dirty="0" smtClean="0"/>
          </a:p>
          <a:p>
            <a:pPr>
              <a:buNone/>
            </a:pPr>
            <a:r>
              <a:rPr lang="en-US" sz="1400" dirty="0" smtClean="0"/>
              <a:t> </a:t>
            </a:r>
          </a:p>
          <a:p>
            <a:pPr lvl="0" fontAlgn="base" hangingPunct="0"/>
            <a:endParaRPr lang="en-US" sz="1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FF0000"/>
                </a:solidFill>
                <a:latin typeface="+mn-lt"/>
                <a:ea typeface="Calibri"/>
                <a:cs typeface="Aharoni" pitchFamily="2" charset="-79"/>
              </a:rPr>
              <a:t>Non Accidental Death - Examples</a:t>
            </a:r>
            <a:br>
              <a:rPr lang="en-US" sz="3600" b="1" dirty="0" smtClean="0">
                <a:solidFill>
                  <a:srgbClr val="FF0000"/>
                </a:solidFill>
                <a:latin typeface="+mn-lt"/>
                <a:ea typeface="Calibri"/>
                <a:cs typeface="Aharoni" pitchFamily="2" charset="-79"/>
              </a:rPr>
            </a:br>
            <a:endParaRPr lang="en-US" sz="3600" dirty="0">
              <a:latin typeface="+mn-lt"/>
            </a:endParaRPr>
          </a:p>
        </p:txBody>
      </p:sp>
      <p:sp>
        <p:nvSpPr>
          <p:cNvPr id="3" name="Content Placeholder 2"/>
          <p:cNvSpPr>
            <a:spLocks noGrp="1"/>
          </p:cNvSpPr>
          <p:nvPr>
            <p:ph idx="1"/>
          </p:nvPr>
        </p:nvSpPr>
        <p:spPr>
          <a:xfrm>
            <a:off x="1219200" y="1143000"/>
            <a:ext cx="7467600" cy="5410200"/>
          </a:xfrm>
        </p:spPr>
        <p:txBody>
          <a:bodyPr>
            <a:normAutofit/>
          </a:bodyPr>
          <a:lstStyle/>
          <a:p>
            <a:pPr marL="457200" indent="-457200" fontAlgn="auto">
              <a:spcAft>
                <a:spcPts val="0"/>
              </a:spcAft>
              <a:buNone/>
              <a:defRPr/>
            </a:pPr>
            <a:endParaRPr lang="en-US" sz="2400" dirty="0" smtClean="0"/>
          </a:p>
          <a:p>
            <a:pPr marL="457200" indent="-457200" fontAlgn="auto">
              <a:spcAft>
                <a:spcPts val="0"/>
              </a:spcAft>
              <a:buNone/>
              <a:defRPr/>
            </a:pPr>
            <a:endParaRPr lang="en-US" sz="2400" dirty="0" smtClean="0"/>
          </a:p>
          <a:p>
            <a:pPr fontAlgn="auto">
              <a:spcAft>
                <a:spcPts val="0"/>
              </a:spcAft>
              <a:buNone/>
              <a:defRPr/>
            </a:pPr>
            <a:endParaRPr lang="en-US" sz="2400" dirty="0" smtClean="0"/>
          </a:p>
          <a:p>
            <a:pPr>
              <a:buNone/>
              <a:defRPr/>
            </a:pPr>
            <a:endParaRPr lang="en-GB" sz="2400" dirty="0" smtClean="0"/>
          </a:p>
          <a:p>
            <a:pPr>
              <a:buNone/>
              <a:defRPr/>
            </a:pPr>
            <a:endParaRPr lang="en-US" sz="2400" b="1" dirty="0" smtClean="0"/>
          </a:p>
          <a:p>
            <a:pPr>
              <a:buFont typeface="Wingdings" pitchFamily="2" charset="2"/>
              <a:buChar char="q"/>
              <a:defRPr/>
            </a:pPr>
            <a:endParaRPr lang="en-US" sz="2400" b="1" dirty="0" smtClean="0"/>
          </a:p>
          <a:p>
            <a:pPr>
              <a:buFont typeface="Wingdings" pitchFamily="2" charset="2"/>
              <a:buChar char="q"/>
              <a:defRPr/>
            </a:pPr>
            <a:endParaRPr lang="en-US" sz="2400" b="1" dirty="0" smtClean="0"/>
          </a:p>
          <a:p>
            <a:pPr>
              <a:buNone/>
            </a:pPr>
            <a:endParaRPr lang="en-US" dirty="0"/>
          </a:p>
        </p:txBody>
      </p:sp>
      <p:graphicFrame>
        <p:nvGraphicFramePr>
          <p:cNvPr id="4" name="Table 3"/>
          <p:cNvGraphicFramePr>
            <a:graphicFrameLocks noGrp="1"/>
          </p:cNvGraphicFramePr>
          <p:nvPr/>
        </p:nvGraphicFramePr>
        <p:xfrm>
          <a:off x="2514600" y="1447800"/>
          <a:ext cx="4876800" cy="3315208"/>
        </p:xfrm>
        <a:graphic>
          <a:graphicData uri="http://schemas.openxmlformats.org/drawingml/2006/table">
            <a:tbl>
              <a:tblPr firstRow="1" bandRow="1">
                <a:tableStyleId>{5C22544A-7EE6-4342-B048-85BDC9FD1C3A}</a:tableStyleId>
              </a:tblPr>
              <a:tblGrid>
                <a:gridCol w="3306305"/>
                <a:gridCol w="1570495"/>
              </a:tblGrid>
              <a:tr h="370840">
                <a:tc>
                  <a:txBody>
                    <a:bodyPr/>
                    <a:lstStyle/>
                    <a:p>
                      <a:r>
                        <a:rPr lang="en-US" dirty="0" smtClean="0"/>
                        <a:t>Case</a:t>
                      </a:r>
                      <a:endParaRPr lang="en-US" dirty="0"/>
                    </a:p>
                  </a:txBody>
                  <a:tcPr/>
                </a:tc>
                <a:tc>
                  <a:txBody>
                    <a:bodyPr/>
                    <a:lstStyle/>
                    <a:p>
                      <a:r>
                        <a:rPr lang="en-US" dirty="0" smtClean="0"/>
                        <a:t>Classification</a:t>
                      </a:r>
                      <a:endParaRPr lang="en-US" dirty="0"/>
                    </a:p>
                  </a:txBody>
                  <a:tcPr/>
                </a:tc>
              </a:tr>
              <a:tr h="370840">
                <a:tc>
                  <a:txBody>
                    <a:bodyPr/>
                    <a:lstStyle/>
                    <a:p>
                      <a:pPr marL="0" marR="171450" algn="just">
                        <a:lnSpc>
                          <a:spcPct val="115000"/>
                        </a:lnSpc>
                        <a:spcBef>
                          <a:spcPts val="0"/>
                        </a:spcBef>
                        <a:spcAft>
                          <a:spcPts val="600"/>
                        </a:spcAft>
                      </a:pPr>
                      <a:r>
                        <a:rPr lang="en-US" sz="1200" b="1" dirty="0">
                          <a:solidFill>
                            <a:srgbClr val="000000"/>
                          </a:solidFill>
                          <a:latin typeface="Calibri"/>
                          <a:ea typeface="Calibri"/>
                          <a:cs typeface="Arial"/>
                        </a:rPr>
                        <a:t>Employee commits suicide at work but due to work related issues</a:t>
                      </a:r>
                      <a:endParaRPr lang="en-US" sz="1200" b="1" dirty="0">
                        <a:latin typeface="Calibri"/>
                        <a:ea typeface="Calibri"/>
                        <a:cs typeface="Arial"/>
                      </a:endParaRPr>
                    </a:p>
                  </a:txBody>
                  <a:tcPr marL="68580" marR="68580" marT="0" marB="0"/>
                </a:tc>
                <a:tc>
                  <a:txBody>
                    <a:bodyPr/>
                    <a:lstStyle/>
                    <a:p>
                      <a:pPr marL="0" marR="171450" algn="just">
                        <a:lnSpc>
                          <a:spcPct val="115000"/>
                        </a:lnSpc>
                        <a:spcBef>
                          <a:spcPts val="0"/>
                        </a:spcBef>
                        <a:spcAft>
                          <a:spcPts val="600"/>
                        </a:spcAft>
                      </a:pPr>
                      <a:r>
                        <a:rPr lang="en-US" sz="1200" b="1" dirty="0" smtClean="0">
                          <a:solidFill>
                            <a:srgbClr val="000000"/>
                          </a:solidFill>
                          <a:latin typeface="Calibri"/>
                          <a:ea typeface="Calibri"/>
                          <a:cs typeface="Arial"/>
                        </a:rPr>
                        <a:t>Work related </a:t>
                      </a:r>
                      <a:r>
                        <a:rPr lang="en-US" sz="1200" b="1" dirty="0">
                          <a:solidFill>
                            <a:srgbClr val="000000"/>
                          </a:solidFill>
                          <a:latin typeface="Calibri"/>
                          <a:ea typeface="Calibri"/>
                          <a:cs typeface="Arial"/>
                        </a:rPr>
                        <a:t>fatality</a:t>
                      </a:r>
                      <a:endParaRPr lang="en-US" sz="1200" b="1" dirty="0">
                        <a:latin typeface="Calibri"/>
                        <a:ea typeface="Calibri"/>
                        <a:cs typeface="Arial"/>
                      </a:endParaRPr>
                    </a:p>
                  </a:txBody>
                  <a:tcPr marL="68580" marR="68580" marT="0" marB="0"/>
                </a:tc>
              </a:tr>
              <a:tr h="370840">
                <a:tc>
                  <a:txBody>
                    <a:bodyPr/>
                    <a:lstStyle/>
                    <a:p>
                      <a:pPr marL="0" marR="171450" algn="just">
                        <a:lnSpc>
                          <a:spcPct val="115000"/>
                        </a:lnSpc>
                        <a:spcBef>
                          <a:spcPts val="0"/>
                        </a:spcBef>
                        <a:spcAft>
                          <a:spcPts val="600"/>
                        </a:spcAft>
                      </a:pPr>
                      <a:r>
                        <a:rPr lang="en-US" sz="1200" b="1" dirty="0">
                          <a:solidFill>
                            <a:srgbClr val="000000"/>
                          </a:solidFill>
                          <a:latin typeface="Calibri"/>
                          <a:ea typeface="Calibri"/>
                          <a:cs typeface="Arial"/>
                        </a:rPr>
                        <a:t>Employee commits suicide at work due to personal home pressures</a:t>
                      </a:r>
                      <a:endParaRPr lang="en-US" sz="1200" b="1" dirty="0">
                        <a:latin typeface="Calibri"/>
                        <a:ea typeface="Calibri"/>
                        <a:cs typeface="Arial"/>
                      </a:endParaRPr>
                    </a:p>
                  </a:txBody>
                  <a:tcPr marL="68580" marR="68580" marT="0" marB="0"/>
                </a:tc>
                <a:tc>
                  <a:txBody>
                    <a:bodyPr/>
                    <a:lstStyle/>
                    <a:p>
                      <a:pPr marL="0" marR="171450" algn="just">
                        <a:lnSpc>
                          <a:spcPct val="115000"/>
                        </a:lnSpc>
                        <a:spcBef>
                          <a:spcPts val="0"/>
                        </a:spcBef>
                        <a:spcAft>
                          <a:spcPts val="600"/>
                        </a:spcAft>
                      </a:pPr>
                      <a:r>
                        <a:rPr lang="en-US" sz="1200" b="1" dirty="0">
                          <a:solidFill>
                            <a:srgbClr val="000000"/>
                          </a:solidFill>
                          <a:latin typeface="Calibri"/>
                          <a:ea typeface="Calibri"/>
                          <a:cs typeface="Arial"/>
                        </a:rPr>
                        <a:t>NAD</a:t>
                      </a:r>
                      <a:endParaRPr lang="en-US" sz="1200" b="1" dirty="0">
                        <a:latin typeface="Calibri"/>
                        <a:ea typeface="Calibri"/>
                        <a:cs typeface="Arial"/>
                      </a:endParaRPr>
                    </a:p>
                  </a:txBody>
                  <a:tcPr marL="68580" marR="68580" marT="0" marB="0"/>
                </a:tc>
              </a:tr>
              <a:tr h="370840">
                <a:tc>
                  <a:txBody>
                    <a:bodyPr/>
                    <a:lstStyle/>
                    <a:p>
                      <a:pPr marL="0" marR="171450" algn="just">
                        <a:lnSpc>
                          <a:spcPct val="115000"/>
                        </a:lnSpc>
                        <a:spcBef>
                          <a:spcPts val="0"/>
                        </a:spcBef>
                        <a:spcAft>
                          <a:spcPts val="600"/>
                        </a:spcAft>
                      </a:pPr>
                      <a:r>
                        <a:rPr lang="en-US" sz="1200" b="1" dirty="0">
                          <a:solidFill>
                            <a:srgbClr val="000000"/>
                          </a:solidFill>
                          <a:latin typeface="Calibri"/>
                          <a:ea typeface="Calibri"/>
                          <a:cs typeface="Arial"/>
                        </a:rPr>
                        <a:t>Employee falls ill at site but dies later in hospital due to same illness</a:t>
                      </a:r>
                      <a:endParaRPr lang="en-US" sz="1200" b="1" dirty="0">
                        <a:latin typeface="Calibri"/>
                        <a:ea typeface="Calibri"/>
                        <a:cs typeface="Arial"/>
                      </a:endParaRPr>
                    </a:p>
                  </a:txBody>
                  <a:tcPr marL="68580" marR="68580" marT="0" marB="0"/>
                </a:tc>
                <a:tc>
                  <a:txBody>
                    <a:bodyPr/>
                    <a:lstStyle/>
                    <a:p>
                      <a:pPr marL="0" marR="171450" algn="just">
                        <a:lnSpc>
                          <a:spcPct val="115000"/>
                        </a:lnSpc>
                        <a:spcBef>
                          <a:spcPts val="0"/>
                        </a:spcBef>
                        <a:spcAft>
                          <a:spcPts val="600"/>
                        </a:spcAft>
                      </a:pPr>
                      <a:r>
                        <a:rPr lang="en-US" sz="1200" b="1" dirty="0">
                          <a:solidFill>
                            <a:srgbClr val="000000"/>
                          </a:solidFill>
                          <a:latin typeface="Calibri"/>
                          <a:ea typeface="Calibri"/>
                          <a:cs typeface="Arial"/>
                        </a:rPr>
                        <a:t>NAD</a:t>
                      </a:r>
                      <a:endParaRPr lang="en-US" sz="1200" b="1" dirty="0">
                        <a:latin typeface="Calibri"/>
                        <a:ea typeface="Calibri"/>
                        <a:cs typeface="Arial"/>
                      </a:endParaRPr>
                    </a:p>
                  </a:txBody>
                  <a:tcPr marL="68580" marR="68580" marT="0" marB="0"/>
                </a:tc>
              </a:tr>
              <a:tr h="370840">
                <a:tc>
                  <a:txBody>
                    <a:bodyPr/>
                    <a:lstStyle/>
                    <a:p>
                      <a:pPr marL="0" marR="171450" algn="just">
                        <a:lnSpc>
                          <a:spcPct val="115000"/>
                        </a:lnSpc>
                        <a:spcBef>
                          <a:spcPts val="0"/>
                        </a:spcBef>
                        <a:spcAft>
                          <a:spcPts val="600"/>
                        </a:spcAft>
                      </a:pPr>
                      <a:r>
                        <a:rPr lang="en-US" sz="1200" b="1">
                          <a:solidFill>
                            <a:srgbClr val="000000"/>
                          </a:solidFill>
                          <a:latin typeface="Calibri"/>
                          <a:ea typeface="Calibri"/>
                          <a:cs typeface="Arial"/>
                        </a:rPr>
                        <a:t>Employee has a non work related illness (e.g. stroke, whilst resting off duty in the work camp</a:t>
                      </a:r>
                      <a:endParaRPr lang="en-US" sz="1200" b="1">
                        <a:latin typeface="Calibri"/>
                        <a:ea typeface="Calibri"/>
                        <a:cs typeface="Arial"/>
                      </a:endParaRPr>
                    </a:p>
                  </a:txBody>
                  <a:tcPr marL="68580" marR="68580" marT="0" marB="0"/>
                </a:tc>
                <a:tc>
                  <a:txBody>
                    <a:bodyPr/>
                    <a:lstStyle/>
                    <a:p>
                      <a:pPr marL="0" marR="171450" algn="just">
                        <a:lnSpc>
                          <a:spcPct val="115000"/>
                        </a:lnSpc>
                        <a:spcBef>
                          <a:spcPts val="0"/>
                        </a:spcBef>
                        <a:spcAft>
                          <a:spcPts val="600"/>
                        </a:spcAft>
                      </a:pPr>
                      <a:r>
                        <a:rPr lang="en-US" sz="1200" b="1" dirty="0">
                          <a:solidFill>
                            <a:srgbClr val="000000"/>
                          </a:solidFill>
                          <a:latin typeface="Calibri"/>
                          <a:ea typeface="Calibri"/>
                          <a:cs typeface="Arial"/>
                        </a:rPr>
                        <a:t>NAD</a:t>
                      </a:r>
                      <a:endParaRPr lang="en-US" sz="1200" b="1" dirty="0">
                        <a:latin typeface="Calibri"/>
                        <a:ea typeface="Calibri"/>
                        <a:cs typeface="Arial"/>
                      </a:endParaRPr>
                    </a:p>
                  </a:txBody>
                  <a:tcPr marL="68580" marR="68580" marT="0" marB="0"/>
                </a:tc>
              </a:tr>
              <a:tr h="370840">
                <a:tc>
                  <a:txBody>
                    <a:bodyPr/>
                    <a:lstStyle/>
                    <a:p>
                      <a:pPr marL="0" marR="171450" algn="just">
                        <a:lnSpc>
                          <a:spcPct val="115000"/>
                        </a:lnSpc>
                        <a:spcBef>
                          <a:spcPts val="0"/>
                        </a:spcBef>
                        <a:spcAft>
                          <a:spcPts val="600"/>
                        </a:spcAft>
                      </a:pPr>
                      <a:r>
                        <a:rPr lang="en-US" sz="1200" b="1">
                          <a:solidFill>
                            <a:srgbClr val="000000"/>
                          </a:solidFill>
                          <a:latin typeface="Calibri"/>
                          <a:ea typeface="Calibri"/>
                          <a:cs typeface="Arial"/>
                        </a:rPr>
                        <a:t>Employee dies at home from non work related illness</a:t>
                      </a:r>
                      <a:endParaRPr lang="en-US" sz="1200" b="1">
                        <a:latin typeface="Calibri"/>
                        <a:ea typeface="Calibri"/>
                        <a:cs typeface="Arial"/>
                      </a:endParaRPr>
                    </a:p>
                  </a:txBody>
                  <a:tcPr marL="68580" marR="68580" marT="0" marB="0"/>
                </a:tc>
                <a:tc>
                  <a:txBody>
                    <a:bodyPr/>
                    <a:lstStyle/>
                    <a:p>
                      <a:pPr marL="0" marR="171450" algn="just">
                        <a:lnSpc>
                          <a:spcPct val="115000"/>
                        </a:lnSpc>
                        <a:spcBef>
                          <a:spcPts val="0"/>
                        </a:spcBef>
                        <a:spcAft>
                          <a:spcPts val="600"/>
                        </a:spcAft>
                      </a:pPr>
                      <a:r>
                        <a:rPr lang="en-US" sz="1200" b="1" dirty="0">
                          <a:solidFill>
                            <a:srgbClr val="000000"/>
                          </a:solidFill>
                          <a:latin typeface="Calibri"/>
                          <a:ea typeface="Calibri"/>
                          <a:cs typeface="Arial"/>
                        </a:rPr>
                        <a:t>Death in service</a:t>
                      </a:r>
                      <a:endParaRPr lang="en-US" sz="1200" b="1" dirty="0">
                        <a:latin typeface="Calibri"/>
                        <a:ea typeface="Calibri"/>
                        <a:cs typeface="Arial"/>
                      </a:endParaRPr>
                    </a:p>
                  </a:txBody>
                  <a:tcPr marL="68580" marR="68580" marT="0" marB="0"/>
                </a:tc>
              </a:tr>
              <a:tr h="370840">
                <a:tc>
                  <a:txBody>
                    <a:bodyPr/>
                    <a:lstStyle/>
                    <a:p>
                      <a:pPr marL="0" marR="171450" algn="just">
                        <a:lnSpc>
                          <a:spcPct val="115000"/>
                        </a:lnSpc>
                        <a:spcBef>
                          <a:spcPts val="0"/>
                        </a:spcBef>
                        <a:spcAft>
                          <a:spcPts val="600"/>
                        </a:spcAft>
                      </a:pPr>
                      <a:r>
                        <a:rPr lang="en-US" sz="1200" b="1">
                          <a:solidFill>
                            <a:srgbClr val="000000"/>
                          </a:solidFill>
                          <a:latin typeface="Calibri"/>
                          <a:ea typeface="Calibri"/>
                          <a:cs typeface="Arial"/>
                        </a:rPr>
                        <a:t>Employee dies from on work related illness whilst in hotel away on business</a:t>
                      </a:r>
                      <a:endParaRPr lang="en-US" sz="1200" b="1">
                        <a:latin typeface="Calibri"/>
                        <a:ea typeface="Calibri"/>
                        <a:cs typeface="Arial"/>
                      </a:endParaRPr>
                    </a:p>
                  </a:txBody>
                  <a:tcPr marL="68580" marR="68580" marT="0" marB="0"/>
                </a:tc>
                <a:tc>
                  <a:txBody>
                    <a:bodyPr/>
                    <a:lstStyle/>
                    <a:p>
                      <a:pPr marL="0" marR="171450" algn="just">
                        <a:lnSpc>
                          <a:spcPct val="115000"/>
                        </a:lnSpc>
                        <a:spcBef>
                          <a:spcPts val="0"/>
                        </a:spcBef>
                        <a:spcAft>
                          <a:spcPts val="600"/>
                        </a:spcAft>
                      </a:pPr>
                      <a:r>
                        <a:rPr lang="en-US" sz="1200" b="1" dirty="0">
                          <a:solidFill>
                            <a:srgbClr val="000000"/>
                          </a:solidFill>
                          <a:latin typeface="Calibri"/>
                          <a:ea typeface="Calibri"/>
                          <a:cs typeface="Arial"/>
                        </a:rPr>
                        <a:t>Death in service</a:t>
                      </a:r>
                      <a:endParaRPr lang="en-US" sz="1200" b="1" dirty="0">
                        <a:latin typeface="Calibri"/>
                        <a:ea typeface="Calibri"/>
                        <a:cs typeface="Arial"/>
                      </a:endParaRPr>
                    </a:p>
                  </a:txBody>
                  <a:tcPr marL="68580" marR="68580" marT="0" marB="0"/>
                </a:tc>
              </a:tr>
              <a:tr h="370840">
                <a:tc>
                  <a:txBody>
                    <a:bodyPr/>
                    <a:lstStyle/>
                    <a:p>
                      <a:pPr marL="0" marR="171450" algn="just">
                        <a:lnSpc>
                          <a:spcPct val="115000"/>
                        </a:lnSpc>
                        <a:spcBef>
                          <a:spcPts val="0"/>
                        </a:spcBef>
                        <a:spcAft>
                          <a:spcPts val="600"/>
                        </a:spcAft>
                      </a:pPr>
                      <a:r>
                        <a:rPr lang="en-US" sz="1200" b="1">
                          <a:solidFill>
                            <a:srgbClr val="000000"/>
                          </a:solidFill>
                          <a:latin typeface="Calibri"/>
                          <a:ea typeface="Calibri"/>
                          <a:cs typeface="Arial"/>
                        </a:rPr>
                        <a:t>Employee dies from a fatal occupational illness</a:t>
                      </a:r>
                      <a:endParaRPr lang="en-US" sz="1200" b="1">
                        <a:latin typeface="Calibri"/>
                        <a:ea typeface="Calibri"/>
                        <a:cs typeface="Arial"/>
                      </a:endParaRPr>
                    </a:p>
                  </a:txBody>
                  <a:tcPr marL="68580" marR="68580" marT="0" marB="0"/>
                </a:tc>
                <a:tc>
                  <a:txBody>
                    <a:bodyPr/>
                    <a:lstStyle/>
                    <a:p>
                      <a:pPr marL="0" marR="171450" algn="just">
                        <a:lnSpc>
                          <a:spcPct val="115000"/>
                        </a:lnSpc>
                        <a:spcBef>
                          <a:spcPts val="0"/>
                        </a:spcBef>
                        <a:spcAft>
                          <a:spcPts val="600"/>
                        </a:spcAft>
                      </a:pPr>
                      <a:r>
                        <a:rPr lang="en-US" sz="1200" b="1" dirty="0" smtClean="0">
                          <a:solidFill>
                            <a:srgbClr val="000000"/>
                          </a:solidFill>
                          <a:latin typeface="Calibri"/>
                          <a:ea typeface="Calibri"/>
                          <a:cs typeface="Arial"/>
                        </a:rPr>
                        <a:t>Work related </a:t>
                      </a:r>
                      <a:r>
                        <a:rPr lang="en-US" sz="1200" b="1" dirty="0">
                          <a:solidFill>
                            <a:srgbClr val="000000"/>
                          </a:solidFill>
                          <a:latin typeface="Calibri"/>
                          <a:ea typeface="Calibri"/>
                          <a:cs typeface="Arial"/>
                        </a:rPr>
                        <a:t>fatality</a:t>
                      </a:r>
                      <a:endParaRPr lang="en-US" sz="1200" b="1"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FF0000"/>
                </a:solidFill>
                <a:latin typeface="+mn-lt"/>
                <a:ea typeface="Calibri"/>
                <a:cs typeface="Aharoni" pitchFamily="2" charset="-79"/>
              </a:rPr>
              <a:t>Non Accidental Death - Challenges</a:t>
            </a:r>
            <a:br>
              <a:rPr lang="en-US" sz="3600" b="1" dirty="0" smtClean="0">
                <a:solidFill>
                  <a:srgbClr val="FF0000"/>
                </a:solidFill>
                <a:latin typeface="+mn-lt"/>
                <a:ea typeface="Calibri"/>
                <a:cs typeface="Aharoni" pitchFamily="2" charset="-79"/>
              </a:rPr>
            </a:br>
            <a:endParaRPr lang="en-US" sz="3600" dirty="0">
              <a:latin typeface="+mn-lt"/>
            </a:endParaRPr>
          </a:p>
        </p:txBody>
      </p:sp>
      <p:sp>
        <p:nvSpPr>
          <p:cNvPr id="3" name="Content Placeholder 2"/>
          <p:cNvSpPr>
            <a:spLocks noGrp="1"/>
          </p:cNvSpPr>
          <p:nvPr>
            <p:ph idx="1"/>
          </p:nvPr>
        </p:nvSpPr>
        <p:spPr>
          <a:xfrm>
            <a:off x="1219200" y="1143000"/>
            <a:ext cx="7467600" cy="5410200"/>
          </a:xfrm>
        </p:spPr>
        <p:txBody>
          <a:bodyPr>
            <a:normAutofit fontScale="77500" lnSpcReduction="20000"/>
          </a:bodyPr>
          <a:lstStyle/>
          <a:p>
            <a:pPr marL="457200" indent="-457200" fontAlgn="auto">
              <a:spcAft>
                <a:spcPts val="0"/>
              </a:spcAft>
              <a:buFont typeface="+mj-lt"/>
              <a:buAutoNum type="arabicPeriod"/>
              <a:defRPr/>
            </a:pPr>
            <a:r>
              <a:rPr lang="en-US" sz="2400" dirty="0" smtClean="0"/>
              <a:t>Remain a challenge in PDO concession area</a:t>
            </a:r>
            <a:r>
              <a:rPr lang="en-US" sz="2400" dirty="0" smtClean="0">
                <a:solidFill>
                  <a:schemeClr val="tx2">
                    <a:lumMod val="75000"/>
                  </a:schemeClr>
                </a:solidFill>
              </a:rPr>
              <a:t>, </a:t>
            </a:r>
            <a:r>
              <a:rPr lang="en-US" sz="2400" dirty="0" smtClean="0"/>
              <a:t>mostly among  contracting community</a:t>
            </a:r>
          </a:p>
          <a:p>
            <a:pPr marL="457200" indent="-457200" fontAlgn="auto">
              <a:spcAft>
                <a:spcPts val="0"/>
              </a:spcAft>
              <a:buFont typeface="+mj-lt"/>
              <a:buAutoNum type="arabicPeriod"/>
              <a:defRPr/>
            </a:pPr>
            <a:endParaRPr lang="en-US" sz="2400" dirty="0" smtClean="0"/>
          </a:p>
          <a:p>
            <a:pPr marL="457200" indent="-457200" fontAlgn="auto">
              <a:spcAft>
                <a:spcPts val="0"/>
              </a:spcAft>
              <a:buFont typeface="+mj-lt"/>
              <a:buAutoNum type="arabicPeriod"/>
              <a:defRPr/>
            </a:pPr>
            <a:r>
              <a:rPr lang="en-US" sz="2400" dirty="0" smtClean="0"/>
              <a:t>No known prior medical condition(s) in 1/2 of the NADs.</a:t>
            </a:r>
          </a:p>
          <a:p>
            <a:pPr marL="457200" indent="-457200" fontAlgn="auto">
              <a:spcAft>
                <a:spcPts val="0"/>
              </a:spcAft>
              <a:buFont typeface="+mj-lt"/>
              <a:buAutoNum type="arabicPeriod"/>
              <a:defRPr/>
            </a:pPr>
            <a:endParaRPr lang="en-US" sz="2400" dirty="0" smtClean="0"/>
          </a:p>
          <a:p>
            <a:pPr marL="457200" indent="-457200" fontAlgn="auto">
              <a:spcAft>
                <a:spcPts val="0"/>
              </a:spcAft>
              <a:buFont typeface="+mj-lt"/>
              <a:buAutoNum type="arabicPeriod"/>
              <a:defRPr/>
            </a:pPr>
            <a:r>
              <a:rPr lang="en-US" sz="2400" dirty="0" smtClean="0"/>
              <a:t>Most appeared to have valid FtW certificates.</a:t>
            </a:r>
          </a:p>
          <a:p>
            <a:pPr marL="457200" indent="-457200" fontAlgn="auto">
              <a:spcAft>
                <a:spcPts val="0"/>
              </a:spcAft>
              <a:buFont typeface="+mj-lt"/>
              <a:buAutoNum type="arabicPeriod"/>
              <a:defRPr/>
            </a:pPr>
            <a:endParaRPr lang="en-US" sz="2400" dirty="0" smtClean="0"/>
          </a:p>
          <a:p>
            <a:pPr marL="457200" indent="-457200" fontAlgn="auto">
              <a:spcAft>
                <a:spcPts val="0"/>
              </a:spcAft>
              <a:buFont typeface="+mj-lt"/>
              <a:buAutoNum type="arabicPeriod"/>
              <a:defRPr/>
            </a:pPr>
            <a:r>
              <a:rPr lang="en-US" sz="2400" dirty="0" smtClean="0"/>
              <a:t>No significant findings during routine 2 yearly medical.</a:t>
            </a:r>
          </a:p>
          <a:p>
            <a:pPr marL="457200" indent="-457200" fontAlgn="auto">
              <a:spcAft>
                <a:spcPts val="0"/>
              </a:spcAft>
              <a:buFont typeface="+mj-lt"/>
              <a:buAutoNum type="arabicPeriod"/>
              <a:defRPr/>
            </a:pPr>
            <a:endParaRPr lang="en-US" sz="2400" dirty="0" smtClean="0"/>
          </a:p>
          <a:p>
            <a:pPr marL="457200" indent="-457200">
              <a:buFont typeface="+mj-lt"/>
              <a:buAutoNum type="arabicPeriod"/>
              <a:defRPr/>
            </a:pPr>
            <a:r>
              <a:rPr lang="en-US" sz="2400" dirty="0" smtClean="0"/>
              <a:t>No appropriate follow up  chronic medical conditions and health risk factors in Many of the employee.</a:t>
            </a:r>
          </a:p>
          <a:p>
            <a:pPr marL="457200" indent="-457200">
              <a:buFont typeface="+mj-lt"/>
              <a:buAutoNum type="arabicPeriod"/>
              <a:defRPr/>
            </a:pPr>
            <a:endParaRPr lang="en-US" sz="2400" dirty="0" smtClean="0"/>
          </a:p>
          <a:p>
            <a:pPr marL="457200" indent="-457200">
              <a:buFont typeface="+mj-lt"/>
              <a:buAutoNum type="arabicPeriod"/>
              <a:defRPr/>
            </a:pPr>
            <a:r>
              <a:rPr lang="en-US" sz="2400" dirty="0" smtClean="0"/>
              <a:t>Life style issues, employees denial of medical problems and ignorance of medical advice </a:t>
            </a:r>
          </a:p>
          <a:p>
            <a:pPr marL="457200" indent="-457200">
              <a:buFont typeface="+mj-lt"/>
              <a:buAutoNum type="arabicPeriod"/>
              <a:defRPr/>
            </a:pPr>
            <a:endParaRPr lang="en-US" sz="2400" dirty="0" smtClean="0"/>
          </a:p>
          <a:p>
            <a:pPr marL="457200" indent="-457200">
              <a:buFont typeface="+mj-lt"/>
              <a:buAutoNum type="arabicPeriod"/>
              <a:defRPr/>
            </a:pPr>
            <a:r>
              <a:rPr lang="en-US" sz="2400" dirty="0" smtClean="0"/>
              <a:t>The common risk factors include smoking, HTN, high cholesterol and diabetes</a:t>
            </a:r>
          </a:p>
          <a:p>
            <a:pPr marL="457200" indent="-457200">
              <a:buFont typeface="+mj-lt"/>
              <a:buAutoNum type="arabicPeriod"/>
              <a:defRPr/>
            </a:pPr>
            <a:endParaRPr lang="en-US" sz="2400" dirty="0" smtClean="0"/>
          </a:p>
          <a:p>
            <a:pPr marL="457200" indent="-457200">
              <a:buFont typeface="+mj-lt"/>
              <a:buAutoNum type="arabicPeriod"/>
              <a:defRPr/>
            </a:pPr>
            <a:r>
              <a:rPr lang="en-US" sz="2400" dirty="0" smtClean="0"/>
              <a:t>Issues with return to work following significant illnesses.</a:t>
            </a:r>
          </a:p>
          <a:p>
            <a:pPr fontAlgn="auto">
              <a:spcAft>
                <a:spcPts val="0"/>
              </a:spcAft>
              <a:buNone/>
              <a:defRPr/>
            </a:pPr>
            <a:endParaRPr lang="en-US" sz="2400" dirty="0" smtClean="0"/>
          </a:p>
          <a:p>
            <a:pPr>
              <a:buNone/>
              <a:defRPr/>
            </a:pPr>
            <a:endParaRPr lang="en-GB" sz="2400" dirty="0" smtClean="0"/>
          </a:p>
          <a:p>
            <a:pPr>
              <a:buNone/>
              <a:defRPr/>
            </a:pPr>
            <a:endParaRPr lang="en-US" sz="2400" b="1" dirty="0" smtClean="0"/>
          </a:p>
          <a:p>
            <a:pPr>
              <a:buFont typeface="Wingdings" pitchFamily="2" charset="2"/>
              <a:buChar char="q"/>
              <a:defRPr/>
            </a:pPr>
            <a:endParaRPr lang="en-US" sz="2400" b="1" dirty="0" smtClean="0"/>
          </a:p>
          <a:p>
            <a:pPr>
              <a:buFont typeface="Wingdings" pitchFamily="2" charset="2"/>
              <a:buChar char="q"/>
              <a:defRPr/>
            </a:pPr>
            <a:endParaRPr lang="en-US" sz="2400" b="1"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FF0000"/>
                </a:solidFill>
                <a:latin typeface="+mn-lt"/>
                <a:ea typeface="Calibri"/>
                <a:cs typeface="Aharoni" pitchFamily="2" charset="-79"/>
              </a:rPr>
              <a:t>NAD – Challenges cont.</a:t>
            </a:r>
            <a:br>
              <a:rPr lang="en-US" sz="3600" b="1" dirty="0" smtClean="0">
                <a:solidFill>
                  <a:srgbClr val="FF0000"/>
                </a:solidFill>
                <a:latin typeface="+mn-lt"/>
                <a:ea typeface="Calibri"/>
                <a:cs typeface="Aharoni" pitchFamily="2" charset="-79"/>
              </a:rPr>
            </a:br>
            <a:endParaRPr lang="en-US" sz="3600" dirty="0">
              <a:latin typeface="+mn-lt"/>
            </a:endParaRPr>
          </a:p>
        </p:txBody>
      </p:sp>
      <p:sp>
        <p:nvSpPr>
          <p:cNvPr id="3" name="Content Placeholder 2"/>
          <p:cNvSpPr>
            <a:spLocks noGrp="1"/>
          </p:cNvSpPr>
          <p:nvPr>
            <p:ph idx="1"/>
          </p:nvPr>
        </p:nvSpPr>
        <p:spPr>
          <a:xfrm>
            <a:off x="1371600" y="1143000"/>
            <a:ext cx="7315200" cy="5029200"/>
          </a:xfrm>
        </p:spPr>
        <p:txBody>
          <a:bodyPr>
            <a:normAutofit fontScale="70000" lnSpcReduction="20000"/>
          </a:bodyPr>
          <a:lstStyle/>
          <a:p>
            <a:pPr>
              <a:buNone/>
            </a:pPr>
            <a:endParaRPr lang="en-US" sz="2400" b="1" dirty="0" smtClean="0"/>
          </a:p>
          <a:p>
            <a:pPr>
              <a:buNone/>
            </a:pPr>
            <a:endParaRPr lang="en-US" sz="2400" b="1" dirty="0" smtClean="0"/>
          </a:p>
          <a:p>
            <a:pPr marL="457200" indent="-457200">
              <a:buFont typeface="+mj-lt"/>
              <a:buAutoNum type="arabicPeriod" startAt="9"/>
            </a:pPr>
            <a:r>
              <a:rPr lang="en-US" sz="2400" b="1" dirty="0" smtClean="0"/>
              <a:t>Lack of Proactive leadership by contract holders on OH </a:t>
            </a:r>
            <a:r>
              <a:rPr lang="en-US" sz="2400" b="1" dirty="0" smtClean="0">
                <a:sym typeface="Wingdings" pitchFamily="2" charset="2"/>
              </a:rPr>
              <a:t></a:t>
            </a:r>
            <a:r>
              <a:rPr lang="en-US" sz="2400" b="1" dirty="0" smtClean="0"/>
              <a:t> inadequate in verifying compliance with OH specifications by the contractors (</a:t>
            </a:r>
            <a:r>
              <a:rPr lang="en-US" sz="2400" b="1" dirty="0" err="1" smtClean="0"/>
              <a:t>e.g</a:t>
            </a:r>
            <a:r>
              <a:rPr lang="en-US" sz="2400" b="1" dirty="0" smtClean="0"/>
              <a:t> pre-employment medicals, medical facilities, HRAs, camps standards etc).</a:t>
            </a:r>
          </a:p>
          <a:p>
            <a:pPr marL="457200" indent="-457200">
              <a:buFont typeface="+mj-lt"/>
              <a:buAutoNum type="arabicPeriod" startAt="9"/>
            </a:pPr>
            <a:endParaRPr lang="en-US" sz="2400" b="1" dirty="0" smtClean="0"/>
          </a:p>
          <a:p>
            <a:pPr marL="457200" indent="-457200">
              <a:buFont typeface="+mj-lt"/>
              <a:buAutoNum type="arabicPeriod" startAt="9"/>
              <a:defRPr/>
            </a:pPr>
            <a:r>
              <a:rPr lang="en-GB" sz="2400" b="1" dirty="0" smtClean="0"/>
              <a:t>Recent observed incidents of suicides.</a:t>
            </a:r>
          </a:p>
          <a:p>
            <a:pPr marL="457200" indent="-457200">
              <a:buFont typeface="+mj-lt"/>
              <a:buAutoNum type="arabicPeriod" startAt="9"/>
              <a:defRPr/>
            </a:pPr>
            <a:endParaRPr lang="en-GB" sz="2400" b="1" dirty="0" smtClean="0"/>
          </a:p>
          <a:p>
            <a:pPr marL="457200" indent="-457200">
              <a:buFont typeface="+mj-lt"/>
              <a:buAutoNum type="arabicPeriod" startAt="9"/>
            </a:pPr>
            <a:r>
              <a:rPr lang="en-US" sz="2400" b="1" dirty="0" smtClean="0"/>
              <a:t>Inappropriate medical facilities in some locations or rigs e.g. </a:t>
            </a:r>
          </a:p>
          <a:p>
            <a:pPr marL="457200" indent="-457200">
              <a:buFont typeface="+mj-lt"/>
              <a:buAutoNum type="arabicPeriod" startAt="9"/>
            </a:pPr>
            <a:endParaRPr lang="en-US" sz="2400" b="1" dirty="0" smtClean="0"/>
          </a:p>
          <a:p>
            <a:pPr marL="457200" indent="-457200">
              <a:buFont typeface="+mj-lt"/>
              <a:buAutoNum type="arabicPeriod" startAt="9"/>
            </a:pPr>
            <a:r>
              <a:rPr lang="en-GB" sz="2400" b="1" dirty="0" smtClean="0"/>
              <a:t>Investigations often not solid conclusive with difficulties in conducting autopsy in many cases.</a:t>
            </a:r>
          </a:p>
          <a:p>
            <a:pPr marL="457200" indent="-457200">
              <a:buFont typeface="+mj-lt"/>
              <a:buAutoNum type="arabicPeriod" startAt="9"/>
              <a:defRPr/>
            </a:pPr>
            <a:endParaRPr lang="en-GB" sz="2400" b="1" dirty="0" smtClean="0"/>
          </a:p>
          <a:p>
            <a:pPr marL="457200" indent="-457200">
              <a:buFont typeface="+mj-lt"/>
              <a:buAutoNum type="arabicPeriod" startAt="9"/>
              <a:defRPr/>
            </a:pPr>
            <a:r>
              <a:rPr lang="en-GB" sz="2400" b="1" dirty="0" smtClean="0"/>
              <a:t>MER</a:t>
            </a:r>
            <a:r>
              <a:rPr lang="en-US" sz="2400" b="1" dirty="0" smtClean="0"/>
              <a:t> issues including competence of Contractors’ doctors and nurses, shortage of drugs and MER equipments.</a:t>
            </a:r>
          </a:p>
          <a:p>
            <a:pPr marL="457200" indent="-457200">
              <a:buFont typeface="+mj-lt"/>
              <a:buAutoNum type="arabicPeriod" startAt="9"/>
              <a:defRPr/>
            </a:pPr>
            <a:endParaRPr lang="en-GB" sz="2400" b="1" dirty="0" smtClean="0"/>
          </a:p>
          <a:p>
            <a:pPr marL="457200" indent="-457200">
              <a:buFont typeface="+mj-lt"/>
              <a:buAutoNum type="arabicPeriod" startAt="9"/>
              <a:defRPr/>
            </a:pPr>
            <a:endParaRPr lang="en-US" sz="2400" b="1" dirty="0" smtClean="0"/>
          </a:p>
          <a:p>
            <a:pPr marL="457200" indent="-457200">
              <a:buFont typeface="+mj-lt"/>
              <a:buAutoNum type="arabicPeriod" startAt="9"/>
              <a:defRPr/>
            </a:pPr>
            <a:r>
              <a:rPr lang="en-US" sz="2400" b="1" dirty="0" smtClean="0"/>
              <a:t>Increased size of workforce - Over 55,000 workforce as oppose to the supervisors/contract holder’s ratio.</a:t>
            </a:r>
          </a:p>
          <a:p>
            <a:pPr>
              <a:buNone/>
            </a:pPr>
            <a:endParaRPr lang="en-US" sz="2400" b="1" dirty="0" smtClean="0"/>
          </a:p>
          <a:p>
            <a:pPr>
              <a:buFont typeface="Wingdings" pitchFamily="2" charset="2"/>
              <a:buChar char="q"/>
              <a:defRPr/>
            </a:pPr>
            <a:endParaRPr lang="en-US" sz="2400" b="1"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mn-lt"/>
                <a:cs typeface="Aharoni" pitchFamily="2" charset="-79"/>
              </a:rPr>
              <a:t>The main factors to NADs</a:t>
            </a:r>
            <a:endParaRPr lang="en-US" sz="3600" dirty="0">
              <a:latin typeface="+mn-lt"/>
            </a:endParaRPr>
          </a:p>
        </p:txBody>
      </p:sp>
      <p:sp>
        <p:nvSpPr>
          <p:cNvPr id="3" name="Content Placeholder 2"/>
          <p:cNvSpPr>
            <a:spLocks noGrp="1"/>
          </p:cNvSpPr>
          <p:nvPr>
            <p:ph idx="1"/>
          </p:nvPr>
        </p:nvSpPr>
        <p:spPr>
          <a:xfrm>
            <a:off x="1371600" y="1447800"/>
            <a:ext cx="7315200" cy="4953000"/>
          </a:xfrm>
        </p:spPr>
        <p:txBody>
          <a:bodyPr>
            <a:normAutofit/>
          </a:bodyPr>
          <a:lstStyle/>
          <a:p>
            <a:pPr fontAlgn="auto">
              <a:spcAft>
                <a:spcPts val="0"/>
              </a:spcAft>
              <a:buNone/>
              <a:defRPr/>
            </a:pPr>
            <a:endParaRPr lang="en-US" sz="2200" b="1" dirty="0" smtClean="0"/>
          </a:p>
          <a:p>
            <a:pPr fontAlgn="auto">
              <a:spcAft>
                <a:spcPts val="0"/>
              </a:spcAft>
              <a:buNone/>
              <a:defRPr/>
            </a:pPr>
            <a:endParaRPr lang="en-US" sz="2000" b="1" dirty="0" smtClean="0"/>
          </a:p>
          <a:p>
            <a:pPr>
              <a:buNone/>
            </a:pPr>
            <a:endParaRPr lang="en-US" dirty="0"/>
          </a:p>
        </p:txBody>
      </p:sp>
      <p:graphicFrame>
        <p:nvGraphicFramePr>
          <p:cNvPr id="5" name="Table 4"/>
          <p:cNvGraphicFramePr>
            <a:graphicFrameLocks noGrp="1"/>
          </p:cNvGraphicFramePr>
          <p:nvPr/>
        </p:nvGraphicFramePr>
        <p:xfrm>
          <a:off x="1295400" y="1219200"/>
          <a:ext cx="7543800" cy="4826000"/>
        </p:xfrm>
        <a:graphic>
          <a:graphicData uri="http://schemas.openxmlformats.org/drawingml/2006/table">
            <a:tbl>
              <a:tblPr firstRow="1" bandRow="1">
                <a:tableStyleId>{F5AB1C69-6EDB-4FF4-983F-18BD219EF322}</a:tableStyleId>
              </a:tblPr>
              <a:tblGrid>
                <a:gridCol w="392906"/>
                <a:gridCol w="3693319"/>
                <a:gridCol w="3457575"/>
              </a:tblGrid>
              <a:tr h="370840">
                <a:tc>
                  <a:txBody>
                    <a:bodyPr/>
                    <a:lstStyle/>
                    <a:p>
                      <a:endParaRPr lang="en-US" dirty="0"/>
                    </a:p>
                  </a:txBody>
                  <a:tcPr/>
                </a:tc>
                <a:tc>
                  <a:txBody>
                    <a:bodyPr/>
                    <a:lstStyle/>
                    <a:p>
                      <a:pPr algn="ctr"/>
                      <a:r>
                        <a:rPr lang="en-US" dirty="0" smtClean="0"/>
                        <a:t>Challenge</a:t>
                      </a:r>
                      <a:endParaRPr lang="en-US" dirty="0"/>
                    </a:p>
                  </a:txBody>
                  <a:tcPr/>
                </a:tc>
                <a:tc>
                  <a:txBody>
                    <a:bodyPr/>
                    <a:lstStyle/>
                    <a:p>
                      <a:pPr algn="ctr"/>
                      <a:r>
                        <a:rPr lang="en-US" dirty="0" smtClean="0"/>
                        <a:t>Causes</a:t>
                      </a:r>
                      <a:endParaRPr lang="en-US" dirty="0"/>
                    </a:p>
                  </a:txBody>
                  <a:tcPr/>
                </a:tc>
              </a:tr>
              <a:tr h="370840">
                <a:tc>
                  <a:txBody>
                    <a:bodyPr/>
                    <a:lstStyle/>
                    <a:p>
                      <a:r>
                        <a:rPr lang="en-US" dirty="0" smtClean="0"/>
                        <a:t>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Pre-existing conditions</a:t>
                      </a:r>
                    </a:p>
                  </a:txBody>
                  <a:tcPr/>
                </a:tc>
                <a:tc>
                  <a:txBody>
                    <a:bodyPr/>
                    <a:lstStyle/>
                    <a:p>
                      <a:pPr lvl="0">
                        <a:buFont typeface="Wingdings" pitchFamily="2" charset="2"/>
                        <a:buNone/>
                        <a:defRPr/>
                      </a:pPr>
                      <a:r>
                        <a:rPr lang="en-US" sz="1600" b="1" dirty="0" smtClean="0"/>
                        <a:t>HTN, Diabetes, High cholesterol level</a:t>
                      </a:r>
                    </a:p>
                    <a:p>
                      <a:pPr lvl="0">
                        <a:buFont typeface="Wingdings" pitchFamily="2" charset="2"/>
                        <a:buNone/>
                        <a:defRPr/>
                      </a:pPr>
                      <a:endParaRPr lang="en-US" sz="1600" b="1" dirty="0" smtClean="0"/>
                    </a:p>
                  </a:txBody>
                  <a:tcPr/>
                </a:tc>
              </a:tr>
              <a:tr h="370840">
                <a:tc>
                  <a:txBody>
                    <a:bodyPr/>
                    <a:lstStyle/>
                    <a:p>
                      <a:r>
                        <a:rPr lang="en-US" dirty="0" smtClean="0"/>
                        <a:t>2</a:t>
                      </a:r>
                      <a:endParaRPr lang="en-US" dirty="0"/>
                    </a:p>
                  </a:txBody>
                  <a:tcPr/>
                </a:tc>
                <a:tc>
                  <a:txBody>
                    <a:bodyPr/>
                    <a:lstStyle/>
                    <a:p>
                      <a:r>
                        <a:rPr lang="en-US" sz="1800" b="1" dirty="0" smtClean="0"/>
                        <a:t>Individual behaviors and life style issues</a:t>
                      </a:r>
                      <a:endParaRPr lang="en-US" dirty="0"/>
                    </a:p>
                  </a:txBody>
                  <a:tcPr/>
                </a:tc>
                <a:tc>
                  <a:txBody>
                    <a:bodyPr/>
                    <a:lstStyle/>
                    <a:p>
                      <a:pPr lvl="0">
                        <a:buFont typeface="Wingdings" pitchFamily="2" charset="2"/>
                        <a:buNone/>
                        <a:defRPr/>
                      </a:pPr>
                      <a:r>
                        <a:rPr lang="en-US" sz="1600" b="1" dirty="0" smtClean="0"/>
                        <a:t>Lack  of exercise, Heavy smoking,</a:t>
                      </a:r>
                      <a:r>
                        <a:rPr lang="en-US" sz="1600" b="1" baseline="0" dirty="0" smtClean="0"/>
                        <a:t> </a:t>
                      </a:r>
                      <a:r>
                        <a:rPr lang="en-US" sz="1600" b="1" dirty="0" smtClean="0"/>
                        <a:t>Over eating, obesity, etc.</a:t>
                      </a:r>
                    </a:p>
                    <a:p>
                      <a:pPr lvl="0">
                        <a:buFont typeface="Wingdings" pitchFamily="2" charset="2"/>
                        <a:buNone/>
                        <a:defRPr/>
                      </a:pPr>
                      <a:endParaRPr lang="en-US" sz="1600" b="1" dirty="0" smtClean="0"/>
                    </a:p>
                  </a:txBody>
                  <a:tcPr/>
                </a:tc>
              </a:tr>
              <a:tr h="370840">
                <a:tc>
                  <a:txBody>
                    <a:bodyPr/>
                    <a:lstStyle/>
                    <a:p>
                      <a:r>
                        <a:rPr lang="en-US" dirty="0" smtClean="0"/>
                        <a:t>3</a:t>
                      </a:r>
                      <a:endParaRPr lang="en-US" dirty="0"/>
                    </a:p>
                  </a:txBody>
                  <a:tcPr/>
                </a:tc>
                <a:tc>
                  <a:txBody>
                    <a:bodyPr/>
                    <a:lstStyle/>
                    <a:p>
                      <a:r>
                        <a:rPr lang="en-US" sz="1800" b="1" dirty="0" smtClean="0"/>
                        <a:t>Attitude, culture and beliefs issues</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1" dirty="0" smtClean="0"/>
                        <a:t>Bad beliefs, Fears, Ignorance of medical advice and denial.</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a:tc>
              </a:tr>
              <a:tr h="370840">
                <a:tc>
                  <a:txBody>
                    <a:bodyPr/>
                    <a:lstStyle/>
                    <a:p>
                      <a:r>
                        <a:rPr lang="en-US" dirty="0" smtClean="0"/>
                        <a:t>4</a:t>
                      </a:r>
                      <a:endParaRPr lang="en-US" dirty="0"/>
                    </a:p>
                  </a:txBody>
                  <a:tcPr/>
                </a:tc>
                <a:tc>
                  <a:txBody>
                    <a:bodyPr/>
                    <a:lstStyle/>
                    <a:p>
                      <a:r>
                        <a:rPr lang="en-US" sz="1800" b="1" dirty="0" smtClean="0"/>
                        <a:t>Non-compliance with FTW Standards</a:t>
                      </a:r>
                      <a:r>
                        <a:rPr lang="en-US" sz="1800" b="1" baseline="0" dirty="0" smtClean="0"/>
                        <a:t> </a:t>
                      </a:r>
                      <a:r>
                        <a:rPr lang="en-US" sz="1800" b="1" dirty="0" smtClean="0"/>
                        <a:t>and medical surveillance </a:t>
                      </a:r>
                    </a:p>
                  </a:txBody>
                  <a:tcPr/>
                </a:tc>
                <a:tc>
                  <a:txBody>
                    <a:bodyPr/>
                    <a:lstStyle/>
                    <a:p>
                      <a:r>
                        <a:rPr lang="en-US" sz="1600" b="1" dirty="0" smtClean="0"/>
                        <a:t>Issue of appropriate exams.</a:t>
                      </a:r>
                      <a:endParaRPr lang="en-US" sz="1600" b="1" dirty="0"/>
                    </a:p>
                  </a:txBody>
                  <a:tcPr/>
                </a:tc>
              </a:tr>
              <a:tr h="370840">
                <a:tc>
                  <a:txBody>
                    <a:bodyPr/>
                    <a:lstStyle/>
                    <a:p>
                      <a:r>
                        <a:rPr lang="en-US" dirty="0" smtClean="0"/>
                        <a:t>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Issues with return to work medicals</a:t>
                      </a:r>
                    </a:p>
                  </a:txBody>
                  <a:tcPr/>
                </a:tc>
                <a:tc>
                  <a:txBody>
                    <a:bodyPr/>
                    <a:lstStyle/>
                    <a:p>
                      <a:r>
                        <a:rPr lang="en-US" sz="1600" b="1" dirty="0" smtClean="0"/>
                        <a:t>Ignorance v/s fear of losing job</a:t>
                      </a:r>
                    </a:p>
                    <a:p>
                      <a:endParaRPr lang="en-US" sz="1600" b="1" dirty="0"/>
                    </a:p>
                  </a:txBody>
                  <a:tcPr/>
                </a:tc>
              </a:tr>
              <a:tr h="370840">
                <a:tc>
                  <a:txBody>
                    <a:bodyPr/>
                    <a:lstStyle/>
                    <a:p>
                      <a:r>
                        <a:rPr lang="en-US" dirty="0" smtClean="0"/>
                        <a:t>6</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800" b="1" dirty="0" smtClean="0"/>
                        <a:t>Occasional no follow up of cases with chronic medical problems.</a:t>
                      </a:r>
                    </a:p>
                  </a:txBody>
                  <a:tcPr/>
                </a:tc>
                <a:tc>
                  <a:txBody>
                    <a:bodyPr/>
                    <a:lstStyle/>
                    <a:p>
                      <a:r>
                        <a:rPr lang="en-US" sz="1600" b="1" baseline="0" dirty="0" smtClean="0"/>
                        <a:t>Inappropriate follow up and care of chronic medical conditions</a:t>
                      </a:r>
                      <a:endParaRPr lang="en-US" sz="1600" b="1" dirty="0"/>
                    </a:p>
                  </a:txBody>
                  <a:tcPr/>
                </a:tc>
              </a:tr>
              <a:tr h="370840">
                <a:tc>
                  <a:txBody>
                    <a:bodyPr/>
                    <a:lstStyle/>
                    <a:p>
                      <a:r>
                        <a:rPr lang="en-US" dirty="0" smtClean="0"/>
                        <a:t>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Lack of health awareness</a:t>
                      </a:r>
                      <a:endParaRPr lang="en-US" dirty="0" smtClean="0"/>
                    </a:p>
                  </a:txBody>
                  <a:tcPr/>
                </a:tc>
                <a:tc>
                  <a:txBody>
                    <a:bodyPr/>
                    <a:lstStyle/>
                    <a:p>
                      <a:r>
                        <a:rPr lang="en-US" sz="1600" b="1" dirty="0" smtClean="0"/>
                        <a:t>Language diversity</a:t>
                      </a:r>
                      <a:endParaRPr lang="en-US" sz="1600" b="1"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latin typeface="+mn-lt"/>
                <a:ea typeface="Calibri"/>
                <a:cs typeface="Aharoni" pitchFamily="2" charset="-79"/>
              </a:rPr>
              <a:t>NAD -Epidemiology</a:t>
            </a:r>
            <a:endParaRPr lang="en-US" sz="3200" dirty="0">
              <a:latin typeface="+mn-lt"/>
            </a:endParaRPr>
          </a:p>
        </p:txBody>
      </p:sp>
      <p:sp>
        <p:nvSpPr>
          <p:cNvPr id="3" name="Content Placeholder 2"/>
          <p:cNvSpPr>
            <a:spLocks noGrp="1"/>
          </p:cNvSpPr>
          <p:nvPr>
            <p:ph idx="1"/>
          </p:nvPr>
        </p:nvSpPr>
        <p:spPr>
          <a:xfrm>
            <a:off x="1371600" y="1219200"/>
            <a:ext cx="7543800" cy="4876800"/>
          </a:xfrm>
        </p:spPr>
        <p:txBody>
          <a:bodyPr>
            <a:normAutofit fontScale="25000" lnSpcReduction="20000"/>
          </a:bodyPr>
          <a:lstStyle/>
          <a:p>
            <a:pPr>
              <a:buNone/>
            </a:pPr>
            <a:r>
              <a:rPr lang="en-US" b="1" dirty="0" smtClean="0"/>
              <a:t> </a:t>
            </a:r>
          </a:p>
          <a:p>
            <a:pPr>
              <a:buNone/>
            </a:pPr>
            <a:endParaRPr lang="en-US" b="1" dirty="0" smtClean="0"/>
          </a:p>
          <a:p>
            <a:pPr>
              <a:lnSpc>
                <a:spcPct val="75000"/>
              </a:lnSpc>
              <a:spcBef>
                <a:spcPct val="55000"/>
              </a:spcBef>
              <a:buFont typeface="Wingdings" pitchFamily="2" charset="2"/>
              <a:buChar char="q"/>
            </a:pPr>
            <a:r>
              <a:rPr lang="en-US" sz="7200" dirty="0" smtClean="0">
                <a:cs typeface="Arial" pitchFamily="34" charset="0"/>
              </a:rPr>
              <a:t>Over 80% are due to massive heart attack or other cardiovascular disease.</a:t>
            </a:r>
          </a:p>
          <a:p>
            <a:pPr>
              <a:lnSpc>
                <a:spcPct val="75000"/>
              </a:lnSpc>
              <a:spcBef>
                <a:spcPct val="55000"/>
              </a:spcBef>
              <a:buFont typeface="Wingdings" pitchFamily="2" charset="2"/>
              <a:buChar char="q"/>
            </a:pPr>
            <a:r>
              <a:rPr lang="en-US" sz="7200" dirty="0" smtClean="0">
                <a:cs typeface="Arial" pitchFamily="34" charset="0"/>
              </a:rPr>
              <a:t>11% unknown</a:t>
            </a:r>
          </a:p>
          <a:p>
            <a:pPr>
              <a:lnSpc>
                <a:spcPct val="75000"/>
              </a:lnSpc>
              <a:spcBef>
                <a:spcPct val="55000"/>
              </a:spcBef>
              <a:buFont typeface="Wingdings" pitchFamily="2" charset="2"/>
              <a:buChar char="q"/>
            </a:pPr>
            <a:r>
              <a:rPr lang="en-US" sz="7200" dirty="0" smtClean="0">
                <a:cs typeface="Arial" charset="0"/>
              </a:rPr>
              <a:t>1% suicide</a:t>
            </a:r>
            <a:endParaRPr lang="en-GB" sz="7200" dirty="0" smtClean="0">
              <a:cs typeface="Arial" charset="0"/>
            </a:endParaRPr>
          </a:p>
          <a:p>
            <a:pPr>
              <a:buNone/>
            </a:pPr>
            <a:endParaRPr lang="en-US" sz="7200" b="1" dirty="0" smtClean="0"/>
          </a:p>
          <a:p>
            <a:pPr>
              <a:buNone/>
            </a:pPr>
            <a:endParaRPr lang="en-US" sz="7200" dirty="0" smtClean="0"/>
          </a:p>
          <a:p>
            <a:pPr lvl="1">
              <a:buFont typeface="Wingdings" pitchFamily="2" charset="2"/>
              <a:buChar char="Ø"/>
            </a:pPr>
            <a:r>
              <a:rPr lang="en-US" sz="8000" dirty="0" smtClean="0"/>
              <a:t>PDO and contractors’ death rate of </a:t>
            </a:r>
            <a:r>
              <a:rPr lang="en-US" sz="8000" b="1" dirty="0" smtClean="0"/>
              <a:t>0.49</a:t>
            </a:r>
            <a:r>
              <a:rPr lang="en-US" sz="8000" dirty="0" smtClean="0"/>
              <a:t> is well below the national rate of </a:t>
            </a:r>
            <a:r>
              <a:rPr lang="en-US" sz="8000" b="1" dirty="0" smtClean="0"/>
              <a:t>3.1</a:t>
            </a:r>
            <a:r>
              <a:rPr lang="en-US" sz="8000" dirty="0" smtClean="0"/>
              <a:t>. </a:t>
            </a:r>
          </a:p>
          <a:p>
            <a:pPr lvl="1">
              <a:buNone/>
            </a:pPr>
            <a:endParaRPr lang="en-US" sz="8000" dirty="0" smtClean="0"/>
          </a:p>
          <a:p>
            <a:pPr lvl="1">
              <a:buFont typeface="Wingdings" pitchFamily="2" charset="2"/>
              <a:buChar char="Ø"/>
            </a:pPr>
            <a:r>
              <a:rPr lang="en-US" sz="8000" dirty="0" smtClean="0"/>
              <a:t>PDO and contractors’ death rate from cardiovascular diseases in 2008 was </a:t>
            </a:r>
            <a:r>
              <a:rPr lang="en-US" sz="8000" b="1" dirty="0" smtClean="0"/>
              <a:t>0.35</a:t>
            </a:r>
            <a:r>
              <a:rPr lang="en-US" sz="8000" dirty="0" smtClean="0"/>
              <a:t> </a:t>
            </a:r>
            <a:r>
              <a:rPr lang="en-US" sz="8000" b="1" dirty="0" smtClean="0"/>
              <a:t>per 1000</a:t>
            </a:r>
            <a:r>
              <a:rPr lang="en-US" sz="8000" dirty="0" smtClean="0"/>
              <a:t> </a:t>
            </a:r>
            <a:r>
              <a:rPr lang="en-US" sz="8000" b="1" dirty="0" smtClean="0"/>
              <a:t>population.</a:t>
            </a:r>
            <a:r>
              <a:rPr lang="en-US" sz="8000" dirty="0" smtClean="0"/>
              <a:t> </a:t>
            </a:r>
          </a:p>
          <a:p>
            <a:pPr lvl="1">
              <a:buNone/>
            </a:pPr>
            <a:endParaRPr lang="en-US" sz="8000" dirty="0" smtClean="0"/>
          </a:p>
          <a:p>
            <a:pPr lvl="1">
              <a:buFont typeface="Wingdings" pitchFamily="2" charset="2"/>
              <a:buChar char="Ø"/>
            </a:pPr>
            <a:r>
              <a:rPr lang="en-US" sz="8000" dirty="0" smtClean="0"/>
              <a:t>The national death rate from cardiovascular diseases was </a:t>
            </a:r>
            <a:r>
              <a:rPr lang="en-US" sz="8000" b="1" dirty="0" smtClean="0"/>
              <a:t>4.09 per 1000 population </a:t>
            </a:r>
            <a:r>
              <a:rPr lang="en-US" sz="8000" dirty="0" smtClean="0"/>
              <a:t>for Oman and </a:t>
            </a:r>
            <a:r>
              <a:rPr lang="en-US" sz="8000" b="1" dirty="0" smtClean="0"/>
              <a:t>4.28 per 1000 population </a:t>
            </a:r>
            <a:r>
              <a:rPr lang="en-US" sz="8000" dirty="0" smtClean="0"/>
              <a:t>for India according to WHO data base.</a:t>
            </a:r>
          </a:p>
          <a:p>
            <a:pPr>
              <a:buNone/>
            </a:pPr>
            <a:r>
              <a:rPr lang="en-US" sz="7200" dirty="0" smtClean="0"/>
              <a:t> </a:t>
            </a:r>
          </a:p>
          <a:p>
            <a:pPr>
              <a:buNone/>
            </a:pPr>
            <a:endParaRPr lang="en-US" dirty="0" smtClean="0"/>
          </a:p>
          <a:p>
            <a:pPr>
              <a:buNone/>
            </a:pPr>
            <a:r>
              <a:rPr lang="en-GB" dirty="0" smtClean="0"/>
              <a:t>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latin typeface="Bookman Old Style" pitchFamily="18" charset="0"/>
                <a:ea typeface="Calibri"/>
                <a:cs typeface="Aharoni" pitchFamily="2" charset="-79"/>
              </a:rPr>
              <a:t>Percentage distribution of the workforce (PDO and Contractors</a:t>
            </a:r>
            <a:endParaRPr lang="en-US" sz="2800" dirty="0"/>
          </a:p>
        </p:txBody>
      </p:sp>
      <p:sp>
        <p:nvSpPr>
          <p:cNvPr id="3" name="Content Placeholder 2"/>
          <p:cNvSpPr>
            <a:spLocks noGrp="1"/>
          </p:cNvSpPr>
          <p:nvPr>
            <p:ph idx="1"/>
          </p:nvPr>
        </p:nvSpPr>
        <p:spPr>
          <a:xfrm>
            <a:off x="1371600" y="1371600"/>
            <a:ext cx="7315200" cy="4648199"/>
          </a:xfrm>
        </p:spPr>
        <p:txBody>
          <a:bodyPr>
            <a:normAutofit/>
          </a:bodyPr>
          <a:lstStyle/>
          <a:p>
            <a:pPr marL="274320" indent="-274320">
              <a:buNone/>
              <a:defRPr/>
            </a:pPr>
            <a:endParaRPr lang="en-GB" sz="2600" dirty="0" smtClean="0"/>
          </a:p>
          <a:p>
            <a:pPr marL="274320" indent="-274320">
              <a:buNone/>
              <a:defRPr/>
            </a:pPr>
            <a:endParaRPr lang="en-GB" sz="2600" dirty="0" smtClean="0"/>
          </a:p>
          <a:p>
            <a:pPr marL="274320" indent="-274320">
              <a:buNone/>
              <a:defRPr/>
            </a:pPr>
            <a:endParaRPr lang="en-GB" sz="2000" b="1" dirty="0" smtClean="0">
              <a:latin typeface="Bookman Old Style" pitchFamily="18" charset="0"/>
            </a:endParaRPr>
          </a:p>
          <a:p>
            <a:pPr marL="274320" indent="-274320">
              <a:buFont typeface="Wingdings 2"/>
              <a:buChar char=""/>
              <a:defRPr/>
            </a:pPr>
            <a:endParaRPr lang="en-GB" sz="2000" b="1" dirty="0" smtClean="0">
              <a:latin typeface="Bookman Old Style" pitchFamily="18" charset="0"/>
            </a:endParaRPr>
          </a:p>
          <a:p>
            <a:pPr marL="274320" indent="-274320">
              <a:buFont typeface="Wingdings 2"/>
              <a:buChar char=""/>
              <a:defRPr/>
            </a:pPr>
            <a:endParaRPr lang="en-GB" sz="2000" b="1" dirty="0" smtClean="0">
              <a:latin typeface="Bookman Old Style" pitchFamily="18" charset="0"/>
            </a:endParaRPr>
          </a:p>
          <a:p>
            <a:pPr marL="274320" indent="-274320">
              <a:buFont typeface="Wingdings 2"/>
              <a:buChar char=""/>
              <a:defRPr/>
            </a:pPr>
            <a:endParaRPr lang="en-GB" sz="2000" b="1" dirty="0" smtClean="0">
              <a:latin typeface="Bookman Old Style" pitchFamily="18" charset="0"/>
            </a:endParaRPr>
          </a:p>
          <a:p>
            <a:pPr marL="758952" lvl="2">
              <a:buClr>
                <a:schemeClr val="accent4"/>
              </a:buClr>
              <a:buFont typeface="Wingdings" pitchFamily="2" charset="2"/>
              <a:buChar char="q"/>
              <a:defRPr/>
            </a:pPr>
            <a:endParaRPr lang="en-GB" sz="1600" b="1" dirty="0" smtClean="0">
              <a:solidFill>
                <a:srgbClr val="009900"/>
              </a:solidFill>
              <a:latin typeface="Bookman Old Style" pitchFamily="18" charset="0"/>
            </a:endParaRPr>
          </a:p>
          <a:p>
            <a:pPr>
              <a:buNone/>
            </a:pPr>
            <a:endParaRPr lang="en-US" dirty="0"/>
          </a:p>
        </p:txBody>
      </p:sp>
      <p:graphicFrame>
        <p:nvGraphicFramePr>
          <p:cNvPr id="4" name="Table 3"/>
          <p:cNvGraphicFramePr>
            <a:graphicFrameLocks noGrp="1"/>
          </p:cNvGraphicFramePr>
          <p:nvPr/>
        </p:nvGraphicFramePr>
        <p:xfrm>
          <a:off x="1828800" y="2133600"/>
          <a:ext cx="6629400" cy="1904999"/>
        </p:xfrm>
        <a:graphic>
          <a:graphicData uri="http://schemas.openxmlformats.org/drawingml/2006/table">
            <a:tbl>
              <a:tblPr firstRow="1" bandRow="1">
                <a:tableStyleId>{5C22544A-7EE6-4342-B048-85BDC9FD1C3A}</a:tableStyleId>
              </a:tblPr>
              <a:tblGrid>
                <a:gridCol w="1657350"/>
                <a:gridCol w="1657350"/>
                <a:gridCol w="1657350"/>
                <a:gridCol w="1657350"/>
              </a:tblGrid>
              <a:tr h="646493">
                <a:tc>
                  <a:txBody>
                    <a:bodyPr/>
                    <a:lstStyle/>
                    <a:p>
                      <a:endParaRPr lang="en-US" dirty="0"/>
                    </a:p>
                  </a:txBody>
                  <a:tcPr/>
                </a:tc>
                <a:tc>
                  <a:txBody>
                    <a:bodyPr/>
                    <a:lstStyle/>
                    <a:p>
                      <a:pPr marL="0" marR="0" algn="ctr">
                        <a:spcBef>
                          <a:spcPts val="0"/>
                        </a:spcBef>
                        <a:spcAft>
                          <a:spcPts val="0"/>
                        </a:spcAft>
                      </a:pPr>
                      <a:r>
                        <a:rPr lang="en-GB" sz="1400" dirty="0">
                          <a:latin typeface="Arial"/>
                          <a:ea typeface="Times New Roman"/>
                        </a:rPr>
                        <a:t>%Omanis</a:t>
                      </a:r>
                      <a:endParaRPr lang="en-US" sz="1400" dirty="0">
                        <a:latin typeface="Times New Roman"/>
                        <a:ea typeface="Times New Roman"/>
                      </a:endParaRPr>
                    </a:p>
                  </a:txBody>
                  <a:tcPr marL="68580" marR="68580" marT="0" marB="0"/>
                </a:tc>
                <a:tc>
                  <a:txBody>
                    <a:bodyPr/>
                    <a:lstStyle/>
                    <a:p>
                      <a:pPr marL="0" marR="0" algn="ctr">
                        <a:spcBef>
                          <a:spcPts val="0"/>
                        </a:spcBef>
                        <a:spcAft>
                          <a:spcPts val="0"/>
                        </a:spcAft>
                      </a:pPr>
                      <a:r>
                        <a:rPr lang="en-GB" sz="1400" dirty="0">
                          <a:latin typeface="Arial"/>
                          <a:ea typeface="Times New Roman"/>
                        </a:rPr>
                        <a:t>%Expatriates</a:t>
                      </a:r>
                      <a:endParaRPr lang="en-US" sz="1400" dirty="0">
                        <a:latin typeface="Times New Roman"/>
                        <a:ea typeface="Times New Roman"/>
                      </a:endParaRPr>
                    </a:p>
                  </a:txBody>
                  <a:tcPr marL="68580" marR="68580" marT="0" marB="0"/>
                </a:tc>
                <a:tc>
                  <a:txBody>
                    <a:bodyPr/>
                    <a:lstStyle/>
                    <a:p>
                      <a:pPr marL="0" marR="0" algn="ctr">
                        <a:spcBef>
                          <a:spcPts val="0"/>
                        </a:spcBef>
                        <a:spcAft>
                          <a:spcPts val="0"/>
                        </a:spcAft>
                      </a:pPr>
                      <a:r>
                        <a:rPr lang="en-US" sz="1600" dirty="0" smtClean="0">
                          <a:latin typeface="Times New Roman"/>
                          <a:ea typeface="Times New Roman"/>
                        </a:rPr>
                        <a:t>Total Population</a:t>
                      </a:r>
                      <a:endParaRPr lang="en-US" sz="1600" dirty="0">
                        <a:latin typeface="Times New Roman"/>
                        <a:ea typeface="Times New Roman"/>
                      </a:endParaRPr>
                    </a:p>
                  </a:txBody>
                  <a:tcPr marL="68580" marR="68580" marT="0" marB="0"/>
                </a:tc>
              </a:tr>
              <a:tr h="629253">
                <a:tc>
                  <a:txBody>
                    <a:bodyPr/>
                    <a:lstStyle/>
                    <a:p>
                      <a:pPr marL="0" marR="0">
                        <a:spcBef>
                          <a:spcPts val="0"/>
                        </a:spcBef>
                        <a:spcAft>
                          <a:spcPts val="0"/>
                        </a:spcAft>
                      </a:pPr>
                      <a:r>
                        <a:rPr lang="en-GB" sz="1400" b="1" dirty="0">
                          <a:latin typeface="Arial"/>
                          <a:ea typeface="Times New Roman"/>
                        </a:rPr>
                        <a:t>PDO</a:t>
                      </a:r>
                      <a:endParaRPr lang="en-US" sz="1400" b="1" dirty="0">
                        <a:latin typeface="Times New Roman"/>
                        <a:ea typeface="Times New Roman"/>
                      </a:endParaRPr>
                    </a:p>
                  </a:txBody>
                  <a:tcPr marL="68580" marR="68580" marT="0" marB="0"/>
                </a:tc>
                <a:tc>
                  <a:txBody>
                    <a:bodyPr/>
                    <a:lstStyle/>
                    <a:p>
                      <a:pPr algn="ctr"/>
                      <a:r>
                        <a:rPr lang="en-US" dirty="0" smtClean="0"/>
                        <a:t>77%</a:t>
                      </a:r>
                      <a:endParaRPr lang="en-US" dirty="0"/>
                    </a:p>
                  </a:txBody>
                  <a:tcPr/>
                </a:tc>
                <a:tc>
                  <a:txBody>
                    <a:bodyPr/>
                    <a:lstStyle/>
                    <a:p>
                      <a:pPr algn="ctr"/>
                      <a:r>
                        <a:rPr lang="en-US" dirty="0" smtClean="0"/>
                        <a:t>23%</a:t>
                      </a:r>
                      <a:endParaRPr lang="en-US" dirty="0"/>
                    </a:p>
                  </a:txBody>
                  <a:tcPr/>
                </a:tc>
                <a:tc>
                  <a:txBody>
                    <a:bodyPr/>
                    <a:lstStyle/>
                    <a:p>
                      <a:pPr algn="ctr"/>
                      <a:r>
                        <a:rPr lang="en-US" dirty="0" smtClean="0"/>
                        <a:t>6500</a:t>
                      </a:r>
                      <a:endParaRPr lang="en-US" dirty="0"/>
                    </a:p>
                  </a:txBody>
                  <a:tcPr/>
                </a:tc>
              </a:tr>
              <a:tr h="629253">
                <a:tc>
                  <a:txBody>
                    <a:bodyPr/>
                    <a:lstStyle/>
                    <a:p>
                      <a:pPr marL="0" marR="0">
                        <a:spcBef>
                          <a:spcPts val="0"/>
                        </a:spcBef>
                        <a:spcAft>
                          <a:spcPts val="0"/>
                        </a:spcAft>
                      </a:pPr>
                      <a:r>
                        <a:rPr lang="en-GB" sz="1400" b="1" dirty="0">
                          <a:latin typeface="Arial"/>
                          <a:ea typeface="Times New Roman"/>
                        </a:rPr>
                        <a:t>Contractors</a:t>
                      </a:r>
                      <a:endParaRPr lang="en-US" sz="1400" b="1" dirty="0">
                        <a:latin typeface="Times New Roman"/>
                        <a:ea typeface="Times New Roman"/>
                      </a:endParaRPr>
                    </a:p>
                  </a:txBody>
                  <a:tcPr marL="68580" marR="68580" marT="0" marB="0"/>
                </a:tc>
                <a:tc>
                  <a:txBody>
                    <a:bodyPr/>
                    <a:lstStyle/>
                    <a:p>
                      <a:pPr algn="ctr"/>
                      <a:r>
                        <a:rPr lang="en-US" dirty="0" smtClean="0"/>
                        <a:t>49%</a:t>
                      </a:r>
                      <a:endParaRPr lang="en-US" dirty="0"/>
                    </a:p>
                  </a:txBody>
                  <a:tcPr/>
                </a:tc>
                <a:tc>
                  <a:txBody>
                    <a:bodyPr/>
                    <a:lstStyle/>
                    <a:p>
                      <a:pPr algn="ctr"/>
                      <a:r>
                        <a:rPr lang="en-US" dirty="0" smtClean="0"/>
                        <a:t>51%</a:t>
                      </a:r>
                      <a:endParaRPr lang="en-US" dirty="0"/>
                    </a:p>
                  </a:txBody>
                  <a:tcPr/>
                </a:tc>
                <a:tc>
                  <a:txBody>
                    <a:bodyPr/>
                    <a:lstStyle/>
                    <a:p>
                      <a:pPr algn="ctr"/>
                      <a:r>
                        <a:rPr lang="en-US" dirty="0" smtClean="0"/>
                        <a:t>&gt;50000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600"/>
            <a:ext cx="7315200" cy="1143000"/>
          </a:xfrm>
        </p:spPr>
        <p:txBody>
          <a:bodyPr>
            <a:normAutofit/>
          </a:bodyPr>
          <a:lstStyle/>
          <a:p>
            <a:r>
              <a:rPr lang="en-US" sz="2800" b="1" dirty="0" smtClean="0">
                <a:solidFill>
                  <a:srgbClr val="FF0000"/>
                </a:solidFill>
                <a:latin typeface="Bookman Old Style" pitchFamily="18" charset="0"/>
                <a:ea typeface="Calibri"/>
                <a:cs typeface="Aharoni" pitchFamily="2" charset="-79"/>
              </a:rPr>
              <a:t>NAD according to company</a:t>
            </a:r>
            <a:endParaRPr lang="en-US" sz="2800" dirty="0"/>
          </a:p>
        </p:txBody>
      </p:sp>
      <p:sp>
        <p:nvSpPr>
          <p:cNvPr id="3" name="Content Placeholder 2"/>
          <p:cNvSpPr>
            <a:spLocks noGrp="1"/>
          </p:cNvSpPr>
          <p:nvPr>
            <p:ph idx="1"/>
          </p:nvPr>
        </p:nvSpPr>
        <p:spPr>
          <a:xfrm>
            <a:off x="1371600" y="1371601"/>
            <a:ext cx="7315200" cy="3810000"/>
          </a:xfrm>
        </p:spPr>
        <p:txBody>
          <a:bodyPr>
            <a:normAutofit/>
          </a:bodyPr>
          <a:lstStyle/>
          <a:p>
            <a:pPr marL="274320" indent="-274320">
              <a:buNone/>
              <a:defRPr/>
            </a:pPr>
            <a:endParaRPr lang="en-GB" sz="2600" dirty="0" smtClean="0"/>
          </a:p>
          <a:p>
            <a:pPr marL="274320" indent="-274320">
              <a:buNone/>
              <a:defRPr/>
            </a:pPr>
            <a:endParaRPr lang="en-GB" sz="2600" dirty="0" smtClean="0"/>
          </a:p>
          <a:p>
            <a:pPr marL="274320" indent="-274320">
              <a:buNone/>
              <a:defRPr/>
            </a:pPr>
            <a:endParaRPr lang="en-GB" sz="2000" b="1" dirty="0" smtClean="0">
              <a:latin typeface="Bookman Old Style" pitchFamily="18" charset="0"/>
            </a:endParaRPr>
          </a:p>
          <a:p>
            <a:pPr marL="274320" indent="-274320">
              <a:buFont typeface="Wingdings 2"/>
              <a:buChar char=""/>
              <a:defRPr/>
            </a:pPr>
            <a:endParaRPr lang="en-GB" sz="2000" b="1" dirty="0" smtClean="0">
              <a:latin typeface="Bookman Old Style" pitchFamily="18" charset="0"/>
            </a:endParaRPr>
          </a:p>
          <a:p>
            <a:pPr marL="274320" indent="-274320">
              <a:buFont typeface="Wingdings 2"/>
              <a:buChar char=""/>
              <a:defRPr/>
            </a:pPr>
            <a:endParaRPr lang="en-GB" sz="2000" b="1" dirty="0" smtClean="0">
              <a:latin typeface="Bookman Old Style" pitchFamily="18" charset="0"/>
            </a:endParaRPr>
          </a:p>
          <a:p>
            <a:pPr marL="274320" indent="-274320">
              <a:buFont typeface="Wingdings 2"/>
              <a:buChar char=""/>
              <a:defRPr/>
            </a:pPr>
            <a:endParaRPr lang="en-GB" sz="2000" b="1" dirty="0" smtClean="0">
              <a:latin typeface="Bookman Old Style" pitchFamily="18" charset="0"/>
            </a:endParaRPr>
          </a:p>
          <a:p>
            <a:pPr marL="758952" lvl="2">
              <a:buClr>
                <a:schemeClr val="accent4"/>
              </a:buClr>
              <a:buFont typeface="Wingdings" pitchFamily="2" charset="2"/>
              <a:buChar char="q"/>
              <a:defRPr/>
            </a:pPr>
            <a:endParaRPr lang="en-GB" sz="1600" b="1" dirty="0" smtClean="0">
              <a:solidFill>
                <a:srgbClr val="009900"/>
              </a:solidFill>
              <a:latin typeface="Bookman Old Style" pitchFamily="18" charset="0"/>
            </a:endParaRPr>
          </a:p>
          <a:p>
            <a:pPr>
              <a:buNone/>
            </a:pPr>
            <a:endParaRPr lang="en-US" dirty="0"/>
          </a:p>
        </p:txBody>
      </p:sp>
      <p:sp>
        <p:nvSpPr>
          <p:cNvPr id="5" name="TextBox 4"/>
          <p:cNvSpPr txBox="1"/>
          <p:nvPr/>
        </p:nvSpPr>
        <p:spPr>
          <a:xfrm>
            <a:off x="1524000" y="1905000"/>
            <a:ext cx="7239000" cy="2677656"/>
          </a:xfrm>
          <a:prstGeom prst="rect">
            <a:avLst/>
          </a:prstGeom>
          <a:noFill/>
        </p:spPr>
        <p:txBody>
          <a:bodyPr wrap="square" rtlCol="0">
            <a:spAutoFit/>
          </a:bodyPr>
          <a:lstStyle/>
          <a:p>
            <a:r>
              <a:rPr lang="en-US" sz="2400" b="1" dirty="0" smtClean="0">
                <a:solidFill>
                  <a:srgbClr val="008000"/>
                </a:solidFill>
              </a:rPr>
              <a:t>PDO  		- 14%</a:t>
            </a:r>
          </a:p>
          <a:p>
            <a:endParaRPr lang="en-US" sz="2400" b="1" dirty="0" smtClean="0">
              <a:solidFill>
                <a:srgbClr val="3333FF"/>
              </a:solidFill>
            </a:endParaRPr>
          </a:p>
          <a:p>
            <a:r>
              <a:rPr lang="en-US" sz="2400" b="1" dirty="0" smtClean="0">
                <a:solidFill>
                  <a:srgbClr val="3333FF"/>
                </a:solidFill>
              </a:rPr>
              <a:t>Contractor 	- 86%</a:t>
            </a:r>
          </a:p>
          <a:p>
            <a:r>
              <a:rPr lang="en-US" sz="2400" b="1" dirty="0" smtClean="0">
                <a:solidFill>
                  <a:srgbClr val="3333FF"/>
                </a:solidFill>
              </a:rPr>
              <a:t>			-  </a:t>
            </a:r>
            <a:r>
              <a:rPr lang="en-US" sz="2400" i="1" dirty="0" smtClean="0">
                <a:solidFill>
                  <a:srgbClr val="3333FF"/>
                </a:solidFill>
              </a:rPr>
              <a:t>30% Oman</a:t>
            </a:r>
          </a:p>
          <a:p>
            <a:r>
              <a:rPr lang="en-US" sz="2400" i="1" dirty="0" smtClean="0">
                <a:solidFill>
                  <a:srgbClr val="3333FF"/>
                </a:solidFill>
              </a:rPr>
              <a:t>			-  65% India/Pakistan/Bangladesh</a:t>
            </a:r>
          </a:p>
          <a:p>
            <a:r>
              <a:rPr lang="en-US" sz="2400" i="1" dirty="0" smtClean="0">
                <a:solidFill>
                  <a:srgbClr val="3333FF"/>
                </a:solidFill>
              </a:rPr>
              <a:t>			-   3%  Philippines</a:t>
            </a:r>
          </a:p>
          <a:p>
            <a:r>
              <a:rPr lang="en-US" sz="2400" i="1" dirty="0" smtClean="0">
                <a:solidFill>
                  <a:srgbClr val="3333FF"/>
                </a:solidFill>
              </a:rPr>
              <a:t>			-   2%  Other countries</a:t>
            </a:r>
            <a:endParaRPr lang="en-US" sz="2400" i="1" dirty="0">
              <a:solidFill>
                <a:srgbClr val="3333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219200"/>
            <a:ext cx="7543800" cy="4876800"/>
          </a:xfrm>
        </p:spPr>
        <p:txBody>
          <a:bodyPr>
            <a:normAutofit/>
          </a:bodyPr>
          <a:lstStyle/>
          <a:p>
            <a:pPr>
              <a:buNone/>
            </a:pPr>
            <a:r>
              <a:rPr lang="en-US" b="1" dirty="0" smtClean="0"/>
              <a:t> </a:t>
            </a:r>
          </a:p>
          <a:p>
            <a:pPr>
              <a:buNone/>
            </a:pPr>
            <a:endParaRPr lang="en-US" b="1" dirty="0" smtClean="0"/>
          </a:p>
          <a:p>
            <a:pPr>
              <a:buNone/>
            </a:pPr>
            <a:r>
              <a:rPr lang="en-US" sz="7200" dirty="0" smtClean="0"/>
              <a:t> </a:t>
            </a:r>
          </a:p>
          <a:p>
            <a:pPr>
              <a:buNone/>
            </a:pPr>
            <a:endParaRPr lang="en-US" dirty="0" smtClean="0"/>
          </a:p>
          <a:p>
            <a:pPr>
              <a:buNone/>
            </a:pPr>
            <a:r>
              <a:rPr lang="en-GB" dirty="0" smtClean="0"/>
              <a:t> </a:t>
            </a:r>
            <a:endParaRPr lang="en-US" dirty="0" smtClean="0"/>
          </a:p>
          <a:p>
            <a:pPr>
              <a:buNone/>
            </a:pPr>
            <a:endParaRPr lang="en-US" dirty="0"/>
          </a:p>
        </p:txBody>
      </p:sp>
      <p:graphicFrame>
        <p:nvGraphicFramePr>
          <p:cNvPr id="4" name="Chart 3"/>
          <p:cNvGraphicFramePr/>
          <p:nvPr/>
        </p:nvGraphicFramePr>
        <p:xfrm>
          <a:off x="1524000" y="685800"/>
          <a:ext cx="7315200" cy="533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EA68E70056A4458A00C7F36B228371" ma:contentTypeVersion="4" ma:contentTypeDescription="Create a new document." ma:contentTypeScope="" ma:versionID="5e0d0b44d1dc919ac1be910434ed2976">
  <xsd:schema xmlns:xsd="http://www.w3.org/2001/XMLSchema" xmlns:xs="http://www.w3.org/2001/XMLSchema" xmlns:p="http://schemas.microsoft.com/office/2006/metadata/properties" xmlns:ns1="http://schemas.microsoft.com/sharepoint/v3" xmlns:ns2="9d51eac6-a7d5-47f5-a119-63d146adb134" targetNamespace="http://schemas.microsoft.com/office/2006/metadata/properties" ma:root="true" ma:fieldsID="04124fd72fb23383ffd9ae33b9d6db0f" ns1:_="" ns2:_="">
    <xsd:import namespace="http://schemas.microsoft.com/sharepoint/v3"/>
    <xsd:import namespace="9d51eac6-a7d5-47f5-a119-63d146adb134"/>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1C8695E-009B-4448-A3BB-6F1BF4265649}"/>
</file>

<file path=customXml/itemProps2.xml><?xml version="1.0" encoding="utf-8"?>
<ds:datastoreItem xmlns:ds="http://schemas.openxmlformats.org/officeDocument/2006/customXml" ds:itemID="{2DC2ECE6-EDD5-47D0-BB6E-0F0CB1B2E360}"/>
</file>

<file path=customXml/itemProps3.xml><?xml version="1.0" encoding="utf-8"?>
<ds:datastoreItem xmlns:ds="http://schemas.openxmlformats.org/officeDocument/2006/customXml" ds:itemID="{A229CEC8-DF76-48F8-BD3A-B82F09C36F0B}"/>
</file>

<file path=docProps/app.xml><?xml version="1.0" encoding="utf-8"?>
<Properties xmlns="http://schemas.openxmlformats.org/officeDocument/2006/extended-properties" xmlns:vt="http://schemas.openxmlformats.org/officeDocument/2006/docPropsVTypes">
  <TotalTime>2544</TotalTime>
  <Words>1382</Words>
  <Application>Microsoft Office PowerPoint</Application>
  <PresentationFormat>On-screen Show (4:3)</PresentationFormat>
  <Paragraphs>366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Non Accidental Death  </vt:lpstr>
      <vt:lpstr>Non Accidental Death - Examples </vt:lpstr>
      <vt:lpstr>Non Accidental Death - Challenges </vt:lpstr>
      <vt:lpstr>NAD – Challenges cont. </vt:lpstr>
      <vt:lpstr>The main factors to NADs</vt:lpstr>
      <vt:lpstr>NAD -Epidemiology</vt:lpstr>
      <vt:lpstr>Percentage distribution of the workforce (PDO and Contractors</vt:lpstr>
      <vt:lpstr>NAD according to company</vt:lpstr>
      <vt:lpstr>Slide 9</vt:lpstr>
      <vt:lpstr>Slide 10</vt:lpstr>
      <vt:lpstr>Slide 11</vt:lpstr>
      <vt:lpstr>Slide 12</vt:lpstr>
      <vt:lpstr>NADs assessment against some demography and MHMS standards (Dr. Sawai review - 2008)</vt:lpstr>
      <vt:lpstr>NAD - PDO Efforts</vt:lpstr>
      <vt:lpstr>NAD - PDO Efforts cont.</vt:lpstr>
      <vt:lpstr>NAD - PDO Efforts cont.</vt:lpstr>
      <vt:lpstr>PDO Efforts - continue</vt:lpstr>
      <vt:lpstr>NAD - PDO Efforts cont.</vt:lpstr>
      <vt:lpstr>2014 planned activities.</vt:lpstr>
    </vt:vector>
  </TitlesOfParts>
  <Company>United Media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Seham Khamis Al Bulushi</dc:creator>
  <cp:lastModifiedBy>mu43067</cp:lastModifiedBy>
  <cp:revision>397</cp:revision>
  <dcterms:created xsi:type="dcterms:W3CDTF">2011-06-15T10:59:19Z</dcterms:created>
  <dcterms:modified xsi:type="dcterms:W3CDTF">2014-04-13T04:28:13Z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0x01010032EA68E70056A4458A00C7F36B228371</vt:lpwstr>
  </property>
</Properties>
</file>