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12"/>
  </p:notesMasterIdLst>
  <p:sldIdLst>
    <p:sldId id="313" r:id="rId2"/>
    <p:sldId id="320" r:id="rId3"/>
    <p:sldId id="339" r:id="rId4"/>
    <p:sldId id="340" r:id="rId5"/>
    <p:sldId id="341" r:id="rId6"/>
    <p:sldId id="322" r:id="rId7"/>
    <p:sldId id="324" r:id="rId8"/>
    <p:sldId id="325" r:id="rId9"/>
    <p:sldId id="330" r:id="rId10"/>
    <p:sldId id="336" r:id="rId11"/>
  </p:sldIdLst>
  <p:sldSz cx="9144000" cy="6858000" type="screen4x3"/>
  <p:notesSz cx="6858000" cy="91170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99"/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377" autoAdjust="0"/>
  </p:normalViewPr>
  <p:slideViewPr>
    <p:cSldViewPr>
      <p:cViewPr>
        <p:scale>
          <a:sx n="66" d="100"/>
          <a:sy n="66" d="100"/>
        </p:scale>
        <p:origin x="-2934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30700"/>
            <a:ext cx="54864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C8DFD69-4D3F-4BBB-933A-76B42E94A8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8DFD69-4D3F-4BBB-933A-76B42E94A895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8DFD69-4D3F-4BBB-933A-76B42E94A895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8DFD69-4D3F-4BBB-933A-76B42E94A895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8DFD69-4D3F-4BBB-933A-76B42E94A895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8DFD69-4D3F-4BBB-933A-76B42E94A895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8DFD69-4D3F-4BBB-933A-76B42E94A895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8DFD69-4D3F-4BBB-933A-76B42E94A895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5AA251-1699-414D-BEB6-A427165AE7E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96000"/>
            <a:ext cx="730250" cy="731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50" y="76200"/>
            <a:ext cx="768350" cy="639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AA251-1699-414D-BEB6-A427165AE7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96000"/>
            <a:ext cx="730250" cy="731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50" y="76200"/>
            <a:ext cx="768350" cy="639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505CA3C-A2B6-4546-95E5-BF70C57E999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7" r:id="rId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50" y="76200"/>
            <a:ext cx="768350" cy="639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 smtClean="0">
                <a:solidFill>
                  <a:srgbClr val="0F6FC6"/>
                </a:solidFill>
                <a:latin typeface="Times New Roman" pitchFamily="18" charset="0"/>
                <a:ea typeface="+mn-ea"/>
                <a:cs typeface="+mn-cs"/>
              </a:rPr>
              <a:t>What is an Occupational Illness?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457200" y="1935480"/>
            <a:ext cx="8229600" cy="355092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Any illness mainly caused or significantly aggravated by exposure to Health hazards in the work environment.</a:t>
            </a:r>
          </a:p>
          <a:p>
            <a:pPr>
              <a:spcAft>
                <a:spcPts val="600"/>
              </a:spcAft>
            </a:pP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 must arise out of or in the course of employment.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772400" cy="9144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Occupational injury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153400" cy="51816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GB" sz="2800" b="1" dirty="0" smtClean="0"/>
              <a:t>Work injury is a case which results from</a:t>
            </a:r>
          </a:p>
          <a:p>
            <a:pPr>
              <a:buFontTx/>
              <a:buNone/>
            </a:pPr>
            <a:r>
              <a:rPr lang="en-GB" sz="2800" b="1" dirty="0" smtClean="0"/>
              <a:t>instantaneous  work incident  involving a single</a:t>
            </a:r>
          </a:p>
          <a:p>
            <a:pPr>
              <a:buFontTx/>
              <a:buNone/>
            </a:pPr>
            <a:r>
              <a:rPr lang="en-GB" sz="2800" b="1" dirty="0" smtClean="0"/>
              <a:t>event. </a:t>
            </a:r>
            <a:endParaRPr lang="en-GB" sz="2800" b="1" i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GB" sz="2800" b="1" i="1" dirty="0" smtClean="0">
                <a:solidFill>
                  <a:schemeClr val="accent2"/>
                </a:solidFill>
              </a:rPr>
              <a:t>Can be external or/and internal</a:t>
            </a:r>
          </a:p>
          <a:p>
            <a:pPr>
              <a:buFontTx/>
              <a:buNone/>
            </a:pPr>
            <a:r>
              <a:rPr lang="en-GB" sz="2800" b="1" i="1" dirty="0" smtClean="0">
                <a:solidFill>
                  <a:srgbClr val="FF0000"/>
                </a:solidFill>
              </a:rPr>
              <a:t> Examples</a:t>
            </a:r>
          </a:p>
          <a:p>
            <a:pPr>
              <a:buFont typeface="Wingdings" pitchFamily="2" charset="2"/>
              <a:buChar char="Ø"/>
            </a:pPr>
            <a:r>
              <a:rPr lang="en-GB" sz="2800" b="1" dirty="0" smtClean="0">
                <a:solidFill>
                  <a:srgbClr val="FF0000"/>
                </a:solidFill>
              </a:rPr>
              <a:t>  Cut, amputation, laceration, bruise</a:t>
            </a:r>
          </a:p>
          <a:p>
            <a:pPr>
              <a:buFont typeface="Wingdings" pitchFamily="2" charset="2"/>
              <a:buChar char="Ø"/>
            </a:pPr>
            <a:r>
              <a:rPr lang="en-GB" sz="2800" b="1" dirty="0" smtClean="0">
                <a:solidFill>
                  <a:srgbClr val="FF0000"/>
                </a:solidFill>
              </a:rPr>
              <a:t>  Fractures</a:t>
            </a:r>
          </a:p>
          <a:p>
            <a:pPr>
              <a:buFont typeface="Wingdings" pitchFamily="2" charset="2"/>
              <a:buChar char="Ø"/>
            </a:pPr>
            <a:r>
              <a:rPr lang="en-GB" sz="2800" b="1" dirty="0" smtClean="0">
                <a:solidFill>
                  <a:srgbClr val="FF0000"/>
                </a:solidFill>
              </a:rPr>
              <a:t>  Strains and sprains</a:t>
            </a:r>
          </a:p>
          <a:p>
            <a:pPr marL="509588" indent="-509588">
              <a:buFont typeface="Wingdings" pitchFamily="2" charset="2"/>
              <a:buChar char="Ø"/>
            </a:pPr>
            <a:r>
              <a:rPr lang="en-GB" sz="2800" b="1" dirty="0" smtClean="0">
                <a:solidFill>
                  <a:srgbClr val="FF0000"/>
                </a:solidFill>
              </a:rPr>
              <a:t>Back disorders due to instantaneous event    </a:t>
            </a:r>
            <a:r>
              <a:rPr lang="en-GB" sz="2800" b="1" dirty="0" err="1" smtClean="0">
                <a:solidFill>
                  <a:srgbClr val="FF0000"/>
                </a:solidFill>
              </a:rPr>
              <a:t>e.g</a:t>
            </a:r>
            <a:r>
              <a:rPr lang="en-GB" sz="2800" b="1" dirty="0" smtClean="0">
                <a:solidFill>
                  <a:srgbClr val="FF0000"/>
                </a:solidFill>
              </a:rPr>
              <a:t>  from slips, trips, sudden movements.</a:t>
            </a:r>
          </a:p>
          <a:p>
            <a:pPr>
              <a:buFont typeface="Wingdings" pitchFamily="2" charset="2"/>
              <a:buChar char="Ø"/>
            </a:pPr>
            <a:r>
              <a:rPr lang="en-GB" sz="2800" b="1" dirty="0" smtClean="0">
                <a:solidFill>
                  <a:srgbClr val="FF0000"/>
                </a:solidFill>
              </a:rPr>
              <a:t>  Burns</a:t>
            </a:r>
            <a:endParaRPr lang="en-GB" sz="2800" b="1" dirty="0" smtClean="0"/>
          </a:p>
          <a:p>
            <a:endParaRPr lang="en-GB" sz="2800" dirty="0" smtClean="0">
              <a:solidFill>
                <a:schemeClr val="accent2"/>
              </a:solidFill>
            </a:endParaRPr>
          </a:p>
          <a:p>
            <a:endParaRPr lang="en-GB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rgbClr val="0070C0"/>
                </a:solidFill>
              </a:rPr>
              <a:t>Health hazards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accent1"/>
                </a:solidFill>
              </a:rPr>
              <a:t>Physical</a:t>
            </a:r>
            <a:r>
              <a:rPr lang="en-GB" dirty="0" smtClean="0"/>
              <a:t> e.g. Noise, Heat, Cold, Radiation, Vibration</a:t>
            </a:r>
          </a:p>
          <a:p>
            <a:pPr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accent1"/>
                </a:solidFill>
              </a:rPr>
              <a:t>Chemical</a:t>
            </a:r>
            <a:r>
              <a:rPr lang="en-GB" dirty="0" smtClean="0"/>
              <a:t> </a:t>
            </a:r>
            <a:r>
              <a:rPr lang="en-GB" dirty="0" err="1" smtClean="0"/>
              <a:t>e.g</a:t>
            </a:r>
            <a:r>
              <a:rPr lang="en-GB" dirty="0" smtClean="0"/>
              <a:t> Metals (</a:t>
            </a:r>
            <a:r>
              <a:rPr lang="en-GB" dirty="0" err="1" smtClean="0"/>
              <a:t>lead,Ni</a:t>
            </a:r>
            <a:r>
              <a:rPr lang="en-GB" dirty="0" smtClean="0"/>
              <a:t>) Gases(H2S,CO,CO2) Vapours, Benzene, Toluene, Dust (Asbestos, Silica).</a:t>
            </a:r>
          </a:p>
          <a:p>
            <a:pPr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accent1"/>
                </a:solidFill>
              </a:rPr>
              <a:t>Biological</a:t>
            </a:r>
            <a:r>
              <a:rPr lang="en-GB" dirty="0" smtClean="0"/>
              <a:t> </a:t>
            </a:r>
            <a:r>
              <a:rPr lang="en-GB" dirty="0" err="1" smtClean="0"/>
              <a:t>e.g</a:t>
            </a:r>
            <a:r>
              <a:rPr lang="en-GB" dirty="0" smtClean="0"/>
              <a:t> Bacteria, Viruses etc</a:t>
            </a:r>
          </a:p>
          <a:p>
            <a:pPr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accent1"/>
                </a:solidFill>
              </a:rPr>
              <a:t>Ergonomics</a:t>
            </a:r>
            <a:r>
              <a:rPr lang="en-GB" dirty="0" smtClean="0"/>
              <a:t>-work station design</a:t>
            </a:r>
          </a:p>
          <a:p>
            <a:pPr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accent1"/>
                </a:solidFill>
              </a:rPr>
              <a:t>Psychological</a:t>
            </a:r>
          </a:p>
        </p:txBody>
      </p:sp>
    </p:spTree>
  </p:cSld>
  <p:clrMapOvr>
    <a:masterClrMapping/>
  </p:clrMapOvr>
  <p:transition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accent2"/>
                </a:solidFill>
              </a:rPr>
              <a:t>       When an illness is work related?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>
                <a:solidFill>
                  <a:schemeClr val="accent2"/>
                </a:solidFill>
              </a:rPr>
              <a:t>Has an </a:t>
            </a:r>
            <a:r>
              <a:rPr lang="en-GB" sz="2400" b="1" u="sng" dirty="0" smtClean="0">
                <a:solidFill>
                  <a:srgbClr val="FF0000"/>
                </a:solidFill>
              </a:rPr>
              <a:t>illness</a:t>
            </a:r>
            <a:r>
              <a:rPr lang="en-GB" sz="2400" b="1" dirty="0" smtClean="0">
                <a:solidFill>
                  <a:schemeClr val="accent2"/>
                </a:solidFill>
              </a:rPr>
              <a:t> occurred?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>
                <a:solidFill>
                  <a:schemeClr val="accent2"/>
                </a:solidFill>
              </a:rPr>
              <a:t>Steps before diagnosis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>
                <a:solidFill>
                  <a:schemeClr val="accent2"/>
                </a:solidFill>
              </a:rPr>
              <a:t>1st step</a:t>
            </a:r>
          </a:p>
          <a:p>
            <a:pPr>
              <a:lnSpc>
                <a:spcPct val="80000"/>
              </a:lnSpc>
            </a:pPr>
            <a:r>
              <a:rPr lang="en-GB" sz="2400" b="1" dirty="0" smtClean="0">
                <a:solidFill>
                  <a:schemeClr val="accent2"/>
                </a:solidFill>
              </a:rPr>
              <a:t> Occupational History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>
                <a:solidFill>
                  <a:schemeClr val="accent2"/>
                </a:solidFill>
              </a:rPr>
              <a:t>       </a:t>
            </a:r>
            <a:r>
              <a:rPr lang="en-GB" sz="2400" dirty="0" smtClean="0">
                <a:solidFill>
                  <a:schemeClr val="accent2"/>
                </a:solidFill>
              </a:rPr>
              <a:t>-</a:t>
            </a:r>
            <a:r>
              <a:rPr lang="en-GB" sz="2400" b="1" dirty="0" smtClean="0">
                <a:solidFill>
                  <a:schemeClr val="accent2"/>
                </a:solidFill>
              </a:rPr>
              <a:t> Job description &amp; tasks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          -Is causal agent/s present at work?</a:t>
            </a:r>
            <a:endParaRPr lang="en-GB" sz="2400" b="1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>
                <a:solidFill>
                  <a:schemeClr val="accent2"/>
                </a:solidFill>
              </a:rPr>
              <a:t>          </a:t>
            </a:r>
            <a:r>
              <a:rPr lang="en-GB" sz="2400" b="1" dirty="0" smtClean="0">
                <a:solidFill>
                  <a:srgbClr val="FF0000"/>
                </a:solidFill>
              </a:rPr>
              <a:t>-Was employee exposed?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           - List of previous employment &amp; exposures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      </a:t>
            </a:r>
            <a:r>
              <a:rPr lang="en-GB" sz="2400" b="1" dirty="0" smtClean="0">
                <a:solidFill>
                  <a:schemeClr val="accent2"/>
                </a:solidFill>
              </a:rPr>
              <a:t>-Is exposure sufficient to cause illness?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      </a:t>
            </a:r>
            <a:r>
              <a:rPr lang="en-GB" sz="2400" b="1" dirty="0" smtClean="0">
                <a:solidFill>
                  <a:schemeClr val="accent2"/>
                </a:solidFill>
              </a:rPr>
              <a:t>      </a:t>
            </a:r>
            <a:r>
              <a:rPr lang="en-GB" sz="2400" b="1" dirty="0" smtClean="0">
                <a:solidFill>
                  <a:srgbClr val="FF0000"/>
                </a:solidFill>
              </a:rPr>
              <a:t>- Duration and frequency of exposure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GB" b="1" dirty="0" smtClean="0">
                <a:solidFill>
                  <a:schemeClr val="accent2"/>
                </a:solidFill>
              </a:rPr>
              <a:t>Is there any non-occupational exposure?</a:t>
            </a:r>
          </a:p>
          <a:p>
            <a:pPr>
              <a:buFontTx/>
              <a:buNone/>
            </a:pPr>
            <a:r>
              <a:rPr lang="en-GB" b="1" dirty="0" smtClean="0">
                <a:solidFill>
                  <a:srgbClr val="FF0000"/>
                </a:solidFill>
              </a:rPr>
              <a:t>       -</a:t>
            </a:r>
            <a:r>
              <a:rPr lang="en-GB" b="1" dirty="0" smtClean="0">
                <a:solidFill>
                  <a:schemeClr val="accent2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Family history- genetic</a:t>
            </a:r>
          </a:p>
          <a:p>
            <a:pPr>
              <a:buFontTx/>
              <a:buNone/>
            </a:pPr>
            <a:r>
              <a:rPr lang="en-GB" b="1" dirty="0" smtClean="0">
                <a:solidFill>
                  <a:srgbClr val="FF0000"/>
                </a:solidFill>
              </a:rPr>
              <a:t>       - Past medical history</a:t>
            </a:r>
          </a:p>
          <a:p>
            <a:pPr>
              <a:buFontTx/>
              <a:buNone/>
            </a:pPr>
            <a:r>
              <a:rPr lang="en-GB" b="1" dirty="0" smtClean="0">
                <a:solidFill>
                  <a:srgbClr val="FF0000"/>
                </a:solidFill>
              </a:rPr>
              <a:t>       - Second job and hobbies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b="1" dirty="0" smtClean="0">
                <a:solidFill>
                  <a:schemeClr val="accent2"/>
                </a:solidFill>
              </a:rPr>
              <a:t>2</a:t>
            </a:r>
            <a:r>
              <a:rPr lang="en-GB" b="1" baseline="30000" dirty="0" smtClean="0">
                <a:solidFill>
                  <a:schemeClr val="accent2"/>
                </a:solidFill>
              </a:rPr>
              <a:t>nd</a:t>
            </a:r>
            <a:r>
              <a:rPr lang="en-GB" b="1" dirty="0" smtClean="0">
                <a:solidFill>
                  <a:schemeClr val="accent2"/>
                </a:solidFill>
              </a:rPr>
              <a:t> step</a:t>
            </a:r>
          </a:p>
          <a:p>
            <a:pPr>
              <a:spcBef>
                <a:spcPct val="0"/>
              </a:spcBef>
            </a:pPr>
            <a:r>
              <a:rPr lang="en-GB" b="1" dirty="0" smtClean="0">
                <a:solidFill>
                  <a:schemeClr val="accent2"/>
                </a:solidFill>
              </a:rPr>
              <a:t>Clinical examination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b="1" dirty="0" smtClean="0">
                <a:solidFill>
                  <a:schemeClr val="accent2"/>
                </a:solidFill>
              </a:rPr>
              <a:t>3</a:t>
            </a:r>
            <a:r>
              <a:rPr lang="en-GB" b="1" baseline="30000" dirty="0" smtClean="0">
                <a:solidFill>
                  <a:schemeClr val="accent2"/>
                </a:solidFill>
              </a:rPr>
              <a:t>rd</a:t>
            </a:r>
            <a:r>
              <a:rPr lang="en-GB" b="1" dirty="0" smtClean="0">
                <a:solidFill>
                  <a:schemeClr val="accent2"/>
                </a:solidFill>
              </a:rPr>
              <a:t> step</a:t>
            </a:r>
          </a:p>
          <a:p>
            <a:pPr>
              <a:spcBef>
                <a:spcPct val="0"/>
              </a:spcBef>
            </a:pPr>
            <a:r>
              <a:rPr lang="en-GB" b="1" dirty="0" smtClean="0">
                <a:solidFill>
                  <a:schemeClr val="accent2"/>
                </a:solidFill>
              </a:rPr>
              <a:t>Investigations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b="1" dirty="0" smtClean="0">
                <a:solidFill>
                  <a:srgbClr val="FF0000"/>
                </a:solidFill>
              </a:rPr>
              <a:t>   -Biological tests-urine, blood tests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b="1" dirty="0" smtClean="0">
                <a:solidFill>
                  <a:srgbClr val="FF0000"/>
                </a:solidFill>
              </a:rPr>
              <a:t>   -Radiological- X-ray, CT scan, MRI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b="1" dirty="0" smtClean="0">
                <a:solidFill>
                  <a:srgbClr val="FF0000"/>
                </a:solidFill>
              </a:rPr>
              <a:t>   - Physiological</a:t>
            </a:r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 smtClean="0"/>
              <a:t>4</a:t>
            </a:r>
            <a:r>
              <a:rPr lang="en-GB" baseline="30000" dirty="0" smtClean="0"/>
              <a:t>th</a:t>
            </a:r>
            <a:r>
              <a:rPr lang="en-GB" dirty="0" smtClean="0"/>
              <a:t> step</a:t>
            </a:r>
          </a:p>
          <a:p>
            <a:pPr>
              <a:spcBef>
                <a:spcPct val="0"/>
              </a:spcBef>
            </a:pPr>
            <a:r>
              <a:rPr lang="en-GB" b="1" dirty="0" smtClean="0">
                <a:solidFill>
                  <a:schemeClr val="accent2"/>
                </a:solidFill>
              </a:rPr>
              <a:t>Site visit and exposure monitoring.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b="1" dirty="0" smtClean="0">
                <a:solidFill>
                  <a:schemeClr val="accent2"/>
                </a:solidFill>
              </a:rPr>
              <a:t>    Combination of steps from 1-4 would help you to make decision.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b="1" dirty="0" smtClean="0">
              <a:solidFill>
                <a:schemeClr val="accent2"/>
              </a:solidFill>
            </a:endParaRPr>
          </a:p>
          <a:p>
            <a:pPr marL="274320" lvl="1" indent="-274320">
              <a:spcBef>
                <a:spcPct val="0"/>
              </a:spcBef>
              <a:buClr>
                <a:schemeClr val="accent3"/>
              </a:buClr>
              <a:buSzPct val="95000"/>
              <a:buNone/>
            </a:pPr>
            <a:r>
              <a:rPr lang="en-GB" b="1" dirty="0" smtClean="0">
                <a:solidFill>
                  <a:schemeClr val="accent2"/>
                </a:solidFill>
              </a:rPr>
              <a:t>Final decision: </a:t>
            </a:r>
            <a:r>
              <a:rPr lang="en-GB" dirty="0" smtClean="0">
                <a:solidFill>
                  <a:schemeClr val="accent2"/>
                </a:solidFill>
              </a:rPr>
              <a:t>Is the illness work-related i.e. attributable mainly to occupational exposure or not?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b="1" dirty="0" smtClean="0">
                <a:solidFill>
                  <a:srgbClr val="0033CC"/>
                </a:solidFill>
                <a:latin typeface="CG Times (WN)"/>
              </a:rPr>
              <a:t>Classification of Occupational Illnesses</a:t>
            </a:r>
            <a:endParaRPr lang="en-GB" sz="3600" b="1" dirty="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638800"/>
          </a:xfrm>
        </p:spPr>
        <p:txBody>
          <a:bodyPr/>
          <a:lstStyle/>
          <a:p>
            <a:pPr marL="381000" indent="-381000">
              <a:lnSpc>
                <a:spcPct val="90000"/>
              </a:lnSpc>
              <a:spcBef>
                <a:spcPct val="10000"/>
              </a:spcBef>
              <a:spcAft>
                <a:spcPts val="400"/>
              </a:spcAft>
              <a:buNone/>
              <a:defRPr/>
            </a:pPr>
            <a:r>
              <a:rPr lang="en-GB" sz="2400" b="1" dirty="0" smtClean="0">
                <a:solidFill>
                  <a:schemeClr val="accent2"/>
                </a:solidFill>
                <a:latin typeface="CG Times (WN)"/>
              </a:rPr>
              <a:t>1. Infectious and Parasitic Diseases</a:t>
            </a:r>
          </a:p>
          <a:p>
            <a:pPr marL="822960" lvl="1" indent="-457200">
              <a:lnSpc>
                <a:spcPct val="90000"/>
              </a:lnSpc>
              <a:spcBef>
                <a:spcPct val="10000"/>
              </a:spcBef>
              <a:spcAft>
                <a:spcPts val="400"/>
              </a:spcAft>
              <a:buNone/>
              <a:defRPr/>
            </a:pPr>
            <a: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G Times (WN)"/>
              </a:rPr>
              <a:t>Food poisoning, TB, infectious hepatitis, legionnaire‘s disease</a:t>
            </a:r>
          </a:p>
          <a:p>
            <a:pPr marL="404813" indent="-404813">
              <a:lnSpc>
                <a:spcPct val="90000"/>
              </a:lnSpc>
              <a:spcBef>
                <a:spcPts val="1200"/>
              </a:spcBef>
              <a:spcAft>
                <a:spcPts val="400"/>
              </a:spcAft>
              <a:buNone/>
              <a:defRPr/>
            </a:pPr>
            <a:r>
              <a:rPr lang="en-GB" sz="2400" b="1" dirty="0" smtClean="0">
                <a:solidFill>
                  <a:schemeClr val="accent2"/>
                </a:solidFill>
                <a:latin typeface="CG Times (WN)"/>
              </a:rPr>
              <a:t>2. Skin Diseases and Disorders</a:t>
            </a:r>
          </a:p>
          <a:p>
            <a:pPr marL="822960" lvl="1" indent="-457200">
              <a:lnSpc>
                <a:spcPct val="90000"/>
              </a:lnSpc>
              <a:spcBef>
                <a:spcPct val="10000"/>
              </a:spcBef>
              <a:spcAft>
                <a:spcPts val="400"/>
              </a:spcAft>
              <a:buNone/>
              <a:defRPr/>
            </a:pPr>
            <a:r>
              <a:rPr lang="en-GB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Contact dermatitis, Allergic dermatitis. </a:t>
            </a:r>
          </a:p>
          <a:p>
            <a:pPr marL="404813" indent="-404813">
              <a:lnSpc>
                <a:spcPct val="90000"/>
              </a:lnSpc>
              <a:spcBef>
                <a:spcPts val="1200"/>
              </a:spcBef>
              <a:spcAft>
                <a:spcPts val="400"/>
              </a:spcAft>
              <a:buNone/>
              <a:tabLst>
                <a:tab pos="404813" algn="l"/>
              </a:tabLst>
              <a:defRPr/>
            </a:pPr>
            <a:r>
              <a:rPr lang="en-GB" sz="2400" b="1" dirty="0" smtClean="0">
                <a:solidFill>
                  <a:schemeClr val="accent2"/>
                </a:solidFill>
                <a:latin typeface="CG Times (WN)"/>
              </a:rPr>
              <a:t>3. Respiratory Conditions due to Dust or Toxic Agents</a:t>
            </a:r>
          </a:p>
          <a:p>
            <a:pPr marL="822960" lvl="1" indent="-457200">
              <a:lnSpc>
                <a:spcPct val="90000"/>
              </a:lnSpc>
              <a:spcBef>
                <a:spcPct val="10000"/>
              </a:spcBef>
              <a:spcAft>
                <a:spcPts val="400"/>
              </a:spcAft>
              <a:buNone/>
              <a:defRPr/>
            </a:pPr>
            <a: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G Times (WN)"/>
              </a:rPr>
              <a:t>Allergic Asthma, Allergic Rhinitis due to chemicals, dusts, gases, or fumes.</a:t>
            </a:r>
          </a:p>
          <a:p>
            <a:pPr marL="822960" lvl="1" indent="-457200">
              <a:lnSpc>
                <a:spcPct val="90000"/>
              </a:lnSpc>
              <a:spcBef>
                <a:spcPct val="10000"/>
              </a:spcBef>
              <a:spcAft>
                <a:spcPts val="400"/>
              </a:spcAft>
              <a:buNone/>
              <a:defRPr/>
            </a:pPr>
            <a: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G Times (WN)"/>
              </a:rPr>
              <a:t>Pneumoconiosis (Coal dust, Silicosis, Asbestosis, Farmer’s lung (grain dust),</a:t>
            </a:r>
          </a:p>
          <a:p>
            <a:pPr marL="822960" lvl="1" indent="-457200">
              <a:lnSpc>
                <a:spcPct val="90000"/>
              </a:lnSpc>
              <a:spcBef>
                <a:spcPct val="10000"/>
              </a:spcBef>
              <a:spcAft>
                <a:spcPts val="400"/>
              </a:spcAft>
              <a:buNone/>
              <a:defRPr/>
            </a:pPr>
            <a: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G Times (WN)"/>
              </a:rPr>
              <a:t>Byssinosis (cotton)</a:t>
            </a:r>
          </a:p>
          <a:p>
            <a:pPr marL="404813" indent="-404813">
              <a:lnSpc>
                <a:spcPct val="90000"/>
              </a:lnSpc>
              <a:spcBef>
                <a:spcPts val="1200"/>
              </a:spcBef>
              <a:spcAft>
                <a:spcPts val="400"/>
              </a:spcAft>
              <a:buNone/>
              <a:defRPr/>
            </a:pPr>
            <a:r>
              <a:rPr lang="en-GB" sz="2400" b="1" dirty="0" smtClean="0">
                <a:solidFill>
                  <a:schemeClr val="accent2"/>
                </a:solidFill>
                <a:latin typeface="CG Times (WN)"/>
              </a:rPr>
              <a:t>4. Poisoning (Systemic Effects of Toxic Materials)</a:t>
            </a:r>
            <a:r>
              <a:rPr lang="en-GB" sz="2400" b="1" dirty="0" smtClean="0">
                <a:solidFill>
                  <a:srgbClr val="FF0000"/>
                </a:solidFill>
                <a:latin typeface="CG Times (WN)"/>
              </a:rPr>
              <a:t>  </a:t>
            </a:r>
          </a:p>
          <a:p>
            <a:pPr marL="822960" lvl="1" indent="-457200">
              <a:lnSpc>
                <a:spcPct val="90000"/>
              </a:lnSpc>
              <a:spcBef>
                <a:spcPct val="10000"/>
              </a:spcBef>
              <a:spcAft>
                <a:spcPts val="400"/>
              </a:spcAft>
              <a:buNone/>
              <a:defRPr/>
            </a:pPr>
            <a: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G Times (WN)"/>
              </a:rPr>
              <a:t>Poisoning by metals </a:t>
            </a:r>
            <a:r>
              <a:rPr lang="en-GB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G Times (WN)"/>
              </a:rPr>
              <a:t>e.g</a:t>
            </a:r>
            <a: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G Times (WN)"/>
              </a:rPr>
              <a:t> Lead, Mercury or other metals</a:t>
            </a:r>
          </a:p>
          <a:p>
            <a:pPr marL="822960" lvl="1" indent="-457200">
              <a:lnSpc>
                <a:spcPct val="90000"/>
              </a:lnSpc>
              <a:spcBef>
                <a:spcPct val="10000"/>
              </a:spcBef>
              <a:spcAft>
                <a:spcPts val="400"/>
              </a:spcAft>
              <a:buNone/>
              <a:defRPr/>
            </a:pPr>
            <a: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G Times (WN)"/>
              </a:rPr>
              <a:t>Poisoning by gas </a:t>
            </a:r>
            <a:r>
              <a:rPr lang="en-GB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G Times (WN)"/>
              </a:rPr>
              <a:t>e.g</a:t>
            </a:r>
            <a: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G Times (WN)"/>
              </a:rPr>
              <a:t> Carbon monoxide, Hydrogen sulphide, or other gases</a:t>
            </a:r>
          </a:p>
          <a:p>
            <a:pPr marL="822960" lvl="1" indent="-457200">
              <a:lnSpc>
                <a:spcPct val="90000"/>
              </a:lnSpc>
              <a:spcBef>
                <a:spcPct val="10000"/>
              </a:spcBef>
              <a:spcAft>
                <a:spcPts val="400"/>
              </a:spcAft>
              <a:buNone/>
              <a:defRPr/>
            </a:pPr>
            <a: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G Times (WN)"/>
              </a:rPr>
              <a:t>Poisoning by solvents</a:t>
            </a:r>
          </a:p>
          <a:p>
            <a:pPr marL="822960" lvl="1" indent="-457200">
              <a:lnSpc>
                <a:spcPct val="90000"/>
              </a:lnSpc>
              <a:spcBef>
                <a:spcPct val="10000"/>
              </a:spcBef>
              <a:spcAft>
                <a:spcPts val="400"/>
              </a:spcAft>
              <a:buNone/>
              <a:defRPr/>
            </a:pPr>
            <a: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G Times (WN)"/>
              </a:rPr>
              <a:t>Poisoning by pesticides</a:t>
            </a:r>
          </a:p>
          <a:p>
            <a:pPr marL="404813" indent="-404813">
              <a:lnSpc>
                <a:spcPct val="90000"/>
              </a:lnSpc>
              <a:spcBef>
                <a:spcPts val="1200"/>
              </a:spcBef>
              <a:spcAft>
                <a:spcPts val="400"/>
              </a:spcAft>
              <a:buNone/>
              <a:defRPr/>
            </a:pPr>
            <a:r>
              <a:rPr lang="en-GB" sz="2200" b="1" dirty="0" smtClean="0">
                <a:solidFill>
                  <a:schemeClr val="accent2"/>
                </a:solidFill>
                <a:latin typeface="CG Times (WN)"/>
              </a:rPr>
              <a:t>5. Upper limb and neck disorders </a:t>
            </a:r>
            <a:r>
              <a:rPr lang="en-GB" sz="2200" b="1" dirty="0" err="1" smtClean="0">
                <a:solidFill>
                  <a:schemeClr val="accent2"/>
                </a:solidFill>
                <a:latin typeface="CG Times (WN)"/>
              </a:rPr>
              <a:t>e.g</a:t>
            </a:r>
            <a:r>
              <a:rPr lang="en-GB" sz="2200" b="1" dirty="0" smtClean="0">
                <a:solidFill>
                  <a:schemeClr val="accent2"/>
                </a:solidFill>
                <a:latin typeface="CG Times (WN)"/>
              </a:rPr>
              <a:t> Mouse disease (RSI)</a:t>
            </a:r>
            <a:endParaRPr lang="en-GB" sz="2200" dirty="0" smtClean="0">
              <a:solidFill>
                <a:srgbClr val="FF0000"/>
              </a:solidFill>
              <a:latin typeface="CG Times (WN)"/>
            </a:endParaRPr>
          </a:p>
          <a:p>
            <a:pPr marL="457200" indent="-457200">
              <a:lnSpc>
                <a:spcPct val="90000"/>
              </a:lnSpc>
              <a:spcBef>
                <a:spcPct val="10000"/>
              </a:spcBef>
              <a:spcAft>
                <a:spcPts val="400"/>
              </a:spcAft>
              <a:defRPr/>
            </a:pP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1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1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1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6" dur="1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9" dur="1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2" dur="1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1000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0" dur="1000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3" dur="1000"/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6" dur="1000"/>
                                        <p:tgtEl>
                                          <p:spTgt spid="5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9" dur="1000"/>
                                        <p:tgtEl>
                                          <p:spTgt spid="52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4" dur="1000"/>
                                        <p:tgtEl>
                                          <p:spTgt spid="522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620000" cy="44196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ts val="1200"/>
              </a:spcBef>
              <a:spcAft>
                <a:spcPts val="400"/>
              </a:spcAft>
              <a:buNone/>
              <a:defRPr/>
            </a:pPr>
            <a:r>
              <a:rPr lang="en-GB" sz="2400" b="1" dirty="0" smtClean="0">
                <a:solidFill>
                  <a:schemeClr val="accent2"/>
                </a:solidFill>
                <a:latin typeface="Century Gothic" pitchFamily="34" charset="0"/>
              </a:rPr>
              <a:t>6. Back problems and lower limbs disorder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spcAft>
                <a:spcPts val="400"/>
              </a:spcAft>
              <a:buNone/>
              <a:defRPr/>
            </a:pPr>
            <a:r>
              <a:rPr lang="en-GB" sz="2400" b="1" dirty="0" smtClean="0">
                <a:solidFill>
                  <a:schemeClr val="accent2"/>
                </a:solidFill>
                <a:latin typeface="Century Gothic" pitchFamily="34" charset="0"/>
              </a:rPr>
              <a:t>7. Cancers </a:t>
            </a:r>
            <a:r>
              <a:rPr lang="en-GB" sz="2400" b="1" dirty="0" err="1" smtClean="0">
                <a:solidFill>
                  <a:schemeClr val="accent2"/>
                </a:solidFill>
                <a:latin typeface="Century Gothic" pitchFamily="34" charset="0"/>
              </a:rPr>
              <a:t>e.g</a:t>
            </a:r>
            <a:r>
              <a:rPr lang="en-GB" sz="2400" b="1" dirty="0" smtClean="0">
                <a:solidFill>
                  <a:schemeClr val="accent2"/>
                </a:solidFill>
                <a:latin typeface="Century Gothic" pitchFamily="34" charset="0"/>
              </a:rPr>
              <a:t> </a:t>
            </a:r>
            <a:r>
              <a:rPr lang="en-GB" sz="2400" b="1" dirty="0" err="1" smtClean="0">
                <a:solidFill>
                  <a:schemeClr val="accent2"/>
                </a:solidFill>
                <a:latin typeface="Century Gothic" pitchFamily="34" charset="0"/>
              </a:rPr>
              <a:t>Mesothelioma</a:t>
            </a:r>
            <a:r>
              <a:rPr lang="en-GB" sz="2400" b="1" dirty="0" smtClean="0">
                <a:solidFill>
                  <a:schemeClr val="accent2"/>
                </a:solidFill>
                <a:latin typeface="Century Gothic" pitchFamily="34" charset="0"/>
              </a:rPr>
              <a:t>; bladder cancer; </a:t>
            </a:r>
            <a:r>
              <a:rPr lang="en-GB" sz="2400" b="1" dirty="0" err="1" smtClean="0">
                <a:solidFill>
                  <a:schemeClr val="accent2"/>
                </a:solidFill>
                <a:latin typeface="Century Gothic" pitchFamily="34" charset="0"/>
              </a:rPr>
              <a:t>Leukemia</a:t>
            </a:r>
            <a:r>
              <a:rPr lang="en-GB" sz="2400" b="1" dirty="0" smtClean="0">
                <a:solidFill>
                  <a:schemeClr val="accent2"/>
                </a:solidFill>
                <a:latin typeface="Century Gothic" pitchFamily="34" charset="0"/>
              </a:rPr>
              <a:t> 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spcAft>
                <a:spcPts val="400"/>
              </a:spcAft>
              <a:buNone/>
              <a:defRPr/>
            </a:pPr>
            <a:r>
              <a:rPr lang="en-GB" sz="2400" b="1" dirty="0" smtClean="0">
                <a:solidFill>
                  <a:schemeClr val="accent2"/>
                </a:solidFill>
                <a:latin typeface="Century Gothic" pitchFamily="34" charset="0"/>
              </a:rPr>
              <a:t>8. Disorders due to Mental Stress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spcAft>
                <a:spcPts val="400"/>
              </a:spcAft>
              <a:buNone/>
              <a:defRPr/>
            </a:pPr>
            <a:r>
              <a:rPr lang="en-GB" sz="2400" b="1" dirty="0" smtClean="0">
                <a:solidFill>
                  <a:schemeClr val="accent2"/>
                </a:solidFill>
                <a:latin typeface="Century Gothic" pitchFamily="34" charset="0"/>
              </a:rPr>
              <a:t>9. Noise Induced Hearing Loss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spcAft>
                <a:spcPts val="400"/>
              </a:spcAft>
              <a:buNone/>
              <a:defRPr/>
            </a:pPr>
            <a:r>
              <a:rPr lang="en-GB" sz="2400" b="1" dirty="0" smtClean="0">
                <a:solidFill>
                  <a:schemeClr val="accent2"/>
                </a:solidFill>
                <a:latin typeface="Century Gothic" pitchFamily="34" charset="0"/>
              </a:rPr>
              <a:t>10. Other Illnesses and Disorders</a:t>
            </a:r>
          </a:p>
          <a:p>
            <a:pPr marL="509588" lvl="1" indent="0">
              <a:lnSpc>
                <a:spcPct val="90000"/>
              </a:lnSpc>
              <a:spcBef>
                <a:spcPts val="1200"/>
              </a:spcBef>
              <a:spcAft>
                <a:spcPts val="400"/>
              </a:spcAft>
              <a:buNone/>
              <a:defRPr/>
            </a:pPr>
            <a:r>
              <a:rPr lang="en-GB" sz="2200" b="1" dirty="0" smtClean="0">
                <a:solidFill>
                  <a:schemeClr val="bg2">
                    <a:lumMod val="10000"/>
                  </a:schemeClr>
                </a:solidFill>
                <a:latin typeface="Century Gothic" pitchFamily="34" charset="0"/>
              </a:rPr>
              <a:t>Eye conditions </a:t>
            </a:r>
            <a:r>
              <a:rPr lang="en-GB" sz="2200" b="1" dirty="0" err="1" smtClean="0">
                <a:solidFill>
                  <a:schemeClr val="bg2">
                    <a:lumMod val="10000"/>
                  </a:schemeClr>
                </a:solidFill>
                <a:latin typeface="Century Gothic" pitchFamily="34" charset="0"/>
              </a:rPr>
              <a:t>e.g</a:t>
            </a:r>
            <a:r>
              <a:rPr lang="en-GB" sz="2200" b="1" dirty="0" smtClean="0">
                <a:solidFill>
                  <a:schemeClr val="bg2">
                    <a:lumMod val="10000"/>
                  </a:schemeClr>
                </a:solidFill>
                <a:latin typeface="Century Gothic" pitchFamily="34" charset="0"/>
              </a:rPr>
              <a:t> Arc eye</a:t>
            </a:r>
          </a:p>
          <a:p>
            <a:pPr marL="822325" lvl="1" indent="-358775">
              <a:lnSpc>
                <a:spcPct val="90000"/>
              </a:lnSpc>
              <a:spcBef>
                <a:spcPts val="1200"/>
              </a:spcBef>
              <a:spcAft>
                <a:spcPts val="400"/>
              </a:spcAft>
              <a:buFont typeface="Wingdings 2"/>
              <a:buNone/>
              <a:defRPr/>
            </a:pPr>
            <a:r>
              <a:rPr lang="en-GB" sz="2000" b="1" dirty="0" smtClean="0">
                <a:solidFill>
                  <a:schemeClr val="bg2">
                    <a:lumMod val="10000"/>
                  </a:schemeClr>
                </a:solidFill>
                <a:latin typeface="Century Gothic" pitchFamily="34" charset="0"/>
              </a:rPr>
              <a:t> Heat problems and Radiation. </a:t>
            </a:r>
            <a:r>
              <a:rPr lang="en-GB" b="1" dirty="0" smtClean="0">
                <a:solidFill>
                  <a:srgbClr val="FF0000"/>
                </a:solidFill>
                <a:latin typeface="Century Gothic" pitchFamily="34" charset="0"/>
              </a:rPr>
              <a:t>	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 smtClean="0">
                <a:solidFill>
                  <a:srgbClr val="0033CC"/>
                </a:solidFill>
                <a:latin typeface="CG Times (WN)"/>
              </a:rPr>
              <a:t>Classification of Occupational Illnesses </a:t>
            </a:r>
            <a:endParaRPr lang="en-GB" sz="36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0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3" dur="1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en-GB" sz="2800" b="1" dirty="0" smtClean="0">
                <a:solidFill>
                  <a:srgbClr val="0033CC"/>
                </a:solidFill>
              </a:rPr>
              <a:t>Do we need to report </a:t>
            </a:r>
            <a:r>
              <a:rPr lang="en-GB" sz="2800" b="1" smtClean="0">
                <a:solidFill>
                  <a:srgbClr val="0033CC"/>
                </a:solidFill>
              </a:rPr>
              <a:t>and investigate occupational </a:t>
            </a:r>
            <a:r>
              <a:rPr lang="en-GB" sz="2800" b="1" dirty="0" smtClean="0">
                <a:solidFill>
                  <a:srgbClr val="0033CC"/>
                </a:solidFill>
              </a:rPr>
              <a:t>illness? Yes, because of the following: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772400" cy="4724400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lnSpc>
                <a:spcPct val="120000"/>
              </a:lnSpc>
              <a:buSzPct val="120000"/>
              <a:buFont typeface="+mj-lt"/>
              <a:buAutoNum type="arabicPeriod"/>
            </a:pPr>
            <a:r>
              <a:rPr lang="en-GB" sz="2800" dirty="0" smtClean="0"/>
              <a:t>Moral obligations</a:t>
            </a:r>
          </a:p>
          <a:p>
            <a:pPr marL="533400" indent="-533400">
              <a:lnSpc>
                <a:spcPct val="120000"/>
              </a:lnSpc>
              <a:buSzPct val="120000"/>
              <a:buFont typeface="+mj-lt"/>
              <a:buAutoNum type="arabicPeriod"/>
            </a:pPr>
            <a:r>
              <a:rPr lang="en-GB" sz="2800" dirty="0" smtClean="0"/>
              <a:t>Legislation</a:t>
            </a:r>
          </a:p>
          <a:p>
            <a:pPr marL="533400" indent="-533400">
              <a:lnSpc>
                <a:spcPct val="120000"/>
              </a:lnSpc>
              <a:buSzPct val="120000"/>
              <a:buFont typeface="+mj-lt"/>
              <a:buAutoNum type="arabicPeriod"/>
            </a:pPr>
            <a:r>
              <a:rPr lang="en-GB" sz="2800" dirty="0" smtClean="0"/>
              <a:t>Negative Impacts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73480" lvl="2" indent="-533400">
              <a:lnSpc>
                <a:spcPct val="120000"/>
              </a:lnSpc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Employee(Death, disability, days away from work, RW)</a:t>
            </a:r>
          </a:p>
          <a:p>
            <a:pPr marL="1173480" lvl="2" indent="-533400">
              <a:lnSpc>
                <a:spcPct val="120000"/>
              </a:lnSpc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Employer</a:t>
            </a:r>
          </a:p>
          <a:p>
            <a:pPr marL="1173480" lvl="2" indent="-533400">
              <a:lnSpc>
                <a:spcPct val="120000"/>
              </a:lnSpc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Costs(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Litigation potential, sickness absence etc)</a:t>
            </a:r>
          </a:p>
          <a:p>
            <a:pPr marL="1173480" lvl="2" indent="-533400">
              <a:lnSpc>
                <a:spcPct val="120000"/>
              </a:lnSpc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Reputation issue.</a:t>
            </a:r>
          </a:p>
          <a:p>
            <a:pPr marL="1173480" lvl="2" indent="-533400">
              <a:lnSpc>
                <a:spcPct val="120000"/>
              </a:lnSpc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National income</a:t>
            </a:r>
            <a:endParaRPr lang="en-GB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33400" indent="-533400">
              <a:lnSpc>
                <a:spcPct val="120000"/>
              </a:lnSpc>
              <a:buSzPct val="120000"/>
              <a:buFont typeface="+mj-lt"/>
              <a:buAutoNum type="arabicPeriod"/>
            </a:pPr>
            <a:r>
              <a:rPr lang="en-GB" sz="2800" dirty="0" smtClean="0"/>
              <a:t>Research purposes</a:t>
            </a:r>
          </a:p>
          <a:p>
            <a:pPr marL="533400" indent="-533400">
              <a:buNone/>
            </a:pPr>
            <a:endParaRPr lang="en-GB" sz="2800" dirty="0" smtClean="0"/>
          </a:p>
        </p:txBody>
      </p: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763000" cy="1066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b="1" dirty="0" smtClean="0">
                <a:solidFill>
                  <a:schemeClr val="accent4">
                    <a:lumMod val="50000"/>
                  </a:schemeClr>
                </a:solidFill>
              </a:rPr>
              <a:t>Who should report suspected occupational illness?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0800" y="2209800"/>
            <a:ext cx="4267200" cy="27432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GB" dirty="0" smtClean="0"/>
              <a:t>Employee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GB" dirty="0" smtClean="0"/>
              <a:t>Line manager/supervisor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GB" dirty="0" smtClean="0"/>
              <a:t>Medical professionals.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EA68E70056A4458A00C7F36B228371" ma:contentTypeVersion="4" ma:contentTypeDescription="Create a new document." ma:contentTypeScope="" ma:versionID="5e0d0b44d1dc919ac1be910434ed2976">
  <xsd:schema xmlns:xsd="http://www.w3.org/2001/XMLSchema" xmlns:xs="http://www.w3.org/2001/XMLSchema" xmlns:p="http://schemas.microsoft.com/office/2006/metadata/properties" xmlns:ns1="http://schemas.microsoft.com/sharepoint/v3" xmlns:ns2="9d51eac6-a7d5-47f5-a119-63d146adb134" targetNamespace="http://schemas.microsoft.com/office/2006/metadata/properties" ma:root="true" ma:fieldsID="04124fd72fb23383ffd9ae33b9d6db0f" ns1:_="" ns2:_="">
    <xsd:import namespace="http://schemas.microsoft.com/sharepoint/v3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E39F85B-4E00-4E2B-810E-D7A60ED45D1F}"/>
</file>

<file path=customXml/itemProps2.xml><?xml version="1.0" encoding="utf-8"?>
<ds:datastoreItem xmlns:ds="http://schemas.openxmlformats.org/officeDocument/2006/customXml" ds:itemID="{A0C5A206-3A7C-4493-AD64-F88501D01D3D}"/>
</file>

<file path=customXml/itemProps3.xml><?xml version="1.0" encoding="utf-8"?>
<ds:datastoreItem xmlns:ds="http://schemas.openxmlformats.org/officeDocument/2006/customXml" ds:itemID="{78FCA3C3-5112-4F5D-B891-83699B8BFE0F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4224</TotalTime>
  <Words>537</Words>
  <Application>Microsoft Office PowerPoint</Application>
  <PresentationFormat>On-screen Show (4:3)</PresentationFormat>
  <Paragraphs>91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What is an Occupational Illness?</vt:lpstr>
      <vt:lpstr>Health hazards</vt:lpstr>
      <vt:lpstr>       When an illness is work related?</vt:lpstr>
      <vt:lpstr>Slide 4</vt:lpstr>
      <vt:lpstr>Slide 5</vt:lpstr>
      <vt:lpstr>Classification of Occupational Illnesses</vt:lpstr>
      <vt:lpstr>Classification of Occupational Illnesses </vt:lpstr>
      <vt:lpstr>Do we need to report and investigate occupational illness? Yes, because of the following:</vt:lpstr>
      <vt:lpstr>Who should report suspected occupational illness?</vt:lpstr>
      <vt:lpstr>Occupational injury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Application Server Development</dc:creator>
  <cp:lastModifiedBy>mu43067</cp:lastModifiedBy>
  <cp:revision>266</cp:revision>
  <cp:lastPrinted>2002-10-02T04:08:54Z</cp:lastPrinted>
  <dcterms:created xsi:type="dcterms:W3CDTF">2002-03-02T14:40:39Z</dcterms:created>
  <dcterms:modified xsi:type="dcterms:W3CDTF">2014-04-13T04:28:34Z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0x01010032EA68E70056A4458A00C7F36B228371</vt:lpwstr>
  </property>
</Properties>
</file>