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9" r:id="rId5"/>
    <p:sldId id="261" r:id="rId6"/>
    <p:sldId id="260" r:id="rId7"/>
    <p:sldId id="263" r:id="rId8"/>
    <p:sldId id="262" r:id="rId9"/>
    <p:sldId id="265" r:id="rId10"/>
    <p:sldId id="266" r:id="rId11"/>
    <p:sldId id="267" r:id="rId12"/>
    <p:sldId id="268" r:id="rId13"/>
    <p:sldId id="270" r:id="rId14"/>
    <p:sldId id="269" r:id="rId15"/>
    <p:sldId id="271" r:id="rId16"/>
    <p:sldId id="272" r:id="rId17"/>
    <p:sldId id="273" r:id="rId18"/>
    <p:sldId id="274" r:id="rId19"/>
    <p:sldId id="275" r:id="rId20"/>
    <p:sldId id="258" r:id="rId21"/>
    <p:sldId id="276" r:id="rId22"/>
    <p:sldId id="277" r:id="rId23"/>
    <p:sldId id="278" r:id="rId24"/>
    <p:sldId id="279" r:id="rId25"/>
    <p:sldId id="280" r:id="rId26"/>
    <p:sldId id="281" r:id="rId27"/>
    <p:sldId id="283" r:id="rId28"/>
    <p:sldId id="284" r:id="rId29"/>
    <p:sldId id="285" r:id="rId30"/>
    <p:sldId id="286" r:id="rId31"/>
    <p:sldId id="287" r:id="rId32"/>
    <p:sldId id="288" r:id="rId33"/>
    <p:sldId id="289" r:id="rId34"/>
    <p:sldId id="290" r:id="rId35"/>
    <p:sldId id="291" r:id="rId36"/>
    <p:sldId id="29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74"/>
  </p:normalViewPr>
  <p:slideViewPr>
    <p:cSldViewPr snapToGrid="0" snapToObjects="1">
      <p:cViewPr varScale="1">
        <p:scale>
          <a:sx n="114" d="100"/>
          <a:sy n="114" d="100"/>
        </p:scale>
        <p:origin x="43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nduru, Raju IDI63X" userId="d8c4c54e-792b-4728-ba18-36787d9218e6" providerId="ADAL" clId="{EEDA8A01-F673-4A00-9D65-D6A0A15B1F09}"/>
    <pc:docChg chg="undo custSel modSld">
      <pc:chgData name="Konduru, Raju IDI63X" userId="d8c4c54e-792b-4728-ba18-36787d9218e6" providerId="ADAL" clId="{EEDA8A01-F673-4A00-9D65-D6A0A15B1F09}" dt="2024-11-10T11:06:09.561" v="123" actId="6549"/>
      <pc:docMkLst>
        <pc:docMk/>
      </pc:docMkLst>
      <pc:sldChg chg="modSp mod">
        <pc:chgData name="Konduru, Raju IDI63X" userId="d8c4c54e-792b-4728-ba18-36787d9218e6" providerId="ADAL" clId="{EEDA8A01-F673-4A00-9D65-D6A0A15B1F09}" dt="2024-11-10T11:04:01.832" v="59" actId="6549"/>
        <pc:sldMkLst>
          <pc:docMk/>
          <pc:sldMk cId="3725890572" sldId="258"/>
        </pc:sldMkLst>
        <pc:spChg chg="mod">
          <ac:chgData name="Konduru, Raju IDI63X" userId="d8c4c54e-792b-4728-ba18-36787d9218e6" providerId="ADAL" clId="{EEDA8A01-F673-4A00-9D65-D6A0A15B1F09}" dt="2024-11-10T11:03:58.299" v="57" actId="6549"/>
          <ac:spMkLst>
            <pc:docMk/>
            <pc:sldMk cId="3725890572" sldId="258"/>
            <ac:spMk id="4" creationId="{00000000-0000-0000-0000-000000000000}"/>
          </ac:spMkLst>
        </pc:spChg>
        <pc:graphicFrameChg chg="modGraphic">
          <ac:chgData name="Konduru, Raju IDI63X" userId="d8c4c54e-792b-4728-ba18-36787d9218e6" providerId="ADAL" clId="{EEDA8A01-F673-4A00-9D65-D6A0A15B1F09}" dt="2024-11-10T11:04:01.832" v="59" actId="6549"/>
          <ac:graphicFrameMkLst>
            <pc:docMk/>
            <pc:sldMk cId="3725890572" sldId="258"/>
            <ac:graphicFrameMk id="13" creationId="{00000000-0000-0000-0000-000000000000}"/>
          </ac:graphicFrameMkLst>
        </pc:graphicFrameChg>
      </pc:sldChg>
      <pc:sldChg chg="modSp mod">
        <pc:chgData name="Konduru, Raju IDI63X" userId="d8c4c54e-792b-4728-ba18-36787d9218e6" providerId="ADAL" clId="{EEDA8A01-F673-4A00-9D65-D6A0A15B1F09}" dt="2024-11-10T11:00:31.070" v="7" actId="14100"/>
        <pc:sldMkLst>
          <pc:docMk/>
          <pc:sldMk cId="4135401165" sldId="259"/>
        </pc:sldMkLst>
        <pc:spChg chg="mod">
          <ac:chgData name="Konduru, Raju IDI63X" userId="d8c4c54e-792b-4728-ba18-36787d9218e6" providerId="ADAL" clId="{EEDA8A01-F673-4A00-9D65-D6A0A15B1F09}" dt="2024-11-10T11:00:22.150" v="6" actId="14100"/>
          <ac:spMkLst>
            <pc:docMk/>
            <pc:sldMk cId="4135401165" sldId="259"/>
            <ac:spMk id="2" creationId="{00000000-0000-0000-0000-000000000000}"/>
          </ac:spMkLst>
        </pc:spChg>
        <pc:spChg chg="mod">
          <ac:chgData name="Konduru, Raju IDI63X" userId="d8c4c54e-792b-4728-ba18-36787d9218e6" providerId="ADAL" clId="{EEDA8A01-F673-4A00-9D65-D6A0A15B1F09}" dt="2024-11-10T11:00:31.070" v="7" actId="14100"/>
          <ac:spMkLst>
            <pc:docMk/>
            <pc:sldMk cId="4135401165" sldId="259"/>
            <ac:spMk id="5" creationId="{00000000-0000-0000-0000-000000000000}"/>
          </ac:spMkLst>
        </pc:spChg>
        <pc:graphicFrameChg chg="modGraphic">
          <ac:chgData name="Konduru, Raju IDI63X" userId="d8c4c54e-792b-4728-ba18-36787d9218e6" providerId="ADAL" clId="{EEDA8A01-F673-4A00-9D65-D6A0A15B1F09}" dt="2024-11-10T11:00:16.991" v="5" actId="2166"/>
          <ac:graphicFrameMkLst>
            <pc:docMk/>
            <pc:sldMk cId="4135401165" sldId="259"/>
            <ac:graphicFrameMk id="8" creationId="{00000000-0000-0000-0000-000000000000}"/>
          </ac:graphicFrameMkLst>
        </pc:graphicFrameChg>
      </pc:sldChg>
      <pc:sldChg chg="modSp mod">
        <pc:chgData name="Konduru, Raju IDI63X" userId="d8c4c54e-792b-4728-ba18-36787d9218e6" providerId="ADAL" clId="{EEDA8A01-F673-4A00-9D65-D6A0A15B1F09}" dt="2024-11-10T11:02:16.286" v="27" actId="6549"/>
        <pc:sldMkLst>
          <pc:docMk/>
          <pc:sldMk cId="1994755237" sldId="260"/>
        </pc:sldMkLst>
        <pc:spChg chg="mod">
          <ac:chgData name="Konduru, Raju IDI63X" userId="d8c4c54e-792b-4728-ba18-36787d9218e6" providerId="ADAL" clId="{EEDA8A01-F673-4A00-9D65-D6A0A15B1F09}" dt="2024-11-10T11:02:16.286" v="27" actId="6549"/>
          <ac:spMkLst>
            <pc:docMk/>
            <pc:sldMk cId="1994755237" sldId="260"/>
            <ac:spMk id="4" creationId="{00000000-0000-0000-0000-000000000000}"/>
          </ac:spMkLst>
        </pc:spChg>
        <pc:graphicFrameChg chg="modGraphic">
          <ac:chgData name="Konduru, Raju IDI63X" userId="d8c4c54e-792b-4728-ba18-36787d9218e6" providerId="ADAL" clId="{EEDA8A01-F673-4A00-9D65-D6A0A15B1F09}" dt="2024-11-10T11:01:06.891" v="13" actId="6549"/>
          <ac:graphicFrameMkLst>
            <pc:docMk/>
            <pc:sldMk cId="1994755237" sldId="260"/>
            <ac:graphicFrameMk id="13" creationId="{00000000-0000-0000-0000-000000000000}"/>
          </ac:graphicFrameMkLst>
        </pc:graphicFrameChg>
      </pc:sldChg>
      <pc:sldChg chg="modSp mod">
        <pc:chgData name="Konduru, Raju IDI63X" userId="d8c4c54e-792b-4728-ba18-36787d9218e6" providerId="ADAL" clId="{EEDA8A01-F673-4A00-9D65-D6A0A15B1F09}" dt="2024-11-10T11:02:24.788" v="29" actId="20577"/>
        <pc:sldMkLst>
          <pc:docMk/>
          <pc:sldMk cId="1297725566" sldId="261"/>
        </pc:sldMkLst>
        <pc:spChg chg="mod">
          <ac:chgData name="Konduru, Raju IDI63X" userId="d8c4c54e-792b-4728-ba18-36787d9218e6" providerId="ADAL" clId="{EEDA8A01-F673-4A00-9D65-D6A0A15B1F09}" dt="2024-11-10T11:02:24.788" v="29" actId="20577"/>
          <ac:spMkLst>
            <pc:docMk/>
            <pc:sldMk cId="1297725566" sldId="261"/>
            <ac:spMk id="4" creationId="{00000000-0000-0000-0000-000000000000}"/>
          </ac:spMkLst>
        </pc:spChg>
        <pc:graphicFrameChg chg="modGraphic">
          <ac:chgData name="Konduru, Raju IDI63X" userId="d8c4c54e-792b-4728-ba18-36787d9218e6" providerId="ADAL" clId="{EEDA8A01-F673-4A00-9D65-D6A0A15B1F09}" dt="2024-11-10T11:01:12.193" v="14" actId="6549"/>
          <ac:graphicFrameMkLst>
            <pc:docMk/>
            <pc:sldMk cId="1297725566" sldId="261"/>
            <ac:graphicFrameMk id="13" creationId="{00000000-0000-0000-0000-000000000000}"/>
          </ac:graphicFrameMkLst>
        </pc:graphicFrameChg>
      </pc:sldChg>
      <pc:sldChg chg="modSp mod">
        <pc:chgData name="Konduru, Raju IDI63X" userId="d8c4c54e-792b-4728-ba18-36787d9218e6" providerId="ADAL" clId="{EEDA8A01-F673-4A00-9D65-D6A0A15B1F09}" dt="2024-11-10T11:02:06.844" v="25" actId="6549"/>
        <pc:sldMkLst>
          <pc:docMk/>
          <pc:sldMk cId="4272723510" sldId="262"/>
        </pc:sldMkLst>
        <pc:spChg chg="mod">
          <ac:chgData name="Konduru, Raju IDI63X" userId="d8c4c54e-792b-4728-ba18-36787d9218e6" providerId="ADAL" clId="{EEDA8A01-F673-4A00-9D65-D6A0A15B1F09}" dt="2024-11-10T11:02:06.844" v="25" actId="6549"/>
          <ac:spMkLst>
            <pc:docMk/>
            <pc:sldMk cId="4272723510" sldId="262"/>
            <ac:spMk id="4" creationId="{00000000-0000-0000-0000-000000000000}"/>
          </ac:spMkLst>
        </pc:spChg>
        <pc:graphicFrameChg chg="modGraphic">
          <ac:chgData name="Konduru, Raju IDI63X" userId="d8c4c54e-792b-4728-ba18-36787d9218e6" providerId="ADAL" clId="{EEDA8A01-F673-4A00-9D65-D6A0A15B1F09}" dt="2024-11-10T11:01:28.724" v="17" actId="6549"/>
          <ac:graphicFrameMkLst>
            <pc:docMk/>
            <pc:sldMk cId="4272723510" sldId="262"/>
            <ac:graphicFrameMk id="13" creationId="{00000000-0000-0000-0000-000000000000}"/>
          </ac:graphicFrameMkLst>
        </pc:graphicFrameChg>
      </pc:sldChg>
      <pc:sldChg chg="modSp mod">
        <pc:chgData name="Konduru, Raju IDI63X" userId="d8c4c54e-792b-4728-ba18-36787d9218e6" providerId="ADAL" clId="{EEDA8A01-F673-4A00-9D65-D6A0A15B1F09}" dt="2024-11-10T11:02:11.862" v="26" actId="6549"/>
        <pc:sldMkLst>
          <pc:docMk/>
          <pc:sldMk cId="3083645283" sldId="263"/>
        </pc:sldMkLst>
        <pc:spChg chg="mod">
          <ac:chgData name="Konduru, Raju IDI63X" userId="d8c4c54e-792b-4728-ba18-36787d9218e6" providerId="ADAL" clId="{EEDA8A01-F673-4A00-9D65-D6A0A15B1F09}" dt="2024-11-10T11:02:11.862" v="26" actId="6549"/>
          <ac:spMkLst>
            <pc:docMk/>
            <pc:sldMk cId="3083645283" sldId="263"/>
            <ac:spMk id="4" creationId="{00000000-0000-0000-0000-000000000000}"/>
          </ac:spMkLst>
        </pc:spChg>
        <pc:graphicFrameChg chg="modGraphic">
          <ac:chgData name="Konduru, Raju IDI63X" userId="d8c4c54e-792b-4728-ba18-36787d9218e6" providerId="ADAL" clId="{EEDA8A01-F673-4A00-9D65-D6A0A15B1F09}" dt="2024-11-10T11:01:21.372" v="15" actId="6549"/>
          <ac:graphicFrameMkLst>
            <pc:docMk/>
            <pc:sldMk cId="3083645283" sldId="263"/>
            <ac:graphicFrameMk id="13" creationId="{00000000-0000-0000-0000-000000000000}"/>
          </ac:graphicFrameMkLst>
        </pc:graphicFrameChg>
      </pc:sldChg>
      <pc:sldChg chg="modSp mod">
        <pc:chgData name="Konduru, Raju IDI63X" userId="d8c4c54e-792b-4728-ba18-36787d9218e6" providerId="ADAL" clId="{EEDA8A01-F673-4A00-9D65-D6A0A15B1F09}" dt="2024-11-10T11:02:01.460" v="24" actId="20577"/>
        <pc:sldMkLst>
          <pc:docMk/>
          <pc:sldMk cId="2814642102" sldId="265"/>
        </pc:sldMkLst>
        <pc:spChg chg="mod">
          <ac:chgData name="Konduru, Raju IDI63X" userId="d8c4c54e-792b-4728-ba18-36787d9218e6" providerId="ADAL" clId="{EEDA8A01-F673-4A00-9D65-D6A0A15B1F09}" dt="2024-11-10T11:02:01.460" v="24" actId="20577"/>
          <ac:spMkLst>
            <pc:docMk/>
            <pc:sldMk cId="2814642102" sldId="265"/>
            <ac:spMk id="4" creationId="{00000000-0000-0000-0000-000000000000}"/>
          </ac:spMkLst>
        </pc:spChg>
        <pc:graphicFrameChg chg="modGraphic">
          <ac:chgData name="Konduru, Raju IDI63X" userId="d8c4c54e-792b-4728-ba18-36787d9218e6" providerId="ADAL" clId="{EEDA8A01-F673-4A00-9D65-D6A0A15B1F09}" dt="2024-11-10T11:01:38.103" v="19" actId="6549"/>
          <ac:graphicFrameMkLst>
            <pc:docMk/>
            <pc:sldMk cId="2814642102" sldId="265"/>
            <ac:graphicFrameMk id="13" creationId="{00000000-0000-0000-0000-000000000000}"/>
          </ac:graphicFrameMkLst>
        </pc:graphicFrameChg>
      </pc:sldChg>
      <pc:sldChg chg="modSp mod">
        <pc:chgData name="Konduru, Raju IDI63X" userId="d8c4c54e-792b-4728-ba18-36787d9218e6" providerId="ADAL" clId="{EEDA8A01-F673-4A00-9D65-D6A0A15B1F09}" dt="2024-11-10T11:01:53.200" v="22" actId="6549"/>
        <pc:sldMkLst>
          <pc:docMk/>
          <pc:sldMk cId="4130974638" sldId="266"/>
        </pc:sldMkLst>
        <pc:spChg chg="mod">
          <ac:chgData name="Konduru, Raju IDI63X" userId="d8c4c54e-792b-4728-ba18-36787d9218e6" providerId="ADAL" clId="{EEDA8A01-F673-4A00-9D65-D6A0A15B1F09}" dt="2024-11-10T11:01:53.200" v="22" actId="6549"/>
          <ac:spMkLst>
            <pc:docMk/>
            <pc:sldMk cId="4130974638" sldId="266"/>
            <ac:spMk id="4" creationId="{00000000-0000-0000-0000-000000000000}"/>
          </ac:spMkLst>
        </pc:spChg>
        <pc:graphicFrameChg chg="modGraphic">
          <ac:chgData name="Konduru, Raju IDI63X" userId="d8c4c54e-792b-4728-ba18-36787d9218e6" providerId="ADAL" clId="{EEDA8A01-F673-4A00-9D65-D6A0A15B1F09}" dt="2024-11-10T11:01:45.364" v="21" actId="6549"/>
          <ac:graphicFrameMkLst>
            <pc:docMk/>
            <pc:sldMk cId="4130974638" sldId="266"/>
            <ac:graphicFrameMk id="13" creationId="{00000000-0000-0000-0000-000000000000}"/>
          </ac:graphicFrameMkLst>
        </pc:graphicFrameChg>
      </pc:sldChg>
      <pc:sldChg chg="modSp mod">
        <pc:chgData name="Konduru, Raju IDI63X" userId="d8c4c54e-792b-4728-ba18-36787d9218e6" providerId="ADAL" clId="{EEDA8A01-F673-4A00-9D65-D6A0A15B1F09}" dt="2024-11-10T11:02:53.121" v="35" actId="6549"/>
        <pc:sldMkLst>
          <pc:docMk/>
          <pc:sldMk cId="1629390475" sldId="267"/>
        </pc:sldMkLst>
        <pc:spChg chg="mod">
          <ac:chgData name="Konduru, Raju IDI63X" userId="d8c4c54e-792b-4728-ba18-36787d9218e6" providerId="ADAL" clId="{EEDA8A01-F673-4A00-9D65-D6A0A15B1F09}" dt="2024-11-10T11:02:37.763" v="30" actId="6549"/>
          <ac:spMkLst>
            <pc:docMk/>
            <pc:sldMk cId="1629390475" sldId="267"/>
            <ac:spMk id="4" creationId="{00000000-0000-0000-0000-000000000000}"/>
          </ac:spMkLst>
        </pc:spChg>
        <pc:graphicFrameChg chg="modGraphic">
          <ac:chgData name="Konduru, Raju IDI63X" userId="d8c4c54e-792b-4728-ba18-36787d9218e6" providerId="ADAL" clId="{EEDA8A01-F673-4A00-9D65-D6A0A15B1F09}" dt="2024-11-10T11:02:53.121" v="35" actId="6549"/>
          <ac:graphicFrameMkLst>
            <pc:docMk/>
            <pc:sldMk cId="1629390475" sldId="267"/>
            <ac:graphicFrameMk id="13" creationId="{00000000-0000-0000-0000-000000000000}"/>
          </ac:graphicFrameMkLst>
        </pc:graphicFrameChg>
      </pc:sldChg>
      <pc:sldChg chg="modSp mod">
        <pc:chgData name="Konduru, Raju IDI63X" userId="d8c4c54e-792b-4728-ba18-36787d9218e6" providerId="ADAL" clId="{EEDA8A01-F673-4A00-9D65-D6A0A15B1F09}" dt="2024-11-10T11:02:47.171" v="33" actId="6549"/>
        <pc:sldMkLst>
          <pc:docMk/>
          <pc:sldMk cId="2042014022" sldId="268"/>
        </pc:sldMkLst>
        <pc:spChg chg="mod">
          <ac:chgData name="Konduru, Raju IDI63X" userId="d8c4c54e-792b-4728-ba18-36787d9218e6" providerId="ADAL" clId="{EEDA8A01-F673-4A00-9D65-D6A0A15B1F09}" dt="2024-11-10T11:02:42.363" v="31" actId="6549"/>
          <ac:spMkLst>
            <pc:docMk/>
            <pc:sldMk cId="2042014022" sldId="268"/>
            <ac:spMk id="4" creationId="{00000000-0000-0000-0000-000000000000}"/>
          </ac:spMkLst>
        </pc:spChg>
        <pc:graphicFrameChg chg="modGraphic">
          <ac:chgData name="Konduru, Raju IDI63X" userId="d8c4c54e-792b-4728-ba18-36787d9218e6" providerId="ADAL" clId="{EEDA8A01-F673-4A00-9D65-D6A0A15B1F09}" dt="2024-11-10T11:02:47.171" v="33" actId="6549"/>
          <ac:graphicFrameMkLst>
            <pc:docMk/>
            <pc:sldMk cId="2042014022" sldId="268"/>
            <ac:graphicFrameMk id="13" creationId="{00000000-0000-0000-0000-000000000000}"/>
          </ac:graphicFrameMkLst>
        </pc:graphicFrameChg>
      </pc:sldChg>
      <pc:sldChg chg="modSp mod">
        <pc:chgData name="Konduru, Raju IDI63X" userId="d8c4c54e-792b-4728-ba18-36787d9218e6" providerId="ADAL" clId="{EEDA8A01-F673-4A00-9D65-D6A0A15B1F09}" dt="2024-11-10T11:03:14.613" v="41" actId="6549"/>
        <pc:sldMkLst>
          <pc:docMk/>
          <pc:sldMk cId="3573740884" sldId="269"/>
        </pc:sldMkLst>
        <pc:spChg chg="mod">
          <ac:chgData name="Konduru, Raju IDI63X" userId="d8c4c54e-792b-4728-ba18-36787d9218e6" providerId="ADAL" clId="{EEDA8A01-F673-4A00-9D65-D6A0A15B1F09}" dt="2024-11-10T11:03:11.131" v="39" actId="6549"/>
          <ac:spMkLst>
            <pc:docMk/>
            <pc:sldMk cId="3573740884" sldId="269"/>
            <ac:spMk id="4" creationId="{00000000-0000-0000-0000-000000000000}"/>
          </ac:spMkLst>
        </pc:spChg>
        <pc:graphicFrameChg chg="modGraphic">
          <ac:chgData name="Konduru, Raju IDI63X" userId="d8c4c54e-792b-4728-ba18-36787d9218e6" providerId="ADAL" clId="{EEDA8A01-F673-4A00-9D65-D6A0A15B1F09}" dt="2024-11-10T11:03:14.613" v="41" actId="6549"/>
          <ac:graphicFrameMkLst>
            <pc:docMk/>
            <pc:sldMk cId="3573740884" sldId="269"/>
            <ac:graphicFrameMk id="13" creationId="{00000000-0000-0000-0000-000000000000}"/>
          </ac:graphicFrameMkLst>
        </pc:graphicFrameChg>
      </pc:sldChg>
      <pc:sldChg chg="modSp mod">
        <pc:chgData name="Konduru, Raju IDI63X" userId="d8c4c54e-792b-4728-ba18-36787d9218e6" providerId="ADAL" clId="{EEDA8A01-F673-4A00-9D65-D6A0A15B1F09}" dt="2024-11-10T11:03:07.389" v="38" actId="6549"/>
        <pc:sldMkLst>
          <pc:docMk/>
          <pc:sldMk cId="1276759267" sldId="270"/>
        </pc:sldMkLst>
        <pc:spChg chg="mod">
          <ac:chgData name="Konduru, Raju IDI63X" userId="d8c4c54e-792b-4728-ba18-36787d9218e6" providerId="ADAL" clId="{EEDA8A01-F673-4A00-9D65-D6A0A15B1F09}" dt="2024-11-10T11:03:02.225" v="36" actId="6549"/>
          <ac:spMkLst>
            <pc:docMk/>
            <pc:sldMk cId="1276759267" sldId="270"/>
            <ac:spMk id="4" creationId="{00000000-0000-0000-0000-000000000000}"/>
          </ac:spMkLst>
        </pc:spChg>
        <pc:graphicFrameChg chg="modGraphic">
          <ac:chgData name="Konduru, Raju IDI63X" userId="d8c4c54e-792b-4728-ba18-36787d9218e6" providerId="ADAL" clId="{EEDA8A01-F673-4A00-9D65-D6A0A15B1F09}" dt="2024-11-10T11:03:07.389" v="38" actId="6549"/>
          <ac:graphicFrameMkLst>
            <pc:docMk/>
            <pc:sldMk cId="1276759267" sldId="270"/>
            <ac:graphicFrameMk id="13" creationId="{00000000-0000-0000-0000-000000000000}"/>
          </ac:graphicFrameMkLst>
        </pc:graphicFrameChg>
      </pc:sldChg>
      <pc:sldChg chg="modSp mod">
        <pc:chgData name="Konduru, Raju IDI63X" userId="d8c4c54e-792b-4728-ba18-36787d9218e6" providerId="ADAL" clId="{EEDA8A01-F673-4A00-9D65-D6A0A15B1F09}" dt="2024-11-10T11:03:24.566" v="44" actId="6549"/>
        <pc:sldMkLst>
          <pc:docMk/>
          <pc:sldMk cId="3770030170" sldId="271"/>
        </pc:sldMkLst>
        <pc:spChg chg="mod">
          <ac:chgData name="Konduru, Raju IDI63X" userId="d8c4c54e-792b-4728-ba18-36787d9218e6" providerId="ADAL" clId="{EEDA8A01-F673-4A00-9D65-D6A0A15B1F09}" dt="2024-11-10T11:03:21.470" v="42" actId="6549"/>
          <ac:spMkLst>
            <pc:docMk/>
            <pc:sldMk cId="3770030170" sldId="271"/>
            <ac:spMk id="4" creationId="{00000000-0000-0000-0000-000000000000}"/>
          </ac:spMkLst>
        </pc:spChg>
        <pc:graphicFrameChg chg="modGraphic">
          <ac:chgData name="Konduru, Raju IDI63X" userId="d8c4c54e-792b-4728-ba18-36787d9218e6" providerId="ADAL" clId="{EEDA8A01-F673-4A00-9D65-D6A0A15B1F09}" dt="2024-11-10T11:03:24.566" v="44" actId="6549"/>
          <ac:graphicFrameMkLst>
            <pc:docMk/>
            <pc:sldMk cId="3770030170" sldId="271"/>
            <ac:graphicFrameMk id="13" creationId="{00000000-0000-0000-0000-000000000000}"/>
          </ac:graphicFrameMkLst>
        </pc:graphicFrameChg>
      </pc:sldChg>
      <pc:sldChg chg="modSp mod">
        <pc:chgData name="Konduru, Raju IDI63X" userId="d8c4c54e-792b-4728-ba18-36787d9218e6" providerId="ADAL" clId="{EEDA8A01-F673-4A00-9D65-D6A0A15B1F09}" dt="2024-11-10T11:03:31.834" v="47" actId="6549"/>
        <pc:sldMkLst>
          <pc:docMk/>
          <pc:sldMk cId="2623190381" sldId="272"/>
        </pc:sldMkLst>
        <pc:spChg chg="mod">
          <ac:chgData name="Konduru, Raju IDI63X" userId="d8c4c54e-792b-4728-ba18-36787d9218e6" providerId="ADAL" clId="{EEDA8A01-F673-4A00-9D65-D6A0A15B1F09}" dt="2024-11-10T11:03:28.527" v="45" actId="6549"/>
          <ac:spMkLst>
            <pc:docMk/>
            <pc:sldMk cId="2623190381" sldId="272"/>
            <ac:spMk id="4" creationId="{00000000-0000-0000-0000-000000000000}"/>
          </ac:spMkLst>
        </pc:spChg>
        <pc:graphicFrameChg chg="modGraphic">
          <ac:chgData name="Konduru, Raju IDI63X" userId="d8c4c54e-792b-4728-ba18-36787d9218e6" providerId="ADAL" clId="{EEDA8A01-F673-4A00-9D65-D6A0A15B1F09}" dt="2024-11-10T11:03:31.834" v="47" actId="6549"/>
          <ac:graphicFrameMkLst>
            <pc:docMk/>
            <pc:sldMk cId="2623190381" sldId="272"/>
            <ac:graphicFrameMk id="13" creationId="{00000000-0000-0000-0000-000000000000}"/>
          </ac:graphicFrameMkLst>
        </pc:graphicFrameChg>
      </pc:sldChg>
      <pc:sldChg chg="modSp mod">
        <pc:chgData name="Konduru, Raju IDI63X" userId="d8c4c54e-792b-4728-ba18-36787d9218e6" providerId="ADAL" clId="{EEDA8A01-F673-4A00-9D65-D6A0A15B1F09}" dt="2024-11-10T11:03:38.623" v="50" actId="6549"/>
        <pc:sldMkLst>
          <pc:docMk/>
          <pc:sldMk cId="3270337557" sldId="273"/>
        </pc:sldMkLst>
        <pc:spChg chg="mod">
          <ac:chgData name="Konduru, Raju IDI63X" userId="d8c4c54e-792b-4728-ba18-36787d9218e6" providerId="ADAL" clId="{EEDA8A01-F673-4A00-9D65-D6A0A15B1F09}" dt="2024-11-10T11:03:35.189" v="48" actId="6549"/>
          <ac:spMkLst>
            <pc:docMk/>
            <pc:sldMk cId="3270337557" sldId="273"/>
            <ac:spMk id="4" creationId="{00000000-0000-0000-0000-000000000000}"/>
          </ac:spMkLst>
        </pc:spChg>
        <pc:graphicFrameChg chg="modGraphic">
          <ac:chgData name="Konduru, Raju IDI63X" userId="d8c4c54e-792b-4728-ba18-36787d9218e6" providerId="ADAL" clId="{EEDA8A01-F673-4A00-9D65-D6A0A15B1F09}" dt="2024-11-10T11:03:38.623" v="50" actId="6549"/>
          <ac:graphicFrameMkLst>
            <pc:docMk/>
            <pc:sldMk cId="3270337557" sldId="273"/>
            <ac:graphicFrameMk id="13" creationId="{00000000-0000-0000-0000-000000000000}"/>
          </ac:graphicFrameMkLst>
        </pc:graphicFrameChg>
      </pc:sldChg>
      <pc:sldChg chg="modSp mod">
        <pc:chgData name="Konduru, Raju IDI63X" userId="d8c4c54e-792b-4728-ba18-36787d9218e6" providerId="ADAL" clId="{EEDA8A01-F673-4A00-9D65-D6A0A15B1F09}" dt="2024-11-10T11:03:45.644" v="53" actId="6549"/>
        <pc:sldMkLst>
          <pc:docMk/>
          <pc:sldMk cId="115744808" sldId="274"/>
        </pc:sldMkLst>
        <pc:spChg chg="mod">
          <ac:chgData name="Konduru, Raju IDI63X" userId="d8c4c54e-792b-4728-ba18-36787d9218e6" providerId="ADAL" clId="{EEDA8A01-F673-4A00-9D65-D6A0A15B1F09}" dt="2024-11-10T11:03:42.904" v="51" actId="6549"/>
          <ac:spMkLst>
            <pc:docMk/>
            <pc:sldMk cId="115744808" sldId="274"/>
            <ac:spMk id="4" creationId="{00000000-0000-0000-0000-000000000000}"/>
          </ac:spMkLst>
        </pc:spChg>
        <pc:graphicFrameChg chg="modGraphic">
          <ac:chgData name="Konduru, Raju IDI63X" userId="d8c4c54e-792b-4728-ba18-36787d9218e6" providerId="ADAL" clId="{EEDA8A01-F673-4A00-9D65-D6A0A15B1F09}" dt="2024-11-10T11:03:45.644" v="53" actId="6549"/>
          <ac:graphicFrameMkLst>
            <pc:docMk/>
            <pc:sldMk cId="115744808" sldId="274"/>
            <ac:graphicFrameMk id="13" creationId="{00000000-0000-0000-0000-000000000000}"/>
          </ac:graphicFrameMkLst>
        </pc:graphicFrameChg>
      </pc:sldChg>
      <pc:sldChg chg="modSp mod">
        <pc:chgData name="Konduru, Raju IDI63X" userId="d8c4c54e-792b-4728-ba18-36787d9218e6" providerId="ADAL" clId="{EEDA8A01-F673-4A00-9D65-D6A0A15B1F09}" dt="2024-11-10T11:03:54.409" v="56" actId="6549"/>
        <pc:sldMkLst>
          <pc:docMk/>
          <pc:sldMk cId="2301883604" sldId="275"/>
        </pc:sldMkLst>
        <pc:spChg chg="mod">
          <ac:chgData name="Konduru, Raju IDI63X" userId="d8c4c54e-792b-4728-ba18-36787d9218e6" providerId="ADAL" clId="{EEDA8A01-F673-4A00-9D65-D6A0A15B1F09}" dt="2024-11-10T11:03:49.635" v="54" actId="6549"/>
          <ac:spMkLst>
            <pc:docMk/>
            <pc:sldMk cId="2301883604" sldId="275"/>
            <ac:spMk id="4" creationId="{00000000-0000-0000-0000-000000000000}"/>
          </ac:spMkLst>
        </pc:spChg>
        <pc:graphicFrameChg chg="modGraphic">
          <ac:chgData name="Konduru, Raju IDI63X" userId="d8c4c54e-792b-4728-ba18-36787d9218e6" providerId="ADAL" clId="{EEDA8A01-F673-4A00-9D65-D6A0A15B1F09}" dt="2024-11-10T11:03:54.409" v="56" actId="6549"/>
          <ac:graphicFrameMkLst>
            <pc:docMk/>
            <pc:sldMk cId="2301883604" sldId="275"/>
            <ac:graphicFrameMk id="13" creationId="{00000000-0000-0000-0000-000000000000}"/>
          </ac:graphicFrameMkLst>
        </pc:graphicFrameChg>
      </pc:sldChg>
      <pc:sldChg chg="modSp mod">
        <pc:chgData name="Konduru, Raju IDI63X" userId="d8c4c54e-792b-4728-ba18-36787d9218e6" providerId="ADAL" clId="{EEDA8A01-F673-4A00-9D65-D6A0A15B1F09}" dt="2024-11-10T11:04:08.245" v="62" actId="6549"/>
        <pc:sldMkLst>
          <pc:docMk/>
          <pc:sldMk cId="1495905013" sldId="276"/>
        </pc:sldMkLst>
        <pc:spChg chg="mod">
          <ac:chgData name="Konduru, Raju IDI63X" userId="d8c4c54e-792b-4728-ba18-36787d9218e6" providerId="ADAL" clId="{EEDA8A01-F673-4A00-9D65-D6A0A15B1F09}" dt="2024-11-10T11:04:05.136" v="60" actId="6549"/>
          <ac:spMkLst>
            <pc:docMk/>
            <pc:sldMk cId="1495905013" sldId="276"/>
            <ac:spMk id="4" creationId="{00000000-0000-0000-0000-000000000000}"/>
          </ac:spMkLst>
        </pc:spChg>
        <pc:graphicFrameChg chg="modGraphic">
          <ac:chgData name="Konduru, Raju IDI63X" userId="d8c4c54e-792b-4728-ba18-36787d9218e6" providerId="ADAL" clId="{EEDA8A01-F673-4A00-9D65-D6A0A15B1F09}" dt="2024-11-10T11:04:08.245" v="62" actId="6549"/>
          <ac:graphicFrameMkLst>
            <pc:docMk/>
            <pc:sldMk cId="1495905013" sldId="276"/>
            <ac:graphicFrameMk id="13" creationId="{00000000-0000-0000-0000-000000000000}"/>
          </ac:graphicFrameMkLst>
        </pc:graphicFrameChg>
      </pc:sldChg>
      <pc:sldChg chg="modSp mod">
        <pc:chgData name="Konduru, Raju IDI63X" userId="d8c4c54e-792b-4728-ba18-36787d9218e6" providerId="ADAL" clId="{EEDA8A01-F673-4A00-9D65-D6A0A15B1F09}" dt="2024-11-10T11:04:14.594" v="65" actId="6549"/>
        <pc:sldMkLst>
          <pc:docMk/>
          <pc:sldMk cId="2407875292" sldId="277"/>
        </pc:sldMkLst>
        <pc:spChg chg="mod">
          <ac:chgData name="Konduru, Raju IDI63X" userId="d8c4c54e-792b-4728-ba18-36787d9218e6" providerId="ADAL" clId="{EEDA8A01-F673-4A00-9D65-D6A0A15B1F09}" dt="2024-11-10T11:04:11.588" v="63" actId="6549"/>
          <ac:spMkLst>
            <pc:docMk/>
            <pc:sldMk cId="2407875292" sldId="277"/>
            <ac:spMk id="4" creationId="{00000000-0000-0000-0000-000000000000}"/>
          </ac:spMkLst>
        </pc:spChg>
        <pc:graphicFrameChg chg="modGraphic">
          <ac:chgData name="Konduru, Raju IDI63X" userId="d8c4c54e-792b-4728-ba18-36787d9218e6" providerId="ADAL" clId="{EEDA8A01-F673-4A00-9D65-D6A0A15B1F09}" dt="2024-11-10T11:04:14.594" v="65" actId="6549"/>
          <ac:graphicFrameMkLst>
            <pc:docMk/>
            <pc:sldMk cId="2407875292" sldId="277"/>
            <ac:graphicFrameMk id="13" creationId="{00000000-0000-0000-0000-000000000000}"/>
          </ac:graphicFrameMkLst>
        </pc:graphicFrameChg>
      </pc:sldChg>
      <pc:sldChg chg="modSp mod">
        <pc:chgData name="Konduru, Raju IDI63X" userId="d8c4c54e-792b-4728-ba18-36787d9218e6" providerId="ADAL" clId="{EEDA8A01-F673-4A00-9D65-D6A0A15B1F09}" dt="2024-11-10T11:04:21.129" v="68" actId="6549"/>
        <pc:sldMkLst>
          <pc:docMk/>
          <pc:sldMk cId="2516090404" sldId="278"/>
        </pc:sldMkLst>
        <pc:spChg chg="mod">
          <ac:chgData name="Konduru, Raju IDI63X" userId="d8c4c54e-792b-4728-ba18-36787d9218e6" providerId="ADAL" clId="{EEDA8A01-F673-4A00-9D65-D6A0A15B1F09}" dt="2024-11-10T11:04:17.774" v="66" actId="6549"/>
          <ac:spMkLst>
            <pc:docMk/>
            <pc:sldMk cId="2516090404" sldId="278"/>
            <ac:spMk id="4" creationId="{00000000-0000-0000-0000-000000000000}"/>
          </ac:spMkLst>
        </pc:spChg>
        <pc:graphicFrameChg chg="modGraphic">
          <ac:chgData name="Konduru, Raju IDI63X" userId="d8c4c54e-792b-4728-ba18-36787d9218e6" providerId="ADAL" clId="{EEDA8A01-F673-4A00-9D65-D6A0A15B1F09}" dt="2024-11-10T11:04:21.129" v="68" actId="6549"/>
          <ac:graphicFrameMkLst>
            <pc:docMk/>
            <pc:sldMk cId="2516090404" sldId="278"/>
            <ac:graphicFrameMk id="13" creationId="{00000000-0000-0000-0000-000000000000}"/>
          </ac:graphicFrameMkLst>
        </pc:graphicFrameChg>
      </pc:sldChg>
      <pc:sldChg chg="modSp mod">
        <pc:chgData name="Konduru, Raju IDI63X" userId="d8c4c54e-792b-4728-ba18-36787d9218e6" providerId="ADAL" clId="{EEDA8A01-F673-4A00-9D65-D6A0A15B1F09}" dt="2024-11-10T11:04:30.206" v="71" actId="6549"/>
        <pc:sldMkLst>
          <pc:docMk/>
          <pc:sldMk cId="2935348587" sldId="279"/>
        </pc:sldMkLst>
        <pc:spChg chg="mod">
          <ac:chgData name="Konduru, Raju IDI63X" userId="d8c4c54e-792b-4728-ba18-36787d9218e6" providerId="ADAL" clId="{EEDA8A01-F673-4A00-9D65-D6A0A15B1F09}" dt="2024-11-10T11:04:25.031" v="69" actId="6549"/>
          <ac:spMkLst>
            <pc:docMk/>
            <pc:sldMk cId="2935348587" sldId="279"/>
            <ac:spMk id="4" creationId="{00000000-0000-0000-0000-000000000000}"/>
          </ac:spMkLst>
        </pc:spChg>
        <pc:graphicFrameChg chg="modGraphic">
          <ac:chgData name="Konduru, Raju IDI63X" userId="d8c4c54e-792b-4728-ba18-36787d9218e6" providerId="ADAL" clId="{EEDA8A01-F673-4A00-9D65-D6A0A15B1F09}" dt="2024-11-10T11:04:30.206" v="71" actId="6549"/>
          <ac:graphicFrameMkLst>
            <pc:docMk/>
            <pc:sldMk cId="2935348587" sldId="279"/>
            <ac:graphicFrameMk id="13" creationId="{00000000-0000-0000-0000-000000000000}"/>
          </ac:graphicFrameMkLst>
        </pc:graphicFrameChg>
      </pc:sldChg>
      <pc:sldChg chg="modSp mod">
        <pc:chgData name="Konduru, Raju IDI63X" userId="d8c4c54e-792b-4728-ba18-36787d9218e6" providerId="ADAL" clId="{EEDA8A01-F673-4A00-9D65-D6A0A15B1F09}" dt="2024-11-10T11:04:43.193" v="74" actId="6549"/>
        <pc:sldMkLst>
          <pc:docMk/>
          <pc:sldMk cId="2045967249" sldId="280"/>
        </pc:sldMkLst>
        <pc:spChg chg="mod">
          <ac:chgData name="Konduru, Raju IDI63X" userId="d8c4c54e-792b-4728-ba18-36787d9218e6" providerId="ADAL" clId="{EEDA8A01-F673-4A00-9D65-D6A0A15B1F09}" dt="2024-11-10T11:04:38.816" v="72" actId="6549"/>
          <ac:spMkLst>
            <pc:docMk/>
            <pc:sldMk cId="2045967249" sldId="280"/>
            <ac:spMk id="4" creationId="{00000000-0000-0000-0000-000000000000}"/>
          </ac:spMkLst>
        </pc:spChg>
        <pc:graphicFrameChg chg="modGraphic">
          <ac:chgData name="Konduru, Raju IDI63X" userId="d8c4c54e-792b-4728-ba18-36787d9218e6" providerId="ADAL" clId="{EEDA8A01-F673-4A00-9D65-D6A0A15B1F09}" dt="2024-11-10T11:04:43.193" v="74" actId="6549"/>
          <ac:graphicFrameMkLst>
            <pc:docMk/>
            <pc:sldMk cId="2045967249" sldId="280"/>
            <ac:graphicFrameMk id="13" creationId="{00000000-0000-0000-0000-000000000000}"/>
          </ac:graphicFrameMkLst>
        </pc:graphicFrameChg>
      </pc:sldChg>
      <pc:sldChg chg="modSp mod">
        <pc:chgData name="Konduru, Raju IDI63X" userId="d8c4c54e-792b-4728-ba18-36787d9218e6" providerId="ADAL" clId="{EEDA8A01-F673-4A00-9D65-D6A0A15B1F09}" dt="2024-11-10T11:04:51.158" v="77" actId="6549"/>
        <pc:sldMkLst>
          <pc:docMk/>
          <pc:sldMk cId="2518829233" sldId="281"/>
        </pc:sldMkLst>
        <pc:spChg chg="mod">
          <ac:chgData name="Konduru, Raju IDI63X" userId="d8c4c54e-792b-4728-ba18-36787d9218e6" providerId="ADAL" clId="{EEDA8A01-F673-4A00-9D65-D6A0A15B1F09}" dt="2024-11-10T11:04:47.589" v="75" actId="6549"/>
          <ac:spMkLst>
            <pc:docMk/>
            <pc:sldMk cId="2518829233" sldId="281"/>
            <ac:spMk id="4" creationId="{00000000-0000-0000-0000-000000000000}"/>
          </ac:spMkLst>
        </pc:spChg>
        <pc:graphicFrameChg chg="modGraphic">
          <ac:chgData name="Konduru, Raju IDI63X" userId="d8c4c54e-792b-4728-ba18-36787d9218e6" providerId="ADAL" clId="{EEDA8A01-F673-4A00-9D65-D6A0A15B1F09}" dt="2024-11-10T11:04:51.158" v="77" actId="6549"/>
          <ac:graphicFrameMkLst>
            <pc:docMk/>
            <pc:sldMk cId="2518829233" sldId="281"/>
            <ac:graphicFrameMk id="13" creationId="{00000000-0000-0000-0000-000000000000}"/>
          </ac:graphicFrameMkLst>
        </pc:graphicFrameChg>
      </pc:sldChg>
      <pc:sldChg chg="modSp mod">
        <pc:chgData name="Konduru, Raju IDI63X" userId="d8c4c54e-792b-4728-ba18-36787d9218e6" providerId="ADAL" clId="{EEDA8A01-F673-4A00-9D65-D6A0A15B1F09}" dt="2024-11-10T11:04:58.974" v="80" actId="6549"/>
        <pc:sldMkLst>
          <pc:docMk/>
          <pc:sldMk cId="3390972545" sldId="283"/>
        </pc:sldMkLst>
        <pc:spChg chg="mod">
          <ac:chgData name="Konduru, Raju IDI63X" userId="d8c4c54e-792b-4728-ba18-36787d9218e6" providerId="ADAL" clId="{EEDA8A01-F673-4A00-9D65-D6A0A15B1F09}" dt="2024-11-10T11:04:56.589" v="78" actId="6549"/>
          <ac:spMkLst>
            <pc:docMk/>
            <pc:sldMk cId="3390972545" sldId="283"/>
            <ac:spMk id="4" creationId="{00000000-0000-0000-0000-000000000000}"/>
          </ac:spMkLst>
        </pc:spChg>
        <pc:graphicFrameChg chg="modGraphic">
          <ac:chgData name="Konduru, Raju IDI63X" userId="d8c4c54e-792b-4728-ba18-36787d9218e6" providerId="ADAL" clId="{EEDA8A01-F673-4A00-9D65-D6A0A15B1F09}" dt="2024-11-10T11:04:58.974" v="80" actId="6549"/>
          <ac:graphicFrameMkLst>
            <pc:docMk/>
            <pc:sldMk cId="3390972545" sldId="283"/>
            <ac:graphicFrameMk id="13" creationId="{00000000-0000-0000-0000-000000000000}"/>
          </ac:graphicFrameMkLst>
        </pc:graphicFrameChg>
      </pc:sldChg>
      <pc:sldChg chg="modSp mod">
        <pc:chgData name="Konduru, Raju IDI63X" userId="d8c4c54e-792b-4728-ba18-36787d9218e6" providerId="ADAL" clId="{EEDA8A01-F673-4A00-9D65-D6A0A15B1F09}" dt="2024-11-10T11:05:09.063" v="87" actId="20577"/>
        <pc:sldMkLst>
          <pc:docMk/>
          <pc:sldMk cId="1249239796" sldId="284"/>
        </pc:sldMkLst>
        <pc:spChg chg="mod">
          <ac:chgData name="Konduru, Raju IDI63X" userId="d8c4c54e-792b-4728-ba18-36787d9218e6" providerId="ADAL" clId="{EEDA8A01-F673-4A00-9D65-D6A0A15B1F09}" dt="2024-11-10T11:05:02.841" v="81" actId="6549"/>
          <ac:spMkLst>
            <pc:docMk/>
            <pc:sldMk cId="1249239796" sldId="284"/>
            <ac:spMk id="4" creationId="{00000000-0000-0000-0000-000000000000}"/>
          </ac:spMkLst>
        </pc:spChg>
        <pc:graphicFrameChg chg="modGraphic">
          <ac:chgData name="Konduru, Raju IDI63X" userId="d8c4c54e-792b-4728-ba18-36787d9218e6" providerId="ADAL" clId="{EEDA8A01-F673-4A00-9D65-D6A0A15B1F09}" dt="2024-11-10T11:05:09.063" v="87" actId="20577"/>
          <ac:graphicFrameMkLst>
            <pc:docMk/>
            <pc:sldMk cId="1249239796" sldId="284"/>
            <ac:graphicFrameMk id="13" creationId="{00000000-0000-0000-0000-000000000000}"/>
          </ac:graphicFrameMkLst>
        </pc:graphicFrameChg>
      </pc:sldChg>
      <pc:sldChg chg="modSp mod">
        <pc:chgData name="Konduru, Raju IDI63X" userId="d8c4c54e-792b-4728-ba18-36787d9218e6" providerId="ADAL" clId="{EEDA8A01-F673-4A00-9D65-D6A0A15B1F09}" dt="2024-11-10T11:05:18.425" v="90" actId="6549"/>
        <pc:sldMkLst>
          <pc:docMk/>
          <pc:sldMk cId="3239661604" sldId="285"/>
        </pc:sldMkLst>
        <pc:spChg chg="mod">
          <ac:chgData name="Konduru, Raju IDI63X" userId="d8c4c54e-792b-4728-ba18-36787d9218e6" providerId="ADAL" clId="{EEDA8A01-F673-4A00-9D65-D6A0A15B1F09}" dt="2024-11-10T11:05:15.241" v="88" actId="6549"/>
          <ac:spMkLst>
            <pc:docMk/>
            <pc:sldMk cId="3239661604" sldId="285"/>
            <ac:spMk id="4" creationId="{00000000-0000-0000-0000-000000000000}"/>
          </ac:spMkLst>
        </pc:spChg>
        <pc:graphicFrameChg chg="modGraphic">
          <ac:chgData name="Konduru, Raju IDI63X" userId="d8c4c54e-792b-4728-ba18-36787d9218e6" providerId="ADAL" clId="{EEDA8A01-F673-4A00-9D65-D6A0A15B1F09}" dt="2024-11-10T11:05:18.425" v="90" actId="6549"/>
          <ac:graphicFrameMkLst>
            <pc:docMk/>
            <pc:sldMk cId="3239661604" sldId="285"/>
            <ac:graphicFrameMk id="13" creationId="{00000000-0000-0000-0000-000000000000}"/>
          </ac:graphicFrameMkLst>
        </pc:graphicFrameChg>
      </pc:sldChg>
      <pc:sldChg chg="modSp mod">
        <pc:chgData name="Konduru, Raju IDI63X" userId="d8c4c54e-792b-4728-ba18-36787d9218e6" providerId="ADAL" clId="{EEDA8A01-F673-4A00-9D65-D6A0A15B1F09}" dt="2024-11-10T11:05:27.624" v="97" actId="20577"/>
        <pc:sldMkLst>
          <pc:docMk/>
          <pc:sldMk cId="3359935593" sldId="286"/>
        </pc:sldMkLst>
        <pc:spChg chg="mod">
          <ac:chgData name="Konduru, Raju IDI63X" userId="d8c4c54e-792b-4728-ba18-36787d9218e6" providerId="ADAL" clId="{EEDA8A01-F673-4A00-9D65-D6A0A15B1F09}" dt="2024-11-10T11:05:24.334" v="91" actId="6549"/>
          <ac:spMkLst>
            <pc:docMk/>
            <pc:sldMk cId="3359935593" sldId="286"/>
            <ac:spMk id="4" creationId="{00000000-0000-0000-0000-000000000000}"/>
          </ac:spMkLst>
        </pc:spChg>
        <pc:graphicFrameChg chg="modGraphic">
          <ac:chgData name="Konduru, Raju IDI63X" userId="d8c4c54e-792b-4728-ba18-36787d9218e6" providerId="ADAL" clId="{EEDA8A01-F673-4A00-9D65-D6A0A15B1F09}" dt="2024-11-10T11:05:27.624" v="97" actId="20577"/>
          <ac:graphicFrameMkLst>
            <pc:docMk/>
            <pc:sldMk cId="3359935593" sldId="286"/>
            <ac:graphicFrameMk id="13" creationId="{00000000-0000-0000-0000-000000000000}"/>
          </ac:graphicFrameMkLst>
        </pc:graphicFrameChg>
      </pc:sldChg>
      <pc:sldChg chg="modSp mod">
        <pc:chgData name="Konduru, Raju IDI63X" userId="d8c4c54e-792b-4728-ba18-36787d9218e6" providerId="ADAL" clId="{EEDA8A01-F673-4A00-9D65-D6A0A15B1F09}" dt="2024-11-10T11:05:35.100" v="104" actId="20577"/>
        <pc:sldMkLst>
          <pc:docMk/>
          <pc:sldMk cId="4216397435" sldId="287"/>
        </pc:sldMkLst>
        <pc:spChg chg="mod">
          <ac:chgData name="Konduru, Raju IDI63X" userId="d8c4c54e-792b-4728-ba18-36787d9218e6" providerId="ADAL" clId="{EEDA8A01-F673-4A00-9D65-D6A0A15B1F09}" dt="2024-11-10T11:05:32.093" v="98" actId="6549"/>
          <ac:spMkLst>
            <pc:docMk/>
            <pc:sldMk cId="4216397435" sldId="287"/>
            <ac:spMk id="4" creationId="{00000000-0000-0000-0000-000000000000}"/>
          </ac:spMkLst>
        </pc:spChg>
        <pc:graphicFrameChg chg="modGraphic">
          <ac:chgData name="Konduru, Raju IDI63X" userId="d8c4c54e-792b-4728-ba18-36787d9218e6" providerId="ADAL" clId="{EEDA8A01-F673-4A00-9D65-D6A0A15B1F09}" dt="2024-11-10T11:05:35.100" v="104" actId="20577"/>
          <ac:graphicFrameMkLst>
            <pc:docMk/>
            <pc:sldMk cId="4216397435" sldId="287"/>
            <ac:graphicFrameMk id="13" creationId="{00000000-0000-0000-0000-000000000000}"/>
          </ac:graphicFrameMkLst>
        </pc:graphicFrameChg>
      </pc:sldChg>
      <pc:sldChg chg="modSp mod">
        <pc:chgData name="Konduru, Raju IDI63X" userId="d8c4c54e-792b-4728-ba18-36787d9218e6" providerId="ADAL" clId="{EEDA8A01-F673-4A00-9D65-D6A0A15B1F09}" dt="2024-11-10T11:05:41.556" v="111" actId="20577"/>
        <pc:sldMkLst>
          <pc:docMk/>
          <pc:sldMk cId="3255799494" sldId="288"/>
        </pc:sldMkLst>
        <pc:spChg chg="mod">
          <ac:chgData name="Konduru, Raju IDI63X" userId="d8c4c54e-792b-4728-ba18-36787d9218e6" providerId="ADAL" clId="{EEDA8A01-F673-4A00-9D65-D6A0A15B1F09}" dt="2024-11-10T11:05:38.750" v="105" actId="6549"/>
          <ac:spMkLst>
            <pc:docMk/>
            <pc:sldMk cId="3255799494" sldId="288"/>
            <ac:spMk id="4" creationId="{00000000-0000-0000-0000-000000000000}"/>
          </ac:spMkLst>
        </pc:spChg>
        <pc:graphicFrameChg chg="modGraphic">
          <ac:chgData name="Konduru, Raju IDI63X" userId="d8c4c54e-792b-4728-ba18-36787d9218e6" providerId="ADAL" clId="{EEDA8A01-F673-4A00-9D65-D6A0A15B1F09}" dt="2024-11-10T11:05:41.556" v="111" actId="20577"/>
          <ac:graphicFrameMkLst>
            <pc:docMk/>
            <pc:sldMk cId="3255799494" sldId="288"/>
            <ac:graphicFrameMk id="13" creationId="{00000000-0000-0000-0000-000000000000}"/>
          </ac:graphicFrameMkLst>
        </pc:graphicFrameChg>
      </pc:sldChg>
      <pc:sldChg chg="modSp mod">
        <pc:chgData name="Konduru, Raju IDI63X" userId="d8c4c54e-792b-4728-ba18-36787d9218e6" providerId="ADAL" clId="{EEDA8A01-F673-4A00-9D65-D6A0A15B1F09}" dt="2024-11-10T11:05:49.941" v="114" actId="6549"/>
        <pc:sldMkLst>
          <pc:docMk/>
          <pc:sldMk cId="3329260962" sldId="289"/>
        </pc:sldMkLst>
        <pc:spChg chg="mod">
          <ac:chgData name="Konduru, Raju IDI63X" userId="d8c4c54e-792b-4728-ba18-36787d9218e6" providerId="ADAL" clId="{EEDA8A01-F673-4A00-9D65-D6A0A15B1F09}" dt="2024-11-10T11:05:46.680" v="112" actId="6549"/>
          <ac:spMkLst>
            <pc:docMk/>
            <pc:sldMk cId="3329260962" sldId="289"/>
            <ac:spMk id="4" creationId="{00000000-0000-0000-0000-000000000000}"/>
          </ac:spMkLst>
        </pc:spChg>
        <pc:graphicFrameChg chg="modGraphic">
          <ac:chgData name="Konduru, Raju IDI63X" userId="d8c4c54e-792b-4728-ba18-36787d9218e6" providerId="ADAL" clId="{EEDA8A01-F673-4A00-9D65-D6A0A15B1F09}" dt="2024-11-10T11:05:49.941" v="114" actId="6549"/>
          <ac:graphicFrameMkLst>
            <pc:docMk/>
            <pc:sldMk cId="3329260962" sldId="289"/>
            <ac:graphicFrameMk id="13" creationId="{00000000-0000-0000-0000-000000000000}"/>
          </ac:graphicFrameMkLst>
        </pc:graphicFrameChg>
      </pc:sldChg>
      <pc:sldChg chg="modSp mod">
        <pc:chgData name="Konduru, Raju IDI63X" userId="d8c4c54e-792b-4728-ba18-36787d9218e6" providerId="ADAL" clId="{EEDA8A01-F673-4A00-9D65-D6A0A15B1F09}" dt="2024-11-10T11:05:56.658" v="117" actId="6549"/>
        <pc:sldMkLst>
          <pc:docMk/>
          <pc:sldMk cId="3513058915" sldId="290"/>
        </pc:sldMkLst>
        <pc:spChg chg="mod">
          <ac:chgData name="Konduru, Raju IDI63X" userId="d8c4c54e-792b-4728-ba18-36787d9218e6" providerId="ADAL" clId="{EEDA8A01-F673-4A00-9D65-D6A0A15B1F09}" dt="2024-11-10T11:05:54.074" v="115" actId="6549"/>
          <ac:spMkLst>
            <pc:docMk/>
            <pc:sldMk cId="3513058915" sldId="290"/>
            <ac:spMk id="4" creationId="{00000000-0000-0000-0000-000000000000}"/>
          </ac:spMkLst>
        </pc:spChg>
        <pc:graphicFrameChg chg="modGraphic">
          <ac:chgData name="Konduru, Raju IDI63X" userId="d8c4c54e-792b-4728-ba18-36787d9218e6" providerId="ADAL" clId="{EEDA8A01-F673-4A00-9D65-D6A0A15B1F09}" dt="2024-11-10T11:05:56.658" v="117" actId="6549"/>
          <ac:graphicFrameMkLst>
            <pc:docMk/>
            <pc:sldMk cId="3513058915" sldId="290"/>
            <ac:graphicFrameMk id="13" creationId="{00000000-0000-0000-0000-000000000000}"/>
          </ac:graphicFrameMkLst>
        </pc:graphicFrameChg>
      </pc:sldChg>
      <pc:sldChg chg="modSp mod">
        <pc:chgData name="Konduru, Raju IDI63X" userId="d8c4c54e-792b-4728-ba18-36787d9218e6" providerId="ADAL" clId="{EEDA8A01-F673-4A00-9D65-D6A0A15B1F09}" dt="2024-11-10T11:06:02.579" v="120" actId="6549"/>
        <pc:sldMkLst>
          <pc:docMk/>
          <pc:sldMk cId="508747196" sldId="291"/>
        </pc:sldMkLst>
        <pc:spChg chg="mod">
          <ac:chgData name="Konduru, Raju IDI63X" userId="d8c4c54e-792b-4728-ba18-36787d9218e6" providerId="ADAL" clId="{EEDA8A01-F673-4A00-9D65-D6A0A15B1F09}" dt="2024-11-10T11:06:00.163" v="118" actId="6549"/>
          <ac:spMkLst>
            <pc:docMk/>
            <pc:sldMk cId="508747196" sldId="291"/>
            <ac:spMk id="4" creationId="{00000000-0000-0000-0000-000000000000}"/>
          </ac:spMkLst>
        </pc:spChg>
        <pc:graphicFrameChg chg="modGraphic">
          <ac:chgData name="Konduru, Raju IDI63X" userId="d8c4c54e-792b-4728-ba18-36787d9218e6" providerId="ADAL" clId="{EEDA8A01-F673-4A00-9D65-D6A0A15B1F09}" dt="2024-11-10T11:06:02.579" v="120" actId="6549"/>
          <ac:graphicFrameMkLst>
            <pc:docMk/>
            <pc:sldMk cId="508747196" sldId="291"/>
            <ac:graphicFrameMk id="13" creationId="{00000000-0000-0000-0000-000000000000}"/>
          </ac:graphicFrameMkLst>
        </pc:graphicFrameChg>
      </pc:sldChg>
      <pc:sldChg chg="modSp mod">
        <pc:chgData name="Konduru, Raju IDI63X" userId="d8c4c54e-792b-4728-ba18-36787d9218e6" providerId="ADAL" clId="{EEDA8A01-F673-4A00-9D65-D6A0A15B1F09}" dt="2024-11-10T11:06:09.561" v="123" actId="6549"/>
        <pc:sldMkLst>
          <pc:docMk/>
          <pc:sldMk cId="780671906" sldId="293"/>
        </pc:sldMkLst>
        <pc:spChg chg="mod">
          <ac:chgData name="Konduru, Raju IDI63X" userId="d8c4c54e-792b-4728-ba18-36787d9218e6" providerId="ADAL" clId="{EEDA8A01-F673-4A00-9D65-D6A0A15B1F09}" dt="2024-11-10T11:06:07.324" v="121" actId="6549"/>
          <ac:spMkLst>
            <pc:docMk/>
            <pc:sldMk cId="780671906" sldId="293"/>
            <ac:spMk id="4" creationId="{00000000-0000-0000-0000-000000000000}"/>
          </ac:spMkLst>
        </pc:spChg>
        <pc:graphicFrameChg chg="modGraphic">
          <ac:chgData name="Konduru, Raju IDI63X" userId="d8c4c54e-792b-4728-ba18-36787d9218e6" providerId="ADAL" clId="{EEDA8A01-F673-4A00-9D65-D6A0A15B1F09}" dt="2024-11-10T11:06:09.561" v="123" actId="6549"/>
          <ac:graphicFrameMkLst>
            <pc:docMk/>
            <pc:sldMk cId="780671906" sldId="293"/>
            <ac:graphicFrameMk id="13" creationId="{00000000-0000-0000-0000-000000000000}"/>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10/11/2024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10/11/2024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10/11/2024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10/11/2024</a:t>
            </a:fld>
            <a:endParaRPr lang="en-US"/>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2" y="0"/>
            <a:ext cx="386367"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6" y="6117536"/>
            <a:ext cx="2340723"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377"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594" indent="-228594" algn="l" defTabSz="914377"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783" indent="-228594" algn="l" defTabSz="914377"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2971" indent="-228594" algn="l" defTabSz="914377"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160"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349" indent="-228594" algn="l" defTabSz="914377"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537"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slide" Target="slide23.xml"/><Relationship Id="rId18" Type="http://schemas.openxmlformats.org/officeDocument/2006/relationships/slide" Target="slide10.xml"/><Relationship Id="rId26" Type="http://schemas.openxmlformats.org/officeDocument/2006/relationships/slide" Target="slide14.xml"/><Relationship Id="rId3" Type="http://schemas.openxmlformats.org/officeDocument/2006/relationships/slide" Target="slide18.xml"/><Relationship Id="rId21" Type="http://schemas.openxmlformats.org/officeDocument/2006/relationships/slide" Target="slide27.xml"/><Relationship Id="rId7" Type="http://schemas.openxmlformats.org/officeDocument/2006/relationships/slide" Target="slide20.xml"/><Relationship Id="rId12" Type="http://schemas.openxmlformats.org/officeDocument/2006/relationships/slide" Target="slide7.xml"/><Relationship Id="rId17" Type="http://schemas.openxmlformats.org/officeDocument/2006/relationships/slide" Target="slide25.xml"/><Relationship Id="rId25" Type="http://schemas.openxmlformats.org/officeDocument/2006/relationships/slide" Target="slide29.xml"/><Relationship Id="rId33" Type="http://schemas.openxmlformats.org/officeDocument/2006/relationships/slide" Target="slide33.xml"/><Relationship Id="rId2" Type="http://schemas.openxmlformats.org/officeDocument/2006/relationships/slide" Target="slide2.xml"/><Relationship Id="rId16" Type="http://schemas.openxmlformats.org/officeDocument/2006/relationships/slide" Target="slide9.xml"/><Relationship Id="rId20" Type="http://schemas.openxmlformats.org/officeDocument/2006/relationships/slide" Target="slide11.xml"/><Relationship Id="rId29" Type="http://schemas.openxmlformats.org/officeDocument/2006/relationships/slide" Target="slide31.xml"/><Relationship Id="rId1" Type="http://schemas.openxmlformats.org/officeDocument/2006/relationships/slideLayout" Target="../slideLayouts/slideLayout7.xml"/><Relationship Id="rId6" Type="http://schemas.openxmlformats.org/officeDocument/2006/relationships/slide" Target="slide4.xml"/><Relationship Id="rId11" Type="http://schemas.openxmlformats.org/officeDocument/2006/relationships/slide" Target="slide22.xml"/><Relationship Id="rId24" Type="http://schemas.openxmlformats.org/officeDocument/2006/relationships/slide" Target="slide13.xml"/><Relationship Id="rId32" Type="http://schemas.openxmlformats.org/officeDocument/2006/relationships/slide" Target="slide17.xml"/><Relationship Id="rId5" Type="http://schemas.openxmlformats.org/officeDocument/2006/relationships/slide" Target="slide19.xml"/><Relationship Id="rId15" Type="http://schemas.openxmlformats.org/officeDocument/2006/relationships/slide" Target="slide24.xml"/><Relationship Id="rId23" Type="http://schemas.openxmlformats.org/officeDocument/2006/relationships/slide" Target="slide28.xml"/><Relationship Id="rId28" Type="http://schemas.openxmlformats.org/officeDocument/2006/relationships/slide" Target="slide15.xml"/><Relationship Id="rId10" Type="http://schemas.openxmlformats.org/officeDocument/2006/relationships/slide" Target="slide6.xml"/><Relationship Id="rId19" Type="http://schemas.openxmlformats.org/officeDocument/2006/relationships/slide" Target="slide26.xml"/><Relationship Id="rId31" Type="http://schemas.openxmlformats.org/officeDocument/2006/relationships/slide" Target="slide32.xml"/><Relationship Id="rId4" Type="http://schemas.openxmlformats.org/officeDocument/2006/relationships/slide" Target="slide3.xml"/><Relationship Id="rId9" Type="http://schemas.openxmlformats.org/officeDocument/2006/relationships/slide" Target="slide21.xml"/><Relationship Id="rId14" Type="http://schemas.openxmlformats.org/officeDocument/2006/relationships/slide" Target="slide8.xml"/><Relationship Id="rId22" Type="http://schemas.openxmlformats.org/officeDocument/2006/relationships/slide" Target="slide12.xml"/><Relationship Id="rId27" Type="http://schemas.openxmlformats.org/officeDocument/2006/relationships/slide" Target="slide30.xml"/><Relationship Id="rId30" Type="http://schemas.openxmlformats.org/officeDocument/2006/relationships/slide" Target="slide16.xml"/><Relationship Id="rId8" Type="http://schemas.openxmlformats.org/officeDocument/2006/relationships/slide" Target="slide5.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2.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0.jp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46.jp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0.jpg"/><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1.jp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jpeg"/><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jpeg"/><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jpe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jpeg"/><Relationship Id="rId4" Type="http://schemas.openxmlformats.org/officeDocument/2006/relationships/image" Target="../media/image63.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7.png"/><Relationship Id="rId5" Type="http://schemas.microsoft.com/office/2007/relationships/hdphoto" Target="../media/hdphoto2.wdp"/><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0" name="Rectangle 5"/>
          <p:cNvSpPr>
            <a:spLocks noChangeArrowheads="1"/>
          </p:cNvSpPr>
          <p:nvPr/>
        </p:nvSpPr>
        <p:spPr bwMode="auto">
          <a:xfrm>
            <a:off x="1524000" y="0"/>
            <a:ext cx="9144000" cy="609600"/>
          </a:xfrm>
          <a:prstGeom prst="rect">
            <a:avLst/>
          </a:prstGeom>
          <a:noFill/>
          <a:ln w="9525">
            <a:noFill/>
            <a:miter lim="800000"/>
            <a:headEnd/>
            <a:tailEnd/>
          </a:ln>
        </p:spPr>
        <p:txBody>
          <a:bodyPr/>
          <a:lstStyle/>
          <a:p>
            <a:pPr algn="ctr"/>
            <a:endParaRPr lang="en-GB" b="1" dirty="0">
              <a:solidFill>
                <a:srgbClr val="FFFFFF"/>
              </a:solidFill>
              <a:latin typeface="Calibri" pitchFamily="34" charset="0"/>
              <a:cs typeface="Calibri"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321934795"/>
              </p:ext>
            </p:extLst>
          </p:nvPr>
        </p:nvGraphicFramePr>
        <p:xfrm>
          <a:off x="484914" y="711138"/>
          <a:ext cx="7025206" cy="5608821"/>
        </p:xfrm>
        <a:graphic>
          <a:graphicData uri="http://schemas.openxmlformats.org/drawingml/2006/table">
            <a:tbl>
              <a:tblPr firstRow="1" bandRow="1">
                <a:tableStyleId>{5C22544A-7EE6-4342-B048-85BDC9FD1C3A}</a:tableStyleId>
              </a:tblPr>
              <a:tblGrid>
                <a:gridCol w="868192">
                  <a:extLst>
                    <a:ext uri="{9D8B030D-6E8A-4147-A177-3AD203B41FA5}">
                      <a16:colId xmlns:a16="http://schemas.microsoft.com/office/drawing/2014/main" val="20000"/>
                    </a:ext>
                  </a:extLst>
                </a:gridCol>
                <a:gridCol w="1157588">
                  <a:extLst>
                    <a:ext uri="{9D8B030D-6E8A-4147-A177-3AD203B41FA5}">
                      <a16:colId xmlns:a16="http://schemas.microsoft.com/office/drawing/2014/main" val="20001"/>
                    </a:ext>
                  </a:extLst>
                </a:gridCol>
                <a:gridCol w="1446985">
                  <a:extLst>
                    <a:ext uri="{9D8B030D-6E8A-4147-A177-3AD203B41FA5}">
                      <a16:colId xmlns:a16="http://schemas.microsoft.com/office/drawing/2014/main" val="470356430"/>
                    </a:ext>
                  </a:extLst>
                </a:gridCol>
                <a:gridCol w="964657">
                  <a:extLst>
                    <a:ext uri="{9D8B030D-6E8A-4147-A177-3AD203B41FA5}">
                      <a16:colId xmlns:a16="http://schemas.microsoft.com/office/drawing/2014/main" val="20005"/>
                    </a:ext>
                  </a:extLst>
                </a:gridCol>
                <a:gridCol w="1140799">
                  <a:extLst>
                    <a:ext uri="{9D8B030D-6E8A-4147-A177-3AD203B41FA5}">
                      <a16:colId xmlns:a16="http://schemas.microsoft.com/office/drawing/2014/main" val="20006"/>
                    </a:ext>
                  </a:extLst>
                </a:gridCol>
                <a:gridCol w="1446985">
                  <a:extLst>
                    <a:ext uri="{9D8B030D-6E8A-4147-A177-3AD203B41FA5}">
                      <a16:colId xmlns:a16="http://schemas.microsoft.com/office/drawing/2014/main" val="20008"/>
                    </a:ext>
                  </a:extLst>
                </a:gridCol>
              </a:tblGrid>
              <a:tr h="542073">
                <a:tc>
                  <a:txBody>
                    <a:bodyPr/>
                    <a:lstStyle/>
                    <a:p>
                      <a:pPr algn="ctr"/>
                      <a:r>
                        <a:rPr lang="en-US" sz="1200" dirty="0">
                          <a:solidFill>
                            <a:schemeClr val="tx1"/>
                          </a:solidFill>
                        </a:rPr>
                        <a:t>LTI No</a:t>
                      </a:r>
                    </a:p>
                  </a:txBody>
                  <a:tcPr>
                    <a:lnB w="38100" cmpd="sng">
                      <a:noFill/>
                    </a:lnB>
                    <a:solidFill>
                      <a:srgbClr val="00B0F0"/>
                    </a:solidFill>
                  </a:tcPr>
                </a:tc>
                <a:tc>
                  <a:txBody>
                    <a:bodyPr/>
                    <a:lstStyle/>
                    <a:p>
                      <a:pPr algn="ctr"/>
                      <a:r>
                        <a:rPr lang="en-US" sz="1200" dirty="0">
                          <a:solidFill>
                            <a:schemeClr val="tx1"/>
                          </a:solidFill>
                        </a:rPr>
                        <a:t>Date</a:t>
                      </a:r>
                    </a:p>
                  </a:txBody>
                  <a:tcPr>
                    <a:solidFill>
                      <a:srgbClr val="00B0F0"/>
                    </a:solidFill>
                  </a:tcPr>
                </a:tc>
                <a:tc>
                  <a:txBody>
                    <a:bodyPr/>
                    <a:lstStyle/>
                    <a:p>
                      <a:pPr algn="ctr"/>
                      <a:r>
                        <a:rPr lang="en-US" sz="1200" dirty="0">
                          <a:solidFill>
                            <a:schemeClr val="tx1"/>
                          </a:solidFill>
                        </a:rPr>
                        <a:t>Injury</a:t>
                      </a:r>
                    </a:p>
                  </a:txBody>
                  <a:tcPr>
                    <a:solidFill>
                      <a:srgbClr val="00B0F0"/>
                    </a:solidFill>
                  </a:tcPr>
                </a:tc>
                <a:tc>
                  <a:txBody>
                    <a:bodyPr/>
                    <a:lstStyle/>
                    <a:p>
                      <a:pPr algn="ctr"/>
                      <a:r>
                        <a:rPr lang="en-US" sz="1200" dirty="0">
                          <a:solidFill>
                            <a:schemeClr val="tx1"/>
                          </a:solidFill>
                        </a:rPr>
                        <a:t>LTI No</a:t>
                      </a:r>
                    </a:p>
                  </a:txBody>
                  <a:tcPr>
                    <a:solidFill>
                      <a:srgbClr val="00B0F0"/>
                    </a:solidFill>
                  </a:tcPr>
                </a:tc>
                <a:tc>
                  <a:txBody>
                    <a:bodyPr/>
                    <a:lstStyle/>
                    <a:p>
                      <a:pPr algn="ctr"/>
                      <a:r>
                        <a:rPr lang="en-US" sz="1200" dirty="0">
                          <a:solidFill>
                            <a:schemeClr val="tx1"/>
                          </a:solidFill>
                        </a:rPr>
                        <a:t>Date</a:t>
                      </a:r>
                    </a:p>
                  </a:txBody>
                  <a:tcPr>
                    <a:solidFill>
                      <a:srgbClr val="00B0F0"/>
                    </a:solidFill>
                  </a:tcPr>
                </a:tc>
                <a:tc>
                  <a:txBody>
                    <a:bodyPr/>
                    <a:lstStyle/>
                    <a:p>
                      <a:pPr algn="ctr"/>
                      <a:r>
                        <a:rPr lang="en-US" sz="1200" dirty="0">
                          <a:solidFill>
                            <a:schemeClr val="tx1"/>
                          </a:solidFill>
                        </a:rPr>
                        <a:t>Injury</a:t>
                      </a:r>
                    </a:p>
                  </a:txBody>
                  <a:tcPr>
                    <a:solidFill>
                      <a:srgbClr val="00B0F0"/>
                    </a:solidFill>
                  </a:tcPr>
                </a:tc>
                <a:extLst>
                  <a:ext uri="{0D108BD9-81ED-4DB2-BD59-A6C34878D82A}">
                    <a16:rowId xmlns:a16="http://schemas.microsoft.com/office/drawing/2014/main" val="10000"/>
                  </a:ext>
                </a:extLst>
              </a:tr>
              <a:tr h="3919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baseline="0" dirty="0">
                          <a:ln>
                            <a:noFill/>
                          </a:ln>
                          <a:solidFill>
                            <a:schemeClr val="tx1"/>
                          </a:solidFill>
                          <a:latin typeface="Calibri"/>
                          <a:ea typeface="Times New Roman"/>
                          <a:cs typeface="Calibri"/>
                          <a:hlinkClick r:id="rId2" action="ppaction://hlinksldjump"/>
                        </a:rPr>
                        <a:t>LTI#01</a:t>
                      </a:r>
                      <a:endParaRPr lang="en-US" sz="1200" b="0" kern="1200" baseline="0" dirty="0">
                        <a:ln>
                          <a:noFill/>
                        </a:ln>
                        <a:solidFill>
                          <a:schemeClr val="tx1"/>
                        </a:solidFill>
                        <a:latin typeface="Calibri"/>
                        <a:ea typeface="Times New Roman"/>
                        <a:cs typeface="Calibri"/>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dirty="0">
                          <a:latin typeface="+mj-lt"/>
                        </a:rPr>
                        <a:t>01.01.2020</a:t>
                      </a:r>
                      <a:endParaRPr lang="en-US" sz="1200" b="0" i="0" u="none" strike="noStrike" kern="1200" dirty="0">
                        <a:solidFill>
                          <a:srgbClr val="000000"/>
                        </a:solidFill>
                        <a:latin typeface="+mj-lt"/>
                        <a:ea typeface="+mn-ea"/>
                        <a:cs typeface="+mn-cs"/>
                      </a:endParaRPr>
                    </a:p>
                  </a:txBody>
                  <a:tcPr marL="0" marR="0" marT="0" marB="0" anchor="ctr">
                    <a:lnL w="12700" cmpd="sng">
                      <a:noFill/>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dk1"/>
                          </a:solidFill>
                          <a:latin typeface="+mj-lt"/>
                          <a:ea typeface="+mn-ea"/>
                          <a:cs typeface="+mn-cs"/>
                        </a:rPr>
                        <a:t> Hands and Fingers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latin typeface="Calibri"/>
                          <a:ea typeface="+mn-ea"/>
                          <a:cs typeface="+mn-cs"/>
                          <a:hlinkClick r:id="rId3" action="ppaction://hlinksldjump"/>
                        </a:rPr>
                        <a:t>LTI#17</a:t>
                      </a:r>
                      <a:endParaRPr lang="en-US" sz="1100" b="0" i="0" u="none" strike="noStrike" kern="1200" dirty="0">
                        <a:solidFill>
                          <a:srgbClr val="000000"/>
                        </a:solidFill>
                        <a:latin typeface="Calibri"/>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latin typeface="Calibri"/>
                          <a:ea typeface="+mn-ea"/>
                          <a:cs typeface="+mn-cs"/>
                        </a:rPr>
                        <a:t>28.08.2020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latin typeface="Calibri"/>
                          <a:ea typeface="+mn-ea"/>
                          <a:cs typeface="+mn-cs"/>
                        </a:rPr>
                        <a:t>Hands &amp; Fingers</a:t>
                      </a:r>
                    </a:p>
                  </a:txBody>
                  <a:tcPr/>
                </a:tc>
                <a:extLst>
                  <a:ext uri="{0D108BD9-81ED-4DB2-BD59-A6C34878D82A}">
                    <a16:rowId xmlns:a16="http://schemas.microsoft.com/office/drawing/2014/main" val="10001"/>
                  </a:ext>
                </a:extLst>
              </a:tr>
              <a:tr h="33926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Calibri"/>
                          <a:ea typeface="Times New Roman"/>
                          <a:cs typeface="Calibri"/>
                          <a:hlinkClick r:id="rId4" action="ppaction://hlinksldjump"/>
                        </a:rPr>
                        <a:t>LTI#02</a:t>
                      </a:r>
                      <a:endParaRPr lang="en-US" sz="1200" b="0" kern="1200" dirty="0">
                        <a:solidFill>
                          <a:schemeClr val="tx1"/>
                        </a:solidFill>
                        <a:latin typeface="Calibri"/>
                        <a:ea typeface="Times New Roman"/>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GB" sz="1200" b="0" kern="1200" dirty="0">
                          <a:latin typeface="+mj-lt"/>
                        </a:rPr>
                        <a:t>18.01.2020</a:t>
                      </a:r>
                      <a:endParaRPr lang="en-US" sz="1200" b="0" i="0" u="none" strike="noStrike" dirty="0">
                        <a:solidFill>
                          <a:srgbClr val="000000"/>
                        </a:solidFill>
                        <a:latin typeface="+mj-lt"/>
                      </a:endParaRPr>
                    </a:p>
                  </a:txBody>
                  <a:tcPr marL="0" marR="0" marT="0" marB="0" anchor="ctr">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latin typeface="+mj-lt"/>
                          <a:ea typeface="+mn-ea"/>
                          <a:cs typeface="+mn-cs"/>
                        </a:rPr>
                        <a:t>Head</a:t>
                      </a:r>
                      <a:r>
                        <a:rPr lang="en-US" sz="1200" b="0" i="0" u="none" strike="noStrike" kern="1200" baseline="0" dirty="0">
                          <a:solidFill>
                            <a:srgbClr val="000000"/>
                          </a:solidFill>
                          <a:latin typeface="+mj-lt"/>
                          <a:ea typeface="+mn-ea"/>
                          <a:cs typeface="+mn-cs"/>
                        </a:rPr>
                        <a:t> Injury </a:t>
                      </a:r>
                      <a:endParaRPr lang="en-US" sz="1200" b="0" i="0" u="none" strike="noStrike" kern="1200" dirty="0">
                        <a:solidFill>
                          <a:srgbClr val="000000"/>
                        </a:solidFill>
                        <a:latin typeface="+mj-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latin typeface="Calibri"/>
                          <a:ea typeface="+mn-ea"/>
                          <a:cs typeface="+mn-cs"/>
                          <a:hlinkClick r:id="rId5" action="ppaction://hlinksldjump"/>
                        </a:rPr>
                        <a:t>LTI#18</a:t>
                      </a:r>
                      <a:endParaRPr lang="en-US" sz="1100" b="0" i="0" u="none" strike="noStrike" kern="1200" dirty="0">
                        <a:solidFill>
                          <a:srgbClr val="000000"/>
                        </a:solidFill>
                        <a:latin typeface="Calibri"/>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latin typeface="Calibri"/>
                          <a:ea typeface="+mn-ea"/>
                          <a:cs typeface="+mn-cs"/>
                        </a:rPr>
                        <a:t>29.07.2020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latin typeface="Calibri"/>
                          <a:ea typeface="+mn-ea"/>
                          <a:cs typeface="+mn-cs"/>
                        </a:rPr>
                        <a:t>Slip &amp; Fall</a:t>
                      </a:r>
                    </a:p>
                  </a:txBody>
                  <a:tcPr/>
                </a:tc>
                <a:extLst>
                  <a:ext uri="{0D108BD9-81ED-4DB2-BD59-A6C34878D82A}">
                    <a16:rowId xmlns:a16="http://schemas.microsoft.com/office/drawing/2014/main" val="10002"/>
                  </a:ext>
                </a:extLst>
              </a:tr>
              <a:tr h="3861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Calibri"/>
                          <a:ea typeface="Times New Roman"/>
                          <a:cs typeface="Calibri"/>
                          <a:hlinkClick r:id="rId6" action="ppaction://hlinksldjump"/>
                        </a:rPr>
                        <a:t>LTI#03</a:t>
                      </a:r>
                      <a:endParaRPr lang="en-US" sz="1100" kern="1200" dirty="0">
                        <a:solidFill>
                          <a:schemeClr val="tx1"/>
                        </a:solidFill>
                        <a:latin typeface="Calibri"/>
                        <a:ea typeface="Times New Roman"/>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latin typeface="+mj-lt"/>
                        </a:rPr>
                        <a:t>29.01.2020</a:t>
                      </a:r>
                    </a:p>
                  </a:txBody>
                  <a:tcPr marL="0" marR="0" marT="0" marB="0" anchor="ctr">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latin typeface="+mj-lt"/>
                          <a:ea typeface="+mn-ea"/>
                          <a:cs typeface="+mn-cs"/>
                        </a:rPr>
                        <a:t>Hands</a:t>
                      </a:r>
                      <a:r>
                        <a:rPr lang="en-US" sz="1200" b="0" i="0" u="none" strike="noStrike" kern="1200" baseline="0" dirty="0">
                          <a:solidFill>
                            <a:srgbClr val="000000"/>
                          </a:solidFill>
                          <a:latin typeface="+mj-lt"/>
                          <a:ea typeface="+mn-ea"/>
                          <a:cs typeface="+mn-cs"/>
                        </a:rPr>
                        <a:t> and Fingers</a:t>
                      </a:r>
                      <a:endParaRPr lang="en-US" sz="1200" b="0" i="0" u="none" strike="noStrike" kern="1200" dirty="0">
                        <a:solidFill>
                          <a:srgbClr val="000000"/>
                        </a:solidFill>
                        <a:latin typeface="+mj-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latin typeface="Calibri"/>
                          <a:ea typeface="+mn-ea"/>
                          <a:cs typeface="+mn-cs"/>
                          <a:hlinkClick r:id="rId7" action="ppaction://hlinksldjump"/>
                        </a:rPr>
                        <a:t>LTI#19</a:t>
                      </a:r>
                      <a:endParaRPr lang="en-US" sz="1100" b="0" i="0" u="none" strike="noStrike" kern="1200" dirty="0">
                        <a:solidFill>
                          <a:srgbClr val="000000"/>
                        </a:solidFill>
                        <a:latin typeface="Calibri"/>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latin typeface="Calibri"/>
                          <a:ea typeface="+mn-ea"/>
                          <a:cs typeface="+mn-cs"/>
                        </a:rPr>
                        <a:t>20.08.2020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latin typeface="Calibri"/>
                          <a:ea typeface="+mn-ea"/>
                          <a:cs typeface="+mn-cs"/>
                        </a:rPr>
                        <a:t>Rollover</a:t>
                      </a:r>
                    </a:p>
                  </a:txBody>
                  <a:tcPr/>
                </a:tc>
                <a:extLst>
                  <a:ext uri="{0D108BD9-81ED-4DB2-BD59-A6C34878D82A}">
                    <a16:rowId xmlns:a16="http://schemas.microsoft.com/office/drawing/2014/main" val="10003"/>
                  </a:ext>
                </a:extLst>
              </a:tr>
              <a:tr h="3409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Calibri"/>
                          <a:ea typeface="Times New Roman"/>
                          <a:cs typeface="Calibri"/>
                          <a:hlinkClick r:id="rId8" action="ppaction://hlinksldjump"/>
                        </a:rPr>
                        <a:t>LTI#04</a:t>
                      </a:r>
                      <a:endParaRPr lang="en-US" sz="1100" kern="1200" dirty="0">
                        <a:solidFill>
                          <a:schemeClr val="tx1"/>
                        </a:solidFill>
                        <a:latin typeface="Calibri"/>
                        <a:ea typeface="Times New Roman"/>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latin typeface="+mj-lt"/>
                        </a:rPr>
                        <a:t>04.02.2020</a:t>
                      </a:r>
                    </a:p>
                  </a:txBody>
                  <a:tcPr marL="0" marR="0" marT="0" marB="0" anchor="ctr">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latin typeface="+mj-lt"/>
                          <a:ea typeface="+mn-ea"/>
                          <a:cs typeface="+mn-cs"/>
                        </a:rPr>
                        <a:t>Fall from Height </a:t>
                      </a:r>
                    </a:p>
                  </a:txBody>
                  <a:tcPr marL="0" marR="0" marT="0" marB="0" anchor="ctr"/>
                </a:tc>
                <a:tc>
                  <a:txBody>
                    <a:bodyPr/>
                    <a:lstStyle/>
                    <a:p>
                      <a:pPr algn="ctr"/>
                      <a:r>
                        <a:rPr lang="en-US" sz="1100" b="0" i="0" u="none" strike="noStrike" kern="1200" dirty="0">
                          <a:solidFill>
                            <a:srgbClr val="000000"/>
                          </a:solidFill>
                          <a:latin typeface="Calibri"/>
                          <a:ea typeface="+mn-ea"/>
                          <a:cs typeface="+mn-cs"/>
                          <a:hlinkClick r:id="rId9" action="ppaction://hlinksldjump"/>
                        </a:rPr>
                        <a:t>LTI#20</a:t>
                      </a:r>
                      <a:endParaRPr lang="en-US" sz="1100" b="0" i="0" u="none" strike="noStrike" kern="1200" dirty="0">
                        <a:solidFill>
                          <a:srgbClr val="000000"/>
                        </a:solidFill>
                        <a:latin typeface="Calibri"/>
                        <a:ea typeface="+mn-ea"/>
                        <a:cs typeface="+mn-cs"/>
                      </a:endParaRPr>
                    </a:p>
                  </a:txBody>
                  <a:tcPr/>
                </a:tc>
                <a:tc>
                  <a:txBody>
                    <a:bodyPr/>
                    <a:lstStyle/>
                    <a:p>
                      <a:pPr algn="ctr"/>
                      <a:r>
                        <a:rPr lang="en-US" sz="1100" b="0" i="0" u="none" strike="noStrike" kern="1200" dirty="0">
                          <a:solidFill>
                            <a:srgbClr val="000000"/>
                          </a:solidFill>
                          <a:latin typeface="Calibri"/>
                          <a:ea typeface="+mn-ea"/>
                          <a:cs typeface="+mn-cs"/>
                        </a:rPr>
                        <a:t>16.09.2020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latin typeface="Calibri"/>
                          <a:ea typeface="+mn-ea"/>
                          <a:cs typeface="+mn-cs"/>
                        </a:rPr>
                        <a:t>MVI</a:t>
                      </a:r>
                    </a:p>
                  </a:txBody>
                  <a:tcPr/>
                </a:tc>
                <a:extLst>
                  <a:ext uri="{0D108BD9-81ED-4DB2-BD59-A6C34878D82A}">
                    <a16:rowId xmlns:a16="http://schemas.microsoft.com/office/drawing/2014/main" val="10004"/>
                  </a:ext>
                </a:extLst>
              </a:tr>
              <a:tr h="25743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latin typeface="Calibri"/>
                          <a:ea typeface="Times New Roman"/>
                          <a:cs typeface="Calibri"/>
                          <a:hlinkClick r:id="rId10" action="ppaction://hlinksldjump"/>
                        </a:rPr>
                        <a:t>LTI#05</a:t>
                      </a:r>
                      <a:endParaRPr lang="en-US" sz="1100" kern="1200" dirty="0">
                        <a:solidFill>
                          <a:schemeClr val="tx1"/>
                        </a:solidFill>
                        <a:latin typeface="Calibri"/>
                        <a:ea typeface="Times New Roman"/>
                        <a:cs typeface="Calibri"/>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latin typeface="+mj-lt"/>
                        </a:rPr>
                        <a:t>01.04.2020</a:t>
                      </a:r>
                    </a:p>
                  </a:txBody>
                  <a:tcPr marL="0" marR="0" marT="0" marB="0" anchor="ctr">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latin typeface="+mj-lt"/>
                          <a:ea typeface="+mn-ea"/>
                          <a:cs typeface="+mn-cs"/>
                        </a:rPr>
                        <a:t>Struck by</a:t>
                      </a:r>
                    </a:p>
                  </a:txBody>
                  <a:tcPr anchor="ctr"/>
                </a:tc>
                <a:tc>
                  <a:txBody>
                    <a:bodyPr/>
                    <a:lstStyle/>
                    <a:p>
                      <a:pPr marL="0" algn="ctr" defTabSz="914400" rtl="0" eaLnBrk="1" latinLnBrk="0" hangingPunct="1"/>
                      <a:r>
                        <a:rPr lang="en-US" sz="1100" b="0" i="0" u="none" strike="noStrike" kern="1200" dirty="0">
                          <a:solidFill>
                            <a:srgbClr val="000000"/>
                          </a:solidFill>
                          <a:latin typeface="Calibri"/>
                          <a:ea typeface="+mn-ea"/>
                          <a:cs typeface="+mn-cs"/>
                          <a:hlinkClick r:id="rId11" action="ppaction://hlinksldjump"/>
                        </a:rPr>
                        <a:t>LTI#22</a:t>
                      </a:r>
                      <a:endParaRPr lang="en-US" sz="1100" b="0" i="0" u="none" strike="noStrike" kern="1200" dirty="0">
                        <a:solidFill>
                          <a:srgbClr val="000000"/>
                        </a:solidFill>
                        <a:latin typeface="Calibri"/>
                        <a:ea typeface="+mn-ea"/>
                        <a:cs typeface="+mn-cs"/>
                      </a:endParaRPr>
                    </a:p>
                  </a:txBody>
                  <a:tcPr/>
                </a:tc>
                <a:tc>
                  <a:txBody>
                    <a:bodyPr/>
                    <a:lstStyle/>
                    <a:p>
                      <a:pPr marL="0" algn="ctr" defTabSz="914400" rtl="0" eaLnBrk="1" latinLnBrk="0" hangingPunct="1"/>
                      <a:r>
                        <a:rPr lang="en-US" sz="1100" b="0" i="0" u="none" strike="noStrike" kern="1200" dirty="0">
                          <a:solidFill>
                            <a:srgbClr val="000000"/>
                          </a:solidFill>
                          <a:latin typeface="Calibri"/>
                          <a:ea typeface="+mn-ea"/>
                          <a:cs typeface="+mn-cs"/>
                        </a:rPr>
                        <a:t>14.09.2020</a:t>
                      </a:r>
                    </a:p>
                  </a:txBody>
                  <a:tcPr/>
                </a:tc>
                <a:tc>
                  <a:txBody>
                    <a:bodyPr/>
                    <a:lstStyle/>
                    <a:p>
                      <a:pPr marL="0" algn="ctr" defTabSz="914400" rtl="0" eaLnBrk="1" latinLnBrk="0" hangingPunct="1"/>
                      <a:r>
                        <a:rPr lang="en-US" sz="1100" b="0" i="0" u="none" strike="noStrike" kern="1200" dirty="0">
                          <a:solidFill>
                            <a:srgbClr val="000000"/>
                          </a:solidFill>
                          <a:latin typeface="Calibri"/>
                          <a:ea typeface="+mn-ea"/>
                          <a:cs typeface="+mn-cs"/>
                        </a:rPr>
                        <a:t>Hands &amp; Fingers</a:t>
                      </a:r>
                    </a:p>
                  </a:txBody>
                  <a:tcPr/>
                </a:tc>
                <a:extLst>
                  <a:ext uri="{0D108BD9-81ED-4DB2-BD59-A6C34878D82A}">
                    <a16:rowId xmlns:a16="http://schemas.microsoft.com/office/drawing/2014/main" val="10005"/>
                  </a:ext>
                </a:extLst>
              </a:tr>
              <a:tr h="3134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latin typeface="Calibri"/>
                          <a:ea typeface="+mn-ea"/>
                          <a:cs typeface="+mn-cs"/>
                          <a:hlinkClick r:id="rId12" action="ppaction://hlinksldjump"/>
                        </a:rPr>
                        <a:t>LTI#06</a:t>
                      </a:r>
                      <a:endParaRPr lang="en-US" sz="1100" b="0" i="0" u="none" strike="noStrike" kern="1200" dirty="0">
                        <a:solidFill>
                          <a:srgbClr val="000000"/>
                        </a:solidFill>
                        <a:latin typeface="Calibri"/>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algn="ctr" defTabSz="914400" rtl="0" eaLnBrk="1" latinLnBrk="0" hangingPunct="1"/>
                      <a:r>
                        <a:rPr lang="en-US" sz="1200" b="0" i="0" u="none" strike="noStrike" kern="1200" dirty="0">
                          <a:solidFill>
                            <a:srgbClr val="000000"/>
                          </a:solidFill>
                          <a:latin typeface="+mj-lt"/>
                          <a:ea typeface="+mn-ea"/>
                          <a:cs typeface="+mn-cs"/>
                        </a:rPr>
                        <a:t>13.04.2020</a:t>
                      </a:r>
                    </a:p>
                  </a:txBody>
                  <a:tcPr>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latin typeface="+mj-lt"/>
                          <a:ea typeface="+mn-ea"/>
                          <a:cs typeface="+mn-cs"/>
                        </a:rPr>
                        <a:t>Slip &amp; Fall</a:t>
                      </a:r>
                    </a:p>
                  </a:txBody>
                  <a:tcPr/>
                </a:tc>
                <a:tc>
                  <a:txBody>
                    <a:bodyPr/>
                    <a:lstStyle/>
                    <a:p>
                      <a:pPr marL="0" algn="ctr" defTabSz="914400" rtl="0" eaLnBrk="1" latinLnBrk="0" hangingPunct="1"/>
                      <a:r>
                        <a:rPr lang="en-US" sz="1100" b="0" i="0" u="none" strike="noStrike" kern="1200" dirty="0">
                          <a:solidFill>
                            <a:srgbClr val="000000"/>
                          </a:solidFill>
                          <a:latin typeface="Calibri"/>
                          <a:ea typeface="+mn-ea"/>
                          <a:cs typeface="+mn-cs"/>
                          <a:hlinkClick r:id="rId13" action="ppaction://hlinksldjump"/>
                        </a:rPr>
                        <a:t>LTI#23</a:t>
                      </a:r>
                      <a:endParaRPr lang="en-US" sz="1100" b="0" i="0" u="none" strike="noStrike" kern="1200" dirty="0">
                        <a:solidFill>
                          <a:srgbClr val="000000"/>
                        </a:solidFill>
                        <a:latin typeface="Calibri"/>
                        <a:ea typeface="+mn-ea"/>
                        <a:cs typeface="+mn-cs"/>
                      </a:endParaRPr>
                    </a:p>
                  </a:txBody>
                  <a:tcPr/>
                </a:tc>
                <a:tc>
                  <a:txBody>
                    <a:bodyPr/>
                    <a:lstStyle/>
                    <a:p>
                      <a:pPr marL="0" algn="ctr" defTabSz="914400" rtl="0" eaLnBrk="1" latinLnBrk="0" hangingPunct="1"/>
                      <a:r>
                        <a:rPr lang="en-US" sz="1100" b="0" i="0" u="none" strike="noStrike" kern="1200" dirty="0">
                          <a:solidFill>
                            <a:srgbClr val="000000"/>
                          </a:solidFill>
                          <a:latin typeface="Calibri"/>
                          <a:ea typeface="+mn-ea"/>
                          <a:cs typeface="+mn-cs"/>
                        </a:rPr>
                        <a:t>17.09.2020</a:t>
                      </a:r>
                    </a:p>
                  </a:txBody>
                  <a:tcPr/>
                </a:tc>
                <a:tc>
                  <a:txBody>
                    <a:bodyPr/>
                    <a:lstStyle/>
                    <a:p>
                      <a:pPr marL="0" algn="ctr" defTabSz="914400" rtl="0" eaLnBrk="1" latinLnBrk="0" hangingPunct="1"/>
                      <a:r>
                        <a:rPr lang="en-US" sz="1100" b="0" i="0" u="none" strike="noStrike" kern="1200" dirty="0">
                          <a:solidFill>
                            <a:srgbClr val="000000"/>
                          </a:solidFill>
                          <a:latin typeface="Calibri"/>
                          <a:ea typeface="+mn-ea"/>
                          <a:cs typeface="+mn-cs"/>
                        </a:rPr>
                        <a:t>Slip, Trip &amp; Fall</a:t>
                      </a:r>
                    </a:p>
                  </a:txBody>
                  <a:tcPr/>
                </a:tc>
                <a:extLst>
                  <a:ext uri="{0D108BD9-81ED-4DB2-BD59-A6C34878D82A}">
                    <a16:rowId xmlns:a16="http://schemas.microsoft.com/office/drawing/2014/main" val="10006"/>
                  </a:ext>
                </a:extLst>
              </a:tr>
              <a:tr h="243132">
                <a:tc>
                  <a:txBody>
                    <a:bodyPr/>
                    <a:lstStyle/>
                    <a:p>
                      <a:pPr marL="0" algn="ctr" defTabSz="914400" rtl="0" eaLnBrk="1" latinLnBrk="0" hangingPunct="1"/>
                      <a:r>
                        <a:rPr lang="en-US" sz="1100" b="0" i="0" u="none" strike="noStrike" kern="1200" dirty="0">
                          <a:solidFill>
                            <a:srgbClr val="000000"/>
                          </a:solidFill>
                          <a:latin typeface="Calibri"/>
                          <a:ea typeface="+mn-ea"/>
                          <a:cs typeface="+mn-cs"/>
                          <a:hlinkClick r:id="rId14" action="ppaction://hlinksldjump"/>
                        </a:rPr>
                        <a:t>LTI#07</a:t>
                      </a:r>
                      <a:endParaRPr lang="en-US" sz="1100" b="0" i="0" u="none" strike="noStrike" kern="1200" dirty="0">
                        <a:solidFill>
                          <a:srgbClr val="000000"/>
                        </a:solidFill>
                        <a:latin typeface="Calibri"/>
                        <a:ea typeface="+mn-ea"/>
                        <a:cs typeface="+mn-cs"/>
                      </a:endParaRPr>
                    </a:p>
                  </a:txBody>
                  <a:tcPr>
                    <a:lnT w="12700" cmpd="sng">
                      <a:noFill/>
                    </a:lnT>
                  </a:tcPr>
                </a:tc>
                <a:tc>
                  <a:txBody>
                    <a:bodyPr/>
                    <a:lstStyle/>
                    <a:p>
                      <a:pPr marL="0" algn="ctr" defTabSz="914400" rtl="0" eaLnBrk="1" latinLnBrk="0" hangingPunct="1"/>
                      <a:r>
                        <a:rPr lang="en-US" sz="1200" b="0" i="0" u="none" strike="noStrike" kern="1200" dirty="0">
                          <a:solidFill>
                            <a:srgbClr val="000000"/>
                          </a:solidFill>
                          <a:latin typeface="+mj-lt"/>
                          <a:ea typeface="+mn-ea"/>
                          <a:cs typeface="+mn-cs"/>
                        </a:rPr>
                        <a:t>24.4.2020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latin typeface="+mj-lt"/>
                          <a:ea typeface="+mn-ea"/>
                          <a:cs typeface="+mn-cs"/>
                        </a:rPr>
                        <a:t>Hands and Fingers </a:t>
                      </a:r>
                    </a:p>
                  </a:txBody>
                  <a:tcPr/>
                </a:tc>
                <a:tc>
                  <a:txBody>
                    <a:bodyPr/>
                    <a:lstStyle/>
                    <a:p>
                      <a:pPr marL="0" algn="ctr" defTabSz="914400" rtl="0" eaLnBrk="1" latinLnBrk="0" hangingPunct="1"/>
                      <a:r>
                        <a:rPr lang="en-US" sz="1100" b="0" i="0" u="none" strike="noStrike" kern="1200" dirty="0">
                          <a:solidFill>
                            <a:srgbClr val="000000"/>
                          </a:solidFill>
                          <a:latin typeface="Calibri"/>
                          <a:ea typeface="+mn-ea"/>
                          <a:cs typeface="+mn-cs"/>
                          <a:hlinkClick r:id="rId15" action="ppaction://hlinksldjump"/>
                        </a:rPr>
                        <a:t>LTI#24</a:t>
                      </a:r>
                      <a:endParaRPr lang="en-US" sz="1100" b="0" i="0" u="none" strike="noStrike" kern="1200" dirty="0">
                        <a:solidFill>
                          <a:srgbClr val="000000"/>
                        </a:solidFill>
                        <a:latin typeface="Calibri"/>
                        <a:ea typeface="+mn-ea"/>
                        <a:cs typeface="+mn-cs"/>
                      </a:endParaRPr>
                    </a:p>
                  </a:txBody>
                  <a:tcPr/>
                </a:tc>
                <a:tc>
                  <a:txBody>
                    <a:bodyPr/>
                    <a:lstStyle/>
                    <a:p>
                      <a:pPr marL="0" algn="ctr" defTabSz="914400" rtl="0" eaLnBrk="1" latinLnBrk="0" hangingPunct="1"/>
                      <a:r>
                        <a:rPr lang="en-US" sz="1100" b="0" i="0" u="none" strike="noStrike" kern="1200" dirty="0">
                          <a:solidFill>
                            <a:srgbClr val="000000"/>
                          </a:solidFill>
                          <a:latin typeface="Calibri"/>
                          <a:ea typeface="+mn-ea"/>
                          <a:cs typeface="+mn-cs"/>
                        </a:rPr>
                        <a:t>20.09.2020</a:t>
                      </a:r>
                    </a:p>
                  </a:txBody>
                  <a:tcPr/>
                </a:tc>
                <a:tc>
                  <a:txBody>
                    <a:bodyPr/>
                    <a:lstStyle/>
                    <a:p>
                      <a:pPr marL="0" algn="ctr" defTabSz="914400" rtl="0" eaLnBrk="1" latinLnBrk="0" hangingPunct="1"/>
                      <a:r>
                        <a:rPr lang="en-US" sz="1100" b="0" i="0" u="none" strike="noStrike" kern="1200" dirty="0">
                          <a:solidFill>
                            <a:srgbClr val="000000"/>
                          </a:solidFill>
                          <a:latin typeface="Calibri"/>
                          <a:ea typeface="+mn-ea"/>
                          <a:cs typeface="+mn-cs"/>
                        </a:rPr>
                        <a:t>Hands &amp; fingers</a:t>
                      </a:r>
                    </a:p>
                  </a:txBody>
                  <a:tcPr/>
                </a:tc>
                <a:extLst>
                  <a:ext uri="{0D108BD9-81ED-4DB2-BD59-A6C34878D82A}">
                    <a16:rowId xmlns:a16="http://schemas.microsoft.com/office/drawing/2014/main" val="10007"/>
                  </a:ext>
                </a:extLst>
              </a:tr>
              <a:tr h="243132">
                <a:tc>
                  <a:txBody>
                    <a:bodyPr/>
                    <a:lstStyle/>
                    <a:p>
                      <a:pPr marL="0" algn="ctr" defTabSz="914400" rtl="0" eaLnBrk="1" latinLnBrk="0" hangingPunct="1"/>
                      <a:r>
                        <a:rPr lang="en-US" sz="1100" b="0" i="0" u="none" strike="noStrike" kern="1200" dirty="0">
                          <a:solidFill>
                            <a:srgbClr val="000000"/>
                          </a:solidFill>
                          <a:latin typeface="Calibri"/>
                          <a:ea typeface="+mn-ea"/>
                          <a:cs typeface="+mn-cs"/>
                          <a:hlinkClick r:id="rId16" action="ppaction://hlinksldjump"/>
                        </a:rPr>
                        <a:t>LTI#08</a:t>
                      </a:r>
                      <a:endParaRPr lang="en-US" sz="1100" b="0" i="0" u="none" strike="noStrike" kern="1200" dirty="0">
                        <a:solidFill>
                          <a:srgbClr val="000000"/>
                        </a:solidFill>
                        <a:latin typeface="Calibri"/>
                        <a:ea typeface="+mn-ea"/>
                        <a:cs typeface="+mn-cs"/>
                      </a:endParaRPr>
                    </a:p>
                  </a:txBody>
                  <a:tcPr/>
                </a:tc>
                <a:tc>
                  <a:txBody>
                    <a:bodyPr/>
                    <a:lstStyle/>
                    <a:p>
                      <a:pPr marL="0" algn="ctr" defTabSz="914400" rtl="0" eaLnBrk="1" latinLnBrk="0" hangingPunct="1"/>
                      <a:r>
                        <a:rPr lang="en-US" sz="1200" b="0" i="0" u="none" strike="noStrike" kern="1200" dirty="0">
                          <a:solidFill>
                            <a:srgbClr val="000000"/>
                          </a:solidFill>
                          <a:latin typeface="+mj-lt"/>
                          <a:ea typeface="+mn-ea"/>
                          <a:cs typeface="+mn-cs"/>
                        </a:rPr>
                        <a:t>07.05.2020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latin typeface="+mj-lt"/>
                          <a:ea typeface="+mn-ea"/>
                          <a:cs typeface="+mn-cs"/>
                        </a:rPr>
                        <a:t>Slip &amp; Fall</a:t>
                      </a:r>
                    </a:p>
                  </a:txBody>
                  <a:tcPr/>
                </a:tc>
                <a:tc>
                  <a:txBody>
                    <a:bodyPr/>
                    <a:lstStyle/>
                    <a:p>
                      <a:pPr marL="0" algn="ctr" defTabSz="914400" rtl="0" eaLnBrk="1" latinLnBrk="0" hangingPunct="1"/>
                      <a:r>
                        <a:rPr lang="en-US" sz="1100" b="0" i="0" u="none" strike="noStrike" kern="1200" dirty="0">
                          <a:solidFill>
                            <a:srgbClr val="000000"/>
                          </a:solidFill>
                          <a:latin typeface="Calibri"/>
                          <a:ea typeface="+mn-ea"/>
                          <a:cs typeface="+mn-cs"/>
                          <a:hlinkClick r:id="rId17" action="ppaction://hlinksldjump"/>
                        </a:rPr>
                        <a:t>LTI#25</a:t>
                      </a:r>
                      <a:endParaRPr lang="en-US" sz="1100" b="0" i="0" u="none" strike="noStrike" kern="1200" dirty="0">
                        <a:solidFill>
                          <a:srgbClr val="000000"/>
                        </a:solidFill>
                        <a:latin typeface="Calibri"/>
                        <a:ea typeface="+mn-ea"/>
                        <a:cs typeface="+mn-cs"/>
                      </a:endParaRPr>
                    </a:p>
                  </a:txBody>
                  <a:tcPr/>
                </a:tc>
                <a:tc>
                  <a:txBody>
                    <a:bodyPr/>
                    <a:lstStyle/>
                    <a:p>
                      <a:pPr marL="0" algn="ctr" defTabSz="914400" rtl="0" eaLnBrk="1" latinLnBrk="0" hangingPunct="1"/>
                      <a:r>
                        <a:rPr lang="en-US" sz="1100" b="0" i="0" u="none" strike="noStrike" kern="1200" dirty="0">
                          <a:solidFill>
                            <a:srgbClr val="000000"/>
                          </a:solidFill>
                          <a:latin typeface="Calibri"/>
                          <a:ea typeface="+mn-ea"/>
                          <a:cs typeface="+mn-cs"/>
                        </a:rPr>
                        <a:t>04.10.2020</a:t>
                      </a:r>
                    </a:p>
                  </a:txBody>
                  <a:tcPr/>
                </a:tc>
                <a:tc>
                  <a:txBody>
                    <a:bodyPr/>
                    <a:lstStyle/>
                    <a:p>
                      <a:pPr marL="0" algn="ctr" defTabSz="914400" rtl="0" eaLnBrk="1" latinLnBrk="0" hangingPunct="1"/>
                      <a:r>
                        <a:rPr lang="en-US" sz="1100" b="0" i="0" u="none" strike="noStrike" kern="1200" dirty="0">
                          <a:solidFill>
                            <a:srgbClr val="000000"/>
                          </a:solidFill>
                          <a:latin typeface="Calibri"/>
                          <a:ea typeface="+mn-ea"/>
                          <a:cs typeface="+mn-cs"/>
                        </a:rPr>
                        <a:t>Drops</a:t>
                      </a:r>
                    </a:p>
                  </a:txBody>
                  <a:tcPr/>
                </a:tc>
                <a:extLst>
                  <a:ext uri="{0D108BD9-81ED-4DB2-BD59-A6C34878D82A}">
                    <a16:rowId xmlns:a16="http://schemas.microsoft.com/office/drawing/2014/main" val="10008"/>
                  </a:ext>
                </a:extLst>
              </a:tr>
              <a:tr h="243132">
                <a:tc>
                  <a:txBody>
                    <a:bodyPr/>
                    <a:lstStyle/>
                    <a:p>
                      <a:pPr marL="0" algn="ctr" defTabSz="914400" rtl="0" eaLnBrk="1" latinLnBrk="0" hangingPunct="1"/>
                      <a:r>
                        <a:rPr lang="en-US" sz="1100" b="0" i="0" u="none" strike="noStrike" kern="1200" dirty="0">
                          <a:solidFill>
                            <a:srgbClr val="000000"/>
                          </a:solidFill>
                          <a:latin typeface="Calibri"/>
                          <a:ea typeface="+mn-ea"/>
                          <a:cs typeface="+mn-cs"/>
                          <a:hlinkClick r:id="rId18" action="ppaction://hlinksldjump"/>
                        </a:rPr>
                        <a:t>LTI#09</a:t>
                      </a:r>
                      <a:endParaRPr lang="en-US" sz="1100" b="0" i="0" u="none" strike="noStrike" kern="1200" dirty="0">
                        <a:solidFill>
                          <a:srgbClr val="000000"/>
                        </a:solidFill>
                        <a:latin typeface="Calibri"/>
                        <a:ea typeface="+mn-ea"/>
                        <a:cs typeface="+mn-cs"/>
                      </a:endParaRPr>
                    </a:p>
                  </a:txBody>
                  <a:tcPr/>
                </a:tc>
                <a:tc>
                  <a:txBody>
                    <a:bodyPr/>
                    <a:lstStyle/>
                    <a:p>
                      <a:pPr marL="0" algn="ctr" defTabSz="914400" rtl="0" eaLnBrk="1" latinLnBrk="0" hangingPunct="1"/>
                      <a:r>
                        <a:rPr lang="en-US" sz="1200" b="0" i="0" u="none" strike="noStrike" kern="1200" dirty="0">
                          <a:solidFill>
                            <a:srgbClr val="000000"/>
                          </a:solidFill>
                          <a:latin typeface="+mj-lt"/>
                          <a:ea typeface="+mn-ea"/>
                          <a:cs typeface="+mn-cs"/>
                        </a:rPr>
                        <a:t>07.05.2020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latin typeface="+mj-lt"/>
                          <a:ea typeface="+mn-ea"/>
                          <a:cs typeface="+mn-cs"/>
                        </a:rPr>
                        <a:t>Slip &amp; Fall</a:t>
                      </a:r>
                    </a:p>
                  </a:txBody>
                  <a:tcPr/>
                </a:tc>
                <a:tc>
                  <a:txBody>
                    <a:bodyPr/>
                    <a:lstStyle/>
                    <a:p>
                      <a:pPr marL="0" algn="ctr" defTabSz="914400" rtl="0" eaLnBrk="1" latinLnBrk="0" hangingPunct="1"/>
                      <a:r>
                        <a:rPr lang="en-US" sz="1100" b="0" i="0" u="none" strike="noStrike" kern="1200" dirty="0">
                          <a:solidFill>
                            <a:srgbClr val="000000"/>
                          </a:solidFill>
                          <a:latin typeface="Calibri"/>
                          <a:ea typeface="+mn-ea"/>
                          <a:cs typeface="+mn-cs"/>
                          <a:hlinkClick r:id="rId19" action="ppaction://hlinksldjump"/>
                        </a:rPr>
                        <a:t>LTI#26</a:t>
                      </a:r>
                      <a:endParaRPr lang="en-US" sz="1100" b="0" i="0" u="none" strike="noStrike" kern="1200" dirty="0">
                        <a:solidFill>
                          <a:srgbClr val="000000"/>
                        </a:solidFill>
                        <a:latin typeface="Calibri"/>
                        <a:ea typeface="+mn-ea"/>
                        <a:cs typeface="+mn-cs"/>
                      </a:endParaRPr>
                    </a:p>
                  </a:txBody>
                  <a:tcPr/>
                </a:tc>
                <a:tc>
                  <a:txBody>
                    <a:bodyPr/>
                    <a:lstStyle/>
                    <a:p>
                      <a:pPr marL="0" algn="ctr" defTabSz="914400" rtl="0" eaLnBrk="1" latinLnBrk="0" hangingPunct="1"/>
                      <a:r>
                        <a:rPr lang="en-US" sz="1100" b="0" i="0" u="none" strike="noStrike" kern="1200" dirty="0">
                          <a:solidFill>
                            <a:srgbClr val="000000"/>
                          </a:solidFill>
                          <a:latin typeface="Calibri"/>
                          <a:ea typeface="+mn-ea"/>
                          <a:cs typeface="+mn-cs"/>
                        </a:rPr>
                        <a:t>06.10.2020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latin typeface="Calibri"/>
                          <a:ea typeface="+mn-ea"/>
                          <a:cs typeface="+mn-cs"/>
                        </a:rPr>
                        <a:t>Hands &amp; Fingers</a:t>
                      </a:r>
                    </a:p>
                  </a:txBody>
                  <a:tcPr/>
                </a:tc>
                <a:extLst>
                  <a:ext uri="{0D108BD9-81ED-4DB2-BD59-A6C34878D82A}">
                    <a16:rowId xmlns:a16="http://schemas.microsoft.com/office/drawing/2014/main" val="10009"/>
                  </a:ext>
                </a:extLst>
              </a:tr>
              <a:tr h="243132">
                <a:tc>
                  <a:txBody>
                    <a:bodyPr/>
                    <a:lstStyle/>
                    <a:p>
                      <a:pPr marL="0" algn="ctr" defTabSz="914400" rtl="0" eaLnBrk="1" latinLnBrk="0" hangingPunct="1"/>
                      <a:r>
                        <a:rPr lang="en-US" sz="1100" b="0" i="0" u="none" strike="noStrike" kern="1200" dirty="0">
                          <a:solidFill>
                            <a:srgbClr val="000000"/>
                          </a:solidFill>
                          <a:latin typeface="Calibri"/>
                          <a:ea typeface="+mn-ea"/>
                          <a:cs typeface="+mn-cs"/>
                          <a:hlinkClick r:id="rId20" action="ppaction://hlinksldjump"/>
                        </a:rPr>
                        <a:t>LTI#10</a:t>
                      </a:r>
                      <a:endParaRPr lang="en-US" sz="1100" b="0" i="0" u="none" strike="noStrike" kern="1200" dirty="0">
                        <a:solidFill>
                          <a:srgbClr val="000000"/>
                        </a:solidFill>
                        <a:latin typeface="Calibri"/>
                        <a:ea typeface="+mn-ea"/>
                        <a:cs typeface="+mn-cs"/>
                      </a:endParaRPr>
                    </a:p>
                  </a:txBody>
                  <a:tcPr/>
                </a:tc>
                <a:tc>
                  <a:txBody>
                    <a:bodyPr/>
                    <a:lstStyle/>
                    <a:p>
                      <a:pPr marL="0" algn="ctr" defTabSz="914400" rtl="0" eaLnBrk="1" latinLnBrk="0" hangingPunct="1"/>
                      <a:r>
                        <a:rPr lang="en-US" sz="1200" b="0" i="0" u="none" strike="noStrike" kern="1200" dirty="0">
                          <a:solidFill>
                            <a:srgbClr val="000000"/>
                          </a:solidFill>
                          <a:latin typeface="+mj-lt"/>
                          <a:ea typeface="+mn-ea"/>
                          <a:cs typeface="+mn-cs"/>
                        </a:rPr>
                        <a:t>17.5.2020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latin typeface="+mj-lt"/>
                          <a:ea typeface="+mn-ea"/>
                          <a:cs typeface="+mn-cs"/>
                        </a:rPr>
                        <a:t>Hands and Fingers</a:t>
                      </a:r>
                    </a:p>
                  </a:txBody>
                  <a:tcPr/>
                </a:tc>
                <a:tc>
                  <a:txBody>
                    <a:bodyPr/>
                    <a:lstStyle/>
                    <a:p>
                      <a:pPr marL="0" algn="ctr" defTabSz="914400" rtl="0" eaLnBrk="1" latinLnBrk="0" hangingPunct="1"/>
                      <a:r>
                        <a:rPr lang="en-US" sz="1100" b="0" i="0" u="none" strike="noStrike" kern="1200" dirty="0">
                          <a:solidFill>
                            <a:srgbClr val="000000"/>
                          </a:solidFill>
                          <a:latin typeface="Calibri"/>
                          <a:ea typeface="+mn-ea"/>
                          <a:cs typeface="+mn-cs"/>
                          <a:hlinkClick r:id="rId21" action="ppaction://hlinksldjump"/>
                        </a:rPr>
                        <a:t>LTI#27</a:t>
                      </a:r>
                      <a:endParaRPr lang="en-US" sz="1100" b="0" i="0" u="none" strike="noStrike" kern="1200" dirty="0">
                        <a:solidFill>
                          <a:srgbClr val="000000"/>
                        </a:solidFill>
                        <a:latin typeface="Calibri"/>
                        <a:ea typeface="+mn-ea"/>
                        <a:cs typeface="+mn-cs"/>
                      </a:endParaRPr>
                    </a:p>
                  </a:txBody>
                  <a:tcPr/>
                </a:tc>
                <a:tc>
                  <a:txBody>
                    <a:bodyPr/>
                    <a:lstStyle/>
                    <a:p>
                      <a:pPr marL="0" algn="ctr" defTabSz="914400" rtl="0" eaLnBrk="1" latinLnBrk="0" hangingPunct="1"/>
                      <a:r>
                        <a:rPr lang="en-US" sz="1100" b="0" i="0" u="none" strike="noStrike" kern="1200" dirty="0">
                          <a:solidFill>
                            <a:srgbClr val="000000"/>
                          </a:solidFill>
                          <a:latin typeface="Calibri"/>
                          <a:ea typeface="+mn-ea"/>
                          <a:cs typeface="+mn-cs"/>
                        </a:rPr>
                        <a:t>14.10.2020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latin typeface="Calibri"/>
                          <a:ea typeface="+mn-ea"/>
                          <a:cs typeface="+mn-cs"/>
                        </a:rPr>
                        <a:t>Drops</a:t>
                      </a:r>
                    </a:p>
                  </a:txBody>
                  <a:tcPr/>
                </a:tc>
                <a:extLst>
                  <a:ext uri="{0D108BD9-81ED-4DB2-BD59-A6C34878D82A}">
                    <a16:rowId xmlns:a16="http://schemas.microsoft.com/office/drawing/2014/main" val="10010"/>
                  </a:ext>
                </a:extLst>
              </a:tr>
              <a:tr h="243132">
                <a:tc>
                  <a:txBody>
                    <a:bodyPr/>
                    <a:lstStyle/>
                    <a:p>
                      <a:pPr marL="0" algn="ctr" defTabSz="914400" rtl="0" eaLnBrk="1" latinLnBrk="0" hangingPunct="1"/>
                      <a:r>
                        <a:rPr lang="en-US" sz="1100" b="0" i="0" u="none" strike="noStrike" kern="1200" dirty="0">
                          <a:solidFill>
                            <a:srgbClr val="000000"/>
                          </a:solidFill>
                          <a:latin typeface="Calibri"/>
                          <a:ea typeface="+mn-ea"/>
                          <a:cs typeface="+mn-cs"/>
                          <a:hlinkClick r:id="rId22" action="ppaction://hlinksldjump"/>
                        </a:rPr>
                        <a:t>LTI#11</a:t>
                      </a:r>
                      <a:endParaRPr lang="en-US" sz="1100" b="0" i="0" u="none" strike="noStrike" kern="1200" dirty="0">
                        <a:solidFill>
                          <a:srgbClr val="000000"/>
                        </a:solidFill>
                        <a:latin typeface="Calibri"/>
                        <a:ea typeface="+mn-ea"/>
                        <a:cs typeface="+mn-cs"/>
                      </a:endParaRPr>
                    </a:p>
                  </a:txBody>
                  <a:tcPr/>
                </a:tc>
                <a:tc>
                  <a:txBody>
                    <a:bodyPr/>
                    <a:lstStyle/>
                    <a:p>
                      <a:pPr marL="0" algn="ctr" defTabSz="914400" rtl="0" eaLnBrk="1" latinLnBrk="0" hangingPunct="1"/>
                      <a:r>
                        <a:rPr lang="en-US" sz="1100" b="0" i="0" u="none" strike="noStrike" kern="1200" dirty="0">
                          <a:solidFill>
                            <a:srgbClr val="000000"/>
                          </a:solidFill>
                          <a:latin typeface="Calibri"/>
                          <a:ea typeface="+mn-ea"/>
                          <a:cs typeface="+mn-cs"/>
                        </a:rPr>
                        <a:t>13.6.2020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latin typeface="Calibri"/>
                          <a:ea typeface="+mn-ea"/>
                          <a:cs typeface="+mn-cs"/>
                        </a:rPr>
                        <a:t>Struck by</a:t>
                      </a:r>
                    </a:p>
                  </a:txBody>
                  <a:tcPr/>
                </a:tc>
                <a:tc>
                  <a:txBody>
                    <a:bodyPr/>
                    <a:lstStyle/>
                    <a:p>
                      <a:pPr marL="0" algn="ctr" defTabSz="914400" rtl="0" eaLnBrk="1" latinLnBrk="0" hangingPunct="1"/>
                      <a:r>
                        <a:rPr lang="en-US" sz="1100" b="0" i="0" u="none" strike="noStrike" kern="1200" dirty="0">
                          <a:solidFill>
                            <a:srgbClr val="000000"/>
                          </a:solidFill>
                          <a:latin typeface="Calibri"/>
                          <a:ea typeface="+mn-ea"/>
                          <a:cs typeface="+mn-cs"/>
                          <a:hlinkClick r:id="rId23" action="ppaction://hlinksldjump"/>
                        </a:rPr>
                        <a:t>LTI#28</a:t>
                      </a:r>
                      <a:endParaRPr lang="en-US" sz="1100" b="0" i="0" u="none" strike="noStrike" kern="1200" dirty="0">
                        <a:solidFill>
                          <a:srgbClr val="000000"/>
                        </a:solidFill>
                        <a:latin typeface="Calibri"/>
                        <a:ea typeface="+mn-ea"/>
                        <a:cs typeface="+mn-cs"/>
                      </a:endParaRPr>
                    </a:p>
                  </a:txBody>
                  <a:tcPr/>
                </a:tc>
                <a:tc>
                  <a:txBody>
                    <a:bodyPr/>
                    <a:lstStyle/>
                    <a:p>
                      <a:pPr marL="0" algn="ctr" defTabSz="914400" rtl="0" eaLnBrk="1" latinLnBrk="0" hangingPunct="1"/>
                      <a:r>
                        <a:rPr lang="en-US" sz="1100" b="0" i="0" u="none" strike="noStrike" kern="1200" dirty="0">
                          <a:solidFill>
                            <a:srgbClr val="000000"/>
                          </a:solidFill>
                          <a:latin typeface="Calibri"/>
                          <a:ea typeface="+mn-ea"/>
                          <a:cs typeface="+mn-cs"/>
                        </a:rPr>
                        <a:t>15.10.2020</a:t>
                      </a:r>
                    </a:p>
                  </a:txBody>
                  <a:tcPr/>
                </a:tc>
                <a:tc>
                  <a:txBody>
                    <a:bodyPr/>
                    <a:lstStyle/>
                    <a:p>
                      <a:pPr marL="0" algn="ctr" defTabSz="914400" rtl="0" eaLnBrk="1" latinLnBrk="0" hangingPunct="1"/>
                      <a:r>
                        <a:rPr lang="en-US" sz="1100" b="0" i="0" u="none" strike="noStrike" kern="1200" dirty="0">
                          <a:solidFill>
                            <a:srgbClr val="000000"/>
                          </a:solidFill>
                          <a:latin typeface="Calibri"/>
                          <a:ea typeface="+mn-ea"/>
                          <a:cs typeface="+mn-cs"/>
                        </a:rPr>
                        <a:t>Fire &amp; Explosion</a:t>
                      </a:r>
                    </a:p>
                  </a:txBody>
                  <a:tcPr/>
                </a:tc>
                <a:extLst>
                  <a:ext uri="{0D108BD9-81ED-4DB2-BD59-A6C34878D82A}">
                    <a16:rowId xmlns:a16="http://schemas.microsoft.com/office/drawing/2014/main" val="10011"/>
                  </a:ext>
                </a:extLst>
              </a:tr>
              <a:tr h="315100">
                <a:tc>
                  <a:txBody>
                    <a:bodyPr/>
                    <a:lstStyle/>
                    <a:p>
                      <a:pPr marL="0" algn="ctr" defTabSz="914400" rtl="0" eaLnBrk="1" latinLnBrk="0" hangingPunct="1"/>
                      <a:r>
                        <a:rPr lang="en-US" sz="1100" b="0" i="0" u="none" strike="noStrike" kern="1200" dirty="0">
                          <a:solidFill>
                            <a:srgbClr val="000000"/>
                          </a:solidFill>
                          <a:latin typeface="Calibri"/>
                          <a:ea typeface="+mn-ea"/>
                          <a:cs typeface="+mn-cs"/>
                          <a:hlinkClick r:id="rId24" action="ppaction://hlinksldjump"/>
                        </a:rPr>
                        <a:t>LTI#12</a:t>
                      </a:r>
                      <a:endParaRPr lang="en-US" sz="1100" b="0" i="0" u="none" strike="noStrike" kern="1200" dirty="0">
                        <a:solidFill>
                          <a:srgbClr val="000000"/>
                        </a:solidFill>
                        <a:latin typeface="Calibri"/>
                        <a:ea typeface="+mn-ea"/>
                        <a:cs typeface="+mn-cs"/>
                      </a:endParaRPr>
                    </a:p>
                  </a:txBody>
                  <a:tcPr/>
                </a:tc>
                <a:tc>
                  <a:txBody>
                    <a:bodyPr/>
                    <a:lstStyle/>
                    <a:p>
                      <a:pPr marL="0" algn="ctr" defTabSz="914400" rtl="0" eaLnBrk="1" latinLnBrk="0" hangingPunct="1"/>
                      <a:r>
                        <a:rPr lang="en-US" sz="1100" b="0" i="0" u="none" strike="noStrike" kern="1200" dirty="0">
                          <a:solidFill>
                            <a:srgbClr val="000000"/>
                          </a:solidFill>
                          <a:latin typeface="Calibri"/>
                          <a:ea typeface="+mn-ea"/>
                          <a:cs typeface="+mn-cs"/>
                        </a:rPr>
                        <a:t>30.6.2020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latin typeface="+mn-lt"/>
                          <a:ea typeface="+mn-ea"/>
                          <a:cs typeface="+mn-cs"/>
                        </a:rPr>
                        <a:t>Slip &amp; Fall</a:t>
                      </a:r>
                    </a:p>
                  </a:txBody>
                  <a:tcPr/>
                </a:tc>
                <a:tc>
                  <a:txBody>
                    <a:bodyPr/>
                    <a:lstStyle/>
                    <a:p>
                      <a:pPr marL="0" algn="ctr" defTabSz="914400" rtl="0" eaLnBrk="1" latinLnBrk="0" hangingPunct="1"/>
                      <a:r>
                        <a:rPr lang="en-US" sz="1100" b="0" i="0" u="none" strike="noStrike" kern="1200" dirty="0">
                          <a:solidFill>
                            <a:srgbClr val="000000"/>
                          </a:solidFill>
                          <a:latin typeface="Calibri"/>
                          <a:ea typeface="+mn-ea"/>
                          <a:cs typeface="+mn-cs"/>
                          <a:hlinkClick r:id="rId25" action="ppaction://hlinksldjump"/>
                        </a:rPr>
                        <a:t>LTI#29</a:t>
                      </a:r>
                      <a:endParaRPr lang="en-US" sz="1100" b="0" i="0" u="none" strike="noStrike" kern="1200" dirty="0">
                        <a:solidFill>
                          <a:srgbClr val="000000"/>
                        </a:solidFill>
                        <a:latin typeface="Calibri"/>
                        <a:ea typeface="+mn-ea"/>
                        <a:cs typeface="+mn-cs"/>
                      </a:endParaRPr>
                    </a:p>
                  </a:txBody>
                  <a:tcPr/>
                </a:tc>
                <a:tc>
                  <a:txBody>
                    <a:bodyPr/>
                    <a:lstStyle/>
                    <a:p>
                      <a:pPr marL="0" algn="ctr" defTabSz="914400" rtl="0" eaLnBrk="1" latinLnBrk="0" hangingPunct="1"/>
                      <a:r>
                        <a:rPr lang="en-US" sz="1100" b="0" i="0" u="none" strike="noStrike" kern="1200" dirty="0">
                          <a:solidFill>
                            <a:srgbClr val="000000"/>
                          </a:solidFill>
                          <a:latin typeface="Calibri"/>
                          <a:ea typeface="+mn-ea"/>
                          <a:cs typeface="+mn-cs"/>
                        </a:rPr>
                        <a:t>24.10.2020</a:t>
                      </a:r>
                    </a:p>
                  </a:txBody>
                  <a:tcPr/>
                </a:tc>
                <a:tc>
                  <a:txBody>
                    <a:bodyPr/>
                    <a:lstStyle/>
                    <a:p>
                      <a:pPr marL="0" algn="ctr" defTabSz="914400" rtl="0" eaLnBrk="1" latinLnBrk="0" hangingPunct="1"/>
                      <a:r>
                        <a:rPr lang="en-US" sz="1100" b="0" i="0" u="none" strike="noStrike" kern="1200" dirty="0">
                          <a:solidFill>
                            <a:srgbClr val="000000"/>
                          </a:solidFill>
                          <a:latin typeface="Calibri"/>
                          <a:ea typeface="+mn-ea"/>
                          <a:cs typeface="+mn-cs"/>
                        </a:rPr>
                        <a:t>Struck by</a:t>
                      </a:r>
                    </a:p>
                  </a:txBody>
                  <a:tcPr/>
                </a:tc>
                <a:extLst>
                  <a:ext uri="{0D108BD9-81ED-4DB2-BD59-A6C34878D82A}">
                    <a16:rowId xmlns:a16="http://schemas.microsoft.com/office/drawing/2014/main" val="10012"/>
                  </a:ext>
                </a:extLst>
              </a:tr>
              <a:tr h="400452">
                <a:tc>
                  <a:txBody>
                    <a:bodyPr/>
                    <a:lstStyle/>
                    <a:p>
                      <a:pPr marL="0" algn="ctr" defTabSz="914400" rtl="0" eaLnBrk="1" latinLnBrk="0" hangingPunct="1"/>
                      <a:r>
                        <a:rPr lang="en-US" sz="1100" b="0" i="0" u="none" strike="noStrike" kern="1200" dirty="0">
                          <a:solidFill>
                            <a:srgbClr val="000000"/>
                          </a:solidFill>
                          <a:latin typeface="Calibri"/>
                          <a:ea typeface="+mn-ea"/>
                          <a:cs typeface="+mn-cs"/>
                          <a:hlinkClick r:id="rId26" action="ppaction://hlinksldjump"/>
                        </a:rPr>
                        <a:t>LTI#13</a:t>
                      </a:r>
                      <a:endParaRPr lang="en-US" sz="1100" b="0" i="0" u="none" strike="noStrike" kern="1200" dirty="0">
                        <a:solidFill>
                          <a:srgbClr val="000000"/>
                        </a:solidFill>
                        <a:latin typeface="Calibri"/>
                        <a:ea typeface="+mn-ea"/>
                        <a:cs typeface="+mn-cs"/>
                      </a:endParaRPr>
                    </a:p>
                  </a:txBody>
                  <a:tcPr/>
                </a:tc>
                <a:tc>
                  <a:txBody>
                    <a:bodyPr/>
                    <a:lstStyle/>
                    <a:p>
                      <a:pPr marL="0" algn="ctr" defTabSz="914400" rtl="0" eaLnBrk="1" latinLnBrk="0" hangingPunct="1"/>
                      <a:r>
                        <a:rPr lang="en-US" sz="1100" b="0" i="0" u="none" strike="noStrike" kern="1200" dirty="0">
                          <a:solidFill>
                            <a:srgbClr val="000000"/>
                          </a:solidFill>
                          <a:latin typeface="Calibri"/>
                          <a:ea typeface="+mn-ea"/>
                          <a:cs typeface="+mn-cs"/>
                        </a:rPr>
                        <a:t>27.6.2020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latin typeface="Calibri"/>
                          <a:ea typeface="+mn-ea"/>
                          <a:cs typeface="+mn-cs"/>
                        </a:rPr>
                        <a:t>Struck by</a:t>
                      </a:r>
                    </a:p>
                  </a:txBody>
                  <a:tcPr/>
                </a:tc>
                <a:tc>
                  <a:txBody>
                    <a:bodyPr/>
                    <a:lstStyle/>
                    <a:p>
                      <a:pPr marL="0" algn="ctr" defTabSz="914400" rtl="0" eaLnBrk="1" latinLnBrk="0" hangingPunct="1"/>
                      <a:r>
                        <a:rPr lang="en-US" sz="1100" b="0" i="0" u="none" strike="noStrike" kern="1200" dirty="0">
                          <a:solidFill>
                            <a:srgbClr val="000000"/>
                          </a:solidFill>
                          <a:latin typeface="Calibri"/>
                          <a:ea typeface="+mn-ea"/>
                          <a:cs typeface="+mn-cs"/>
                          <a:hlinkClick r:id="rId27" action="ppaction://hlinksldjump"/>
                        </a:rPr>
                        <a:t>LTI#31</a:t>
                      </a:r>
                      <a:endParaRPr lang="en-US" sz="1100" b="0" i="0" u="none" strike="noStrike" kern="1200" dirty="0">
                        <a:solidFill>
                          <a:srgbClr val="000000"/>
                        </a:solidFill>
                        <a:latin typeface="Calibri"/>
                        <a:ea typeface="+mn-ea"/>
                        <a:cs typeface="+mn-cs"/>
                      </a:endParaRPr>
                    </a:p>
                  </a:txBody>
                  <a:tcPr/>
                </a:tc>
                <a:tc>
                  <a:txBody>
                    <a:bodyPr/>
                    <a:lstStyle/>
                    <a:p>
                      <a:pPr marL="0" algn="ctr" defTabSz="914400" rtl="0" eaLnBrk="1" latinLnBrk="0" hangingPunct="1"/>
                      <a:r>
                        <a:rPr lang="en-US" sz="1100" b="0" i="0" u="none" strike="noStrike" kern="1200" dirty="0">
                          <a:solidFill>
                            <a:srgbClr val="000000"/>
                          </a:solidFill>
                          <a:latin typeface="Calibri"/>
                          <a:ea typeface="+mn-ea"/>
                          <a:cs typeface="+mn-cs"/>
                        </a:rPr>
                        <a:t>15.12.2020</a:t>
                      </a:r>
                    </a:p>
                  </a:txBody>
                  <a:tcPr/>
                </a:tc>
                <a:tc>
                  <a:txBody>
                    <a:bodyPr/>
                    <a:lstStyle/>
                    <a:p>
                      <a:pPr marL="0" algn="ctr" defTabSz="914400" rtl="0" eaLnBrk="1" latinLnBrk="0" hangingPunct="1"/>
                      <a:r>
                        <a:rPr lang="en-US" sz="1100" b="0" i="0" u="none" strike="noStrike" kern="1200" dirty="0">
                          <a:solidFill>
                            <a:srgbClr val="000000"/>
                          </a:solidFill>
                          <a:latin typeface="Calibri"/>
                          <a:ea typeface="+mn-ea"/>
                          <a:cs typeface="+mn-cs"/>
                        </a:rPr>
                        <a:t>Hands &amp; Fingers</a:t>
                      </a:r>
                    </a:p>
                  </a:txBody>
                  <a:tcPr/>
                </a:tc>
                <a:extLst>
                  <a:ext uri="{0D108BD9-81ED-4DB2-BD59-A6C34878D82A}">
                    <a16:rowId xmlns:a16="http://schemas.microsoft.com/office/drawing/2014/main" val="10013"/>
                  </a:ext>
                </a:extLst>
              </a:tr>
              <a:tr h="334487">
                <a:tc>
                  <a:txBody>
                    <a:bodyPr/>
                    <a:lstStyle/>
                    <a:p>
                      <a:pPr marL="0" algn="ctr" defTabSz="914400" rtl="0" eaLnBrk="1" latinLnBrk="0" hangingPunct="1"/>
                      <a:r>
                        <a:rPr lang="en-US" sz="1100" b="0" i="0" u="none" strike="noStrike" kern="1200" dirty="0">
                          <a:solidFill>
                            <a:srgbClr val="000000"/>
                          </a:solidFill>
                          <a:latin typeface="Calibri"/>
                          <a:ea typeface="+mn-ea"/>
                          <a:cs typeface="+mn-cs"/>
                          <a:hlinkClick r:id="rId28" action="ppaction://hlinksldjump"/>
                        </a:rPr>
                        <a:t>LTI#14</a:t>
                      </a:r>
                      <a:endParaRPr lang="en-US" sz="1100" b="0" i="0" u="none" strike="noStrike" kern="1200" dirty="0">
                        <a:solidFill>
                          <a:srgbClr val="000000"/>
                        </a:solidFill>
                        <a:latin typeface="Calibri"/>
                        <a:ea typeface="+mn-ea"/>
                        <a:cs typeface="+mn-cs"/>
                      </a:endParaRPr>
                    </a:p>
                  </a:txBody>
                  <a:tcPr/>
                </a:tc>
                <a:tc>
                  <a:txBody>
                    <a:bodyPr/>
                    <a:lstStyle/>
                    <a:p>
                      <a:pPr marL="0" algn="ctr" defTabSz="914400" rtl="0" eaLnBrk="1" latinLnBrk="0" hangingPunct="1"/>
                      <a:r>
                        <a:rPr lang="en-US" sz="1100" b="0" i="0" u="none" strike="noStrike" kern="1200" dirty="0">
                          <a:solidFill>
                            <a:srgbClr val="000000"/>
                          </a:solidFill>
                          <a:latin typeface="Calibri"/>
                          <a:ea typeface="+mn-ea"/>
                          <a:cs typeface="+mn-cs"/>
                        </a:rPr>
                        <a:t>03.07.2020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latin typeface="Calibri"/>
                          <a:ea typeface="+mn-ea"/>
                          <a:cs typeface="+mn-cs"/>
                        </a:rPr>
                        <a:t>Struck by</a:t>
                      </a:r>
                    </a:p>
                  </a:txBody>
                  <a:tcPr/>
                </a:tc>
                <a:tc>
                  <a:txBody>
                    <a:bodyPr/>
                    <a:lstStyle/>
                    <a:p>
                      <a:pPr marL="0" algn="ctr" defTabSz="914400" rtl="0" eaLnBrk="1" latinLnBrk="0" hangingPunct="1"/>
                      <a:r>
                        <a:rPr lang="en-US" sz="1100" b="0" i="0" u="none" strike="noStrike" kern="1200" dirty="0">
                          <a:solidFill>
                            <a:srgbClr val="000000"/>
                          </a:solidFill>
                          <a:latin typeface="Calibri"/>
                          <a:ea typeface="+mn-ea"/>
                          <a:cs typeface="+mn-cs"/>
                          <a:hlinkClick r:id="rId29" action="ppaction://hlinksldjump"/>
                        </a:rPr>
                        <a:t>LTI#32</a:t>
                      </a:r>
                      <a:endParaRPr lang="en-US" sz="1100" b="0" i="0" u="none" strike="noStrike" kern="1200" dirty="0">
                        <a:solidFill>
                          <a:srgbClr val="000000"/>
                        </a:solidFill>
                        <a:latin typeface="Calibri"/>
                        <a:ea typeface="+mn-ea"/>
                        <a:cs typeface="+mn-cs"/>
                      </a:endParaRPr>
                    </a:p>
                  </a:txBody>
                  <a:tcPr/>
                </a:tc>
                <a:tc>
                  <a:txBody>
                    <a:bodyPr/>
                    <a:lstStyle/>
                    <a:p>
                      <a:pPr marL="0" algn="ctr" defTabSz="914400" rtl="0" eaLnBrk="1" latinLnBrk="0" hangingPunct="1"/>
                      <a:r>
                        <a:rPr lang="en-US" sz="1100" b="0" i="0" u="none" strike="noStrike" kern="1200" dirty="0">
                          <a:solidFill>
                            <a:srgbClr val="000000"/>
                          </a:solidFill>
                          <a:latin typeface="Calibri"/>
                          <a:ea typeface="+mn-ea"/>
                          <a:cs typeface="+mn-cs"/>
                        </a:rPr>
                        <a:t>16.12.2020</a:t>
                      </a:r>
                    </a:p>
                  </a:txBody>
                  <a:tcPr/>
                </a:tc>
                <a:tc>
                  <a:txBody>
                    <a:bodyPr/>
                    <a:lstStyle/>
                    <a:p>
                      <a:pPr marL="0" algn="ctr" defTabSz="914400" rtl="0" eaLnBrk="1" latinLnBrk="0" hangingPunct="1"/>
                      <a:r>
                        <a:rPr lang="en-US" sz="1100" b="0" i="0" u="none" strike="noStrike" kern="1200" dirty="0">
                          <a:solidFill>
                            <a:srgbClr val="000000"/>
                          </a:solidFill>
                          <a:latin typeface="Calibri"/>
                          <a:ea typeface="+mn-ea"/>
                          <a:cs typeface="+mn-cs"/>
                        </a:rPr>
                        <a:t>Slip, Trip &amp; Fall</a:t>
                      </a:r>
                    </a:p>
                  </a:txBody>
                  <a:tcPr/>
                </a:tc>
                <a:extLst>
                  <a:ext uri="{0D108BD9-81ED-4DB2-BD59-A6C34878D82A}">
                    <a16:rowId xmlns:a16="http://schemas.microsoft.com/office/drawing/2014/main" val="10014"/>
                  </a:ext>
                </a:extLst>
              </a:tr>
              <a:tr h="345989">
                <a:tc>
                  <a:txBody>
                    <a:bodyPr/>
                    <a:lstStyle/>
                    <a:p>
                      <a:pPr marL="0" algn="ctr" defTabSz="914400" rtl="0" eaLnBrk="1" latinLnBrk="0" hangingPunct="1"/>
                      <a:r>
                        <a:rPr lang="en-US" sz="1100" b="0" i="0" u="none" strike="noStrike" kern="1200" dirty="0">
                          <a:solidFill>
                            <a:srgbClr val="000000"/>
                          </a:solidFill>
                          <a:latin typeface="Calibri"/>
                          <a:ea typeface="+mn-ea"/>
                          <a:cs typeface="+mn-cs"/>
                          <a:hlinkClick r:id="rId30" action="ppaction://hlinksldjump"/>
                        </a:rPr>
                        <a:t>LTI#15</a:t>
                      </a:r>
                      <a:endParaRPr lang="en-US" sz="1100" b="0" i="0" u="none" strike="noStrike" kern="1200" dirty="0">
                        <a:solidFill>
                          <a:srgbClr val="000000"/>
                        </a:solidFill>
                        <a:latin typeface="Calibri"/>
                        <a:ea typeface="+mn-ea"/>
                        <a:cs typeface="+mn-cs"/>
                      </a:endParaRPr>
                    </a:p>
                  </a:txBody>
                  <a:tcPr/>
                </a:tc>
                <a:tc>
                  <a:txBody>
                    <a:bodyPr/>
                    <a:lstStyle/>
                    <a:p>
                      <a:pPr marL="0" algn="ctr" defTabSz="914400" rtl="0" eaLnBrk="1" latinLnBrk="0" hangingPunct="1"/>
                      <a:r>
                        <a:rPr lang="en-US" sz="1100" b="0" i="0" u="none" strike="noStrike" kern="1200" dirty="0">
                          <a:solidFill>
                            <a:srgbClr val="000000"/>
                          </a:solidFill>
                          <a:latin typeface="Calibri"/>
                          <a:ea typeface="+mn-ea"/>
                          <a:cs typeface="+mn-cs"/>
                        </a:rPr>
                        <a:t>15.7.2020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latin typeface="Calibri"/>
                          <a:ea typeface="+mn-ea"/>
                          <a:cs typeface="+mn-cs"/>
                        </a:rPr>
                        <a:t>Fall from Height</a:t>
                      </a:r>
                    </a:p>
                  </a:txBody>
                  <a:tcPr/>
                </a:tc>
                <a:tc>
                  <a:txBody>
                    <a:bodyPr/>
                    <a:lstStyle/>
                    <a:p>
                      <a:pPr marL="0" algn="ctr" defTabSz="914400" rtl="0" eaLnBrk="1" latinLnBrk="0" hangingPunct="1"/>
                      <a:r>
                        <a:rPr lang="en-US" sz="1100" b="0" i="0" u="none" strike="noStrike" kern="1200" dirty="0">
                          <a:solidFill>
                            <a:srgbClr val="000000"/>
                          </a:solidFill>
                          <a:latin typeface="Calibri"/>
                          <a:ea typeface="+mn-ea"/>
                          <a:cs typeface="+mn-cs"/>
                          <a:hlinkClick r:id="rId31" action="ppaction://hlinksldjump"/>
                        </a:rPr>
                        <a:t>LTI#33</a:t>
                      </a:r>
                      <a:endParaRPr lang="en-US" sz="1100" b="0" i="0" u="none" strike="noStrike" kern="1200" dirty="0">
                        <a:solidFill>
                          <a:srgbClr val="000000"/>
                        </a:solidFill>
                        <a:latin typeface="Calibri"/>
                        <a:ea typeface="+mn-ea"/>
                        <a:cs typeface="+mn-cs"/>
                      </a:endParaRPr>
                    </a:p>
                  </a:txBody>
                  <a:tcPr/>
                </a:tc>
                <a:tc>
                  <a:txBody>
                    <a:bodyPr/>
                    <a:lstStyle/>
                    <a:p>
                      <a:pPr marL="0" algn="ctr" defTabSz="914400" rtl="0" eaLnBrk="1" latinLnBrk="0" hangingPunct="1"/>
                      <a:r>
                        <a:rPr lang="en-US" sz="1100" b="0" i="0" u="none" strike="noStrike" kern="1200" dirty="0">
                          <a:solidFill>
                            <a:srgbClr val="000000"/>
                          </a:solidFill>
                          <a:latin typeface="Calibri"/>
                          <a:ea typeface="+mn-ea"/>
                          <a:cs typeface="+mn-cs"/>
                        </a:rPr>
                        <a:t>19.12.2020</a:t>
                      </a:r>
                    </a:p>
                  </a:txBody>
                  <a:tcPr/>
                </a:tc>
                <a:tc>
                  <a:txBody>
                    <a:bodyPr/>
                    <a:lstStyle/>
                    <a:p>
                      <a:pPr marL="0" algn="ctr" defTabSz="914400" rtl="0" eaLnBrk="1" latinLnBrk="0" hangingPunct="1"/>
                      <a:r>
                        <a:rPr lang="en-US" sz="1100" b="0" i="0" u="none" strike="noStrike" kern="1200" dirty="0">
                          <a:solidFill>
                            <a:srgbClr val="000000"/>
                          </a:solidFill>
                          <a:latin typeface="Calibri"/>
                          <a:ea typeface="+mn-ea"/>
                          <a:cs typeface="+mn-cs"/>
                        </a:rPr>
                        <a:t>Released Energy</a:t>
                      </a:r>
                    </a:p>
                  </a:txBody>
                  <a:tcPr/>
                </a:tc>
                <a:extLst>
                  <a:ext uri="{0D108BD9-81ED-4DB2-BD59-A6C34878D82A}">
                    <a16:rowId xmlns:a16="http://schemas.microsoft.com/office/drawing/2014/main" val="10017"/>
                  </a:ext>
                </a:extLst>
              </a:tr>
              <a:tr h="268306">
                <a:tc>
                  <a:txBody>
                    <a:bodyPr/>
                    <a:lstStyle/>
                    <a:p>
                      <a:pPr marL="0" algn="ctr" defTabSz="914400" rtl="0" eaLnBrk="1" latinLnBrk="0" hangingPunct="1"/>
                      <a:r>
                        <a:rPr lang="en-US" sz="1100" b="0" i="0" u="none" strike="noStrike" kern="1200" dirty="0">
                          <a:solidFill>
                            <a:srgbClr val="000000"/>
                          </a:solidFill>
                          <a:latin typeface="Calibri"/>
                          <a:ea typeface="+mn-ea"/>
                          <a:cs typeface="+mn-cs"/>
                          <a:hlinkClick r:id="rId32" action="ppaction://hlinksldjump"/>
                        </a:rPr>
                        <a:t>LTI#16</a:t>
                      </a:r>
                      <a:endParaRPr lang="en-US" sz="1100" b="0" i="0" u="none" strike="noStrike" kern="1200" dirty="0">
                        <a:solidFill>
                          <a:srgbClr val="000000"/>
                        </a:solidFill>
                        <a:latin typeface="Calibri"/>
                        <a:ea typeface="+mn-ea"/>
                        <a:cs typeface="+mn-cs"/>
                      </a:endParaRPr>
                    </a:p>
                  </a:txBody>
                  <a:tcPr/>
                </a:tc>
                <a:tc>
                  <a:txBody>
                    <a:bodyPr/>
                    <a:lstStyle/>
                    <a:p>
                      <a:pPr marL="0" algn="ctr" defTabSz="914400" rtl="0" eaLnBrk="1" latinLnBrk="0" hangingPunct="1"/>
                      <a:r>
                        <a:rPr lang="en-US" sz="1100" b="0" i="0" u="none" strike="noStrike" kern="1200" dirty="0">
                          <a:solidFill>
                            <a:srgbClr val="000000"/>
                          </a:solidFill>
                          <a:latin typeface="Calibri"/>
                          <a:ea typeface="+mn-ea"/>
                          <a:cs typeface="+mn-cs"/>
                        </a:rPr>
                        <a:t>21.8.2020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u="none" strike="noStrike" kern="1200" dirty="0">
                          <a:solidFill>
                            <a:srgbClr val="000000"/>
                          </a:solidFill>
                          <a:latin typeface="Calibri"/>
                          <a:ea typeface="+mn-ea"/>
                          <a:cs typeface="+mn-cs"/>
                        </a:rPr>
                        <a:t>Released Energy</a:t>
                      </a:r>
                    </a:p>
                  </a:txBody>
                  <a:tcPr/>
                </a:tc>
                <a:tc>
                  <a:txBody>
                    <a:bodyPr/>
                    <a:lstStyle/>
                    <a:p>
                      <a:pPr marL="0" algn="ctr" defTabSz="914400" rtl="0" eaLnBrk="1" latinLnBrk="0" hangingPunct="1"/>
                      <a:r>
                        <a:rPr lang="en-US" sz="1100" b="0" i="0" u="none" strike="noStrike" kern="1200" dirty="0">
                          <a:solidFill>
                            <a:srgbClr val="000000"/>
                          </a:solidFill>
                          <a:latin typeface="Calibri"/>
                          <a:ea typeface="+mn-ea"/>
                          <a:cs typeface="+mn-cs"/>
                          <a:hlinkClick r:id="rId33" action="ppaction://hlinksldjump"/>
                        </a:rPr>
                        <a:t>LTI#34</a:t>
                      </a:r>
                      <a:endParaRPr lang="en-US" sz="1100" b="0" i="0" u="none" strike="noStrike" kern="1200" dirty="0">
                        <a:solidFill>
                          <a:srgbClr val="000000"/>
                        </a:solidFill>
                        <a:latin typeface="Calibri"/>
                        <a:ea typeface="+mn-ea"/>
                        <a:cs typeface="+mn-cs"/>
                      </a:endParaRPr>
                    </a:p>
                  </a:txBody>
                  <a:tcPr/>
                </a:tc>
                <a:tc>
                  <a:txBody>
                    <a:bodyPr/>
                    <a:lstStyle/>
                    <a:p>
                      <a:pPr marL="0" algn="ctr" defTabSz="914400" rtl="0" eaLnBrk="1" latinLnBrk="0" hangingPunct="1"/>
                      <a:r>
                        <a:rPr lang="en-US" sz="1100" b="0" i="0" u="none" strike="noStrike" kern="1200" dirty="0">
                          <a:solidFill>
                            <a:srgbClr val="000000"/>
                          </a:solidFill>
                          <a:latin typeface="Calibri"/>
                          <a:ea typeface="+mn-ea"/>
                          <a:cs typeface="+mn-cs"/>
                        </a:rPr>
                        <a:t>22.12.2020</a:t>
                      </a:r>
                    </a:p>
                  </a:txBody>
                  <a:tcPr/>
                </a:tc>
                <a:tc>
                  <a:txBody>
                    <a:bodyPr/>
                    <a:lstStyle/>
                    <a:p>
                      <a:pPr marL="0" algn="ctr" defTabSz="914400" rtl="0" eaLnBrk="1" latinLnBrk="0" hangingPunct="1"/>
                      <a:r>
                        <a:rPr lang="en-US" sz="1100" b="0" i="0" u="none" strike="noStrike" kern="1200" dirty="0">
                          <a:solidFill>
                            <a:srgbClr val="000000"/>
                          </a:solidFill>
                          <a:latin typeface="Calibri"/>
                          <a:ea typeface="+mn-ea"/>
                          <a:cs typeface="+mn-cs"/>
                        </a:rPr>
                        <a:t>Hands &amp; Fingers</a:t>
                      </a:r>
                    </a:p>
                  </a:txBody>
                  <a:tcPr/>
                </a:tc>
                <a:extLst>
                  <a:ext uri="{0D108BD9-81ED-4DB2-BD59-A6C34878D82A}">
                    <a16:rowId xmlns:a16="http://schemas.microsoft.com/office/drawing/2014/main" val="10018"/>
                  </a:ext>
                </a:extLst>
              </a:tr>
            </a:tbl>
          </a:graphicData>
        </a:graphic>
      </p:graphicFrame>
      <p:sp>
        <p:nvSpPr>
          <p:cNvPr id="5" name="TextBox 11"/>
          <p:cNvSpPr txBox="1"/>
          <p:nvPr/>
        </p:nvSpPr>
        <p:spPr>
          <a:xfrm>
            <a:off x="2046914" y="6628100"/>
            <a:ext cx="7287587" cy="276999"/>
          </a:xfrm>
          <a:prstGeom prst="rect">
            <a:avLst/>
          </a:prstGeom>
          <a:noFill/>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en-US" sz="1000" b="1" dirty="0">
                <a:solidFill>
                  <a:schemeClr val="accent3">
                    <a:lumMod val="50000"/>
                  </a:schemeClr>
                </a:solidFill>
              </a:rPr>
              <a:t>For enquiries or comments on these slides, please Contact; </a:t>
            </a:r>
            <a:r>
              <a:rPr lang="en-US" sz="1200" dirty="0">
                <a:solidFill>
                  <a:schemeClr val="accent2"/>
                </a:solidFill>
                <a:latin typeface="Calibri"/>
                <a:ea typeface="Times New Roman"/>
                <a:cs typeface="Calibri"/>
              </a:rPr>
              <a:t>MSE3 TEAM</a:t>
            </a:r>
            <a:endParaRPr lang="en-US" sz="1000" b="1" dirty="0">
              <a:solidFill>
                <a:schemeClr val="accent3">
                  <a:lumMod val="50000"/>
                </a:schemeClr>
              </a:solidFill>
            </a:endParaRPr>
          </a:p>
        </p:txBody>
      </p:sp>
      <p:sp>
        <p:nvSpPr>
          <p:cNvPr id="2" name="Rectangle 1"/>
          <p:cNvSpPr/>
          <p:nvPr/>
        </p:nvSpPr>
        <p:spPr>
          <a:xfrm>
            <a:off x="1770077" y="120134"/>
            <a:ext cx="8057414" cy="369332"/>
          </a:xfrm>
          <a:prstGeom prst="rect">
            <a:avLst/>
          </a:prstGeom>
        </p:spPr>
        <p:txBody>
          <a:bodyPr wrap="square">
            <a:spAutoFit/>
          </a:bodyPr>
          <a:lstStyle/>
          <a:p>
            <a:r>
              <a:rPr lang="en-GB" b="1" dirty="0">
                <a:latin typeface="Calibri" pitchFamily="34" charset="0"/>
                <a:cs typeface="Calibri" pitchFamily="34" charset="0"/>
              </a:rPr>
              <a:t>PDO Incident First Alert </a:t>
            </a:r>
            <a:r>
              <a:rPr lang="en-GB" b="1" dirty="0">
                <a:latin typeface="Calibri" pitchFamily="34" charset="0"/>
              </a:rPr>
              <a:t>2020 Summary</a:t>
            </a:r>
            <a:endParaRPr lang="en-US" dirty="0"/>
          </a:p>
        </p:txBody>
      </p:sp>
    </p:spTree>
    <p:extLst>
      <p:ext uri="{BB962C8B-B14F-4D97-AF65-F5344CB8AC3E}">
        <p14:creationId xmlns:p14="http://schemas.microsoft.com/office/powerpoint/2010/main" val="4135401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7094978" y="4893370"/>
            <a:ext cx="800167" cy="1778149"/>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38051" y="2713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07569" y="3009789"/>
            <a:ext cx="695538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dirty="0"/>
              <a:t>While the Mason was climbing over the side of a 3t truck, he lost his balance falling backwards fracturing </a:t>
            </a:r>
            <a:r>
              <a:rPr lang="en-US"/>
              <a:t>his wrist. </a:t>
            </a:r>
            <a:endParaRPr lang="en-US" dirty="0"/>
          </a:p>
          <a:p>
            <a:r>
              <a:rPr lang="en-US" dirty="0"/>
              <a:t> </a:t>
            </a:r>
          </a:p>
        </p:txBody>
      </p:sp>
      <p:sp>
        <p:nvSpPr>
          <p:cNvPr id="9" name="Rectangle 4"/>
          <p:cNvSpPr>
            <a:spLocks noChangeArrowheads="1"/>
          </p:cNvSpPr>
          <p:nvPr/>
        </p:nvSpPr>
        <p:spPr bwMode="auto">
          <a:xfrm>
            <a:off x="755290" y="3902696"/>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246481" y="4252251"/>
            <a:ext cx="6428640" cy="974381"/>
          </a:xfrm>
          <a:prstGeom prst="wedgeRoundRectCallout">
            <a:avLst>
              <a:gd name="adj1" fmla="val 60554"/>
              <a:gd name="adj2" fmla="val 74145"/>
              <a:gd name="adj3" fmla="val 16667"/>
            </a:avLst>
          </a:prstGeom>
          <a:solidFill>
            <a:srgbClr val="FFC000">
              <a:alpha val="59999"/>
            </a:srgbClr>
          </a:solidFill>
          <a:ln w="9525" algn="ctr">
            <a:solidFill>
              <a:schemeClr val="tx1"/>
            </a:solidFill>
            <a:round/>
            <a:headEnd/>
            <a:tailEnd/>
          </a:ln>
        </p:spPr>
        <p:txBody>
          <a:bodyPr/>
          <a:lstStyle/>
          <a:p>
            <a:pPr marL="342900" indent="-342900">
              <a:buFont typeface="Arial" charset="0"/>
              <a:buAutoNum type="arabicPeriod"/>
            </a:pPr>
            <a:r>
              <a:rPr lang="en-US" sz="1400" dirty="0">
                <a:latin typeface="Calibri" pitchFamily="34" charset="0"/>
                <a:cs typeface="Calibri" pitchFamily="34" charset="0"/>
              </a:rPr>
              <a:t>How do you ensure you identify all hazards before starting a task?</a:t>
            </a:r>
            <a:endParaRPr lang="en-GB" sz="1400" dirty="0">
              <a:solidFill>
                <a:srgbClr val="000000"/>
              </a:solidFill>
              <a:latin typeface="Calibri" pitchFamily="34" charset="0"/>
              <a:cs typeface="Calibri" pitchFamily="34" charset="0"/>
            </a:endParaRPr>
          </a:p>
          <a:p>
            <a:pPr marL="342900" indent="-342900">
              <a:buFont typeface="Arial" charset="0"/>
              <a:buAutoNum type="arabicPeriod"/>
            </a:pPr>
            <a:r>
              <a:rPr lang="en-GB" sz="1400" dirty="0">
                <a:solidFill>
                  <a:srgbClr val="000000"/>
                </a:solidFill>
                <a:latin typeface="Calibri" pitchFamily="34" charset="0"/>
                <a:cs typeface="Calibri" pitchFamily="34" charset="0"/>
              </a:rPr>
              <a:t>Do you consider “what could go wrong?”</a:t>
            </a:r>
          </a:p>
          <a:p>
            <a:pPr marL="342900" indent="-342900">
              <a:buAutoNum type="arabicPeriod"/>
            </a:pPr>
            <a:r>
              <a:rPr lang="en-US" sz="1400" dirty="0">
                <a:solidFill>
                  <a:srgbClr val="000000"/>
                </a:solidFill>
                <a:latin typeface="Calibri" pitchFamily="34" charset="0"/>
                <a:cs typeface="Calibri" pitchFamily="34" charset="0"/>
              </a:rPr>
              <a:t>Do you consider if you can fall from height?</a:t>
            </a:r>
          </a:p>
          <a:p>
            <a:pPr marL="342900" indent="-342900">
              <a:buAutoNum type="arabicPeriod"/>
            </a:pPr>
            <a:r>
              <a:rPr lang="en-US" sz="1400" dirty="0">
                <a:solidFill>
                  <a:srgbClr val="000000"/>
                </a:solidFill>
                <a:latin typeface="Calibri" pitchFamily="34" charset="0"/>
                <a:cs typeface="Calibri" pitchFamily="34" charset="0"/>
              </a:rPr>
              <a:t>Do you consider safe access and egress?</a:t>
            </a:r>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227779750"/>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LTI#09</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Slip </a:t>
                      </a:r>
                      <a:r>
                        <a:rPr lang="en-US" sz="1400" b="0" kern="1200">
                          <a:solidFill>
                            <a:schemeClr val="dk1"/>
                          </a:solidFill>
                          <a:latin typeface="+mn-lt"/>
                          <a:ea typeface="+mn-ea"/>
                          <a:cs typeface="+mn-cs"/>
                        </a:rPr>
                        <a:t>, Trip </a:t>
                      </a:r>
                      <a:r>
                        <a:rPr lang="en-US" sz="1400" b="0" kern="1200" dirty="0">
                          <a:solidFill>
                            <a:schemeClr val="dk1"/>
                          </a:solidFill>
                          <a:latin typeface="+mn-lt"/>
                          <a:ea typeface="+mn-ea"/>
                          <a:cs typeface="+mn-cs"/>
                        </a:rPr>
                        <a:t>&amp; Fall</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09.05.2020 at 08: 30:00hrs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pPr marL="0" algn="l" defTabSz="914400" rtl="0" eaLnBrk="1" latinLnBrk="0" hangingPunct="1"/>
                      <a:endParaRPr lang="en-US" sz="1400" b="0" kern="1200" dirty="0">
                        <a:solidFill>
                          <a:schemeClr val="dk1"/>
                        </a:solidFill>
                        <a:latin typeface="Calibri" pitchFamily="34" charset="0"/>
                        <a:ea typeface="+mn-ea"/>
                        <a:cs typeface="Calibri" pitchFamily="34" charset="0"/>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t>Min Al Fahal</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561407" y="5943600"/>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246481" y="2149990"/>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r>
              <a:rPr lang="en-US" sz="1400" b="1" dirty="0">
                <a:latin typeface="+mj-lt"/>
              </a:rPr>
              <a:t>Construction, Operations, Logistics, Engineering , Exploration  &amp; Drilling</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9506" y="601802"/>
            <a:ext cx="867978" cy="1581496"/>
          </a:xfrm>
          <a:prstGeom prst="rect">
            <a:avLst/>
          </a:prstGeom>
        </p:spPr>
      </p:pic>
      <p:sp>
        <p:nvSpPr>
          <p:cNvPr id="23" name="TextBox 22"/>
          <p:cNvSpPr txBox="1"/>
          <p:nvPr/>
        </p:nvSpPr>
        <p:spPr>
          <a:xfrm>
            <a:off x="8968641" y="4570930"/>
            <a:ext cx="2366935" cy="246221"/>
          </a:xfrm>
          <a:prstGeom prst="rect">
            <a:avLst/>
          </a:prstGeom>
          <a:noFill/>
        </p:spPr>
        <p:txBody>
          <a:bodyPr wrap="square" rtlCol="0">
            <a:spAutoFit/>
          </a:bodyPr>
          <a:lstStyle/>
          <a:p>
            <a:pPr algn="ctr"/>
            <a:r>
              <a:rPr lang="en-US" sz="1000" dirty="0">
                <a:latin typeface="+mj-lt"/>
              </a:rPr>
              <a:t>AD fell into the cross beam </a:t>
            </a:r>
          </a:p>
        </p:txBody>
      </p:sp>
      <p:pic>
        <p:nvPicPr>
          <p:cNvPr id="3" name="Picture 2"/>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a:ext>
            </a:extLst>
          </a:blip>
          <a:srcRect/>
          <a:stretch/>
        </p:blipFill>
        <p:spPr>
          <a:xfrm>
            <a:off x="8753302" y="2169622"/>
            <a:ext cx="2919055" cy="2626822"/>
          </a:xfrm>
          <a:prstGeom prst="rect">
            <a:avLst/>
          </a:prstGeom>
        </p:spPr>
      </p:pic>
    </p:spTree>
    <p:extLst>
      <p:ext uri="{BB962C8B-B14F-4D97-AF65-F5344CB8AC3E}">
        <p14:creationId xmlns:p14="http://schemas.microsoft.com/office/powerpoint/2010/main" val="1276759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93417" y="2094670"/>
            <a:ext cx="3918857" cy="2939143"/>
          </a:xfrm>
          <a:prstGeom prst="rect">
            <a:avLst/>
          </a:prstGeom>
        </p:spPr>
      </p:pic>
      <p:pic>
        <p:nvPicPr>
          <p:cNvPr id="11" name="Picture 10" descr="sad.png"/>
          <p:cNvPicPr>
            <a:picLocks noChangeAspect="1"/>
          </p:cNvPicPr>
          <p:nvPr/>
        </p:nvPicPr>
        <p:blipFill>
          <a:blip r:embed="rId3" cstate="email"/>
          <a:stretch>
            <a:fillRect/>
          </a:stretch>
        </p:blipFill>
        <p:spPr>
          <a:xfrm>
            <a:off x="5809081" y="4690533"/>
            <a:ext cx="922020" cy="2048933"/>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First Alert</a:t>
            </a:r>
            <a:endParaRPr lang="en-GB" sz="4000" b="1" dirty="0">
              <a:solidFill>
                <a:srgbClr val="FF0000"/>
              </a:solidFill>
              <a:latin typeface="Calibri" pitchFamily="34" charset="0"/>
              <a:cs typeface="Calibri" pitchFamily="34" charset="0"/>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5152" y="743055"/>
            <a:ext cx="1347255" cy="1351615"/>
          </a:xfrm>
          <a:prstGeom prst="rect">
            <a:avLst/>
          </a:prstGeom>
        </p:spPr>
      </p:pic>
      <p:sp>
        <p:nvSpPr>
          <p:cNvPr id="7" name="Rectangle 17"/>
          <p:cNvSpPr>
            <a:spLocks noChangeArrowheads="1"/>
          </p:cNvSpPr>
          <p:nvPr/>
        </p:nvSpPr>
        <p:spPr bwMode="auto">
          <a:xfrm>
            <a:off x="338051" y="2713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22810" y="2926713"/>
            <a:ext cx="5867400" cy="8002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b="1" dirty="0">
                <a:latin typeface="+mj-lt"/>
              </a:rPr>
              <a:t>While the Assistant</a:t>
            </a:r>
            <a:r>
              <a:rPr lang="en-US" dirty="0">
                <a:solidFill>
                  <a:srgbClr val="FF0000"/>
                </a:solidFill>
              </a:rPr>
              <a:t> </a:t>
            </a:r>
            <a:r>
              <a:rPr lang="en-US" sz="1400" b="1" dirty="0">
                <a:latin typeface="+mj-lt"/>
              </a:rPr>
              <a:t>Technician was trying to free the stuck hose reel lifter, his right hand index finger was crushed between the hose reel lifter plate and the handrails of the HIAB truck.</a:t>
            </a:r>
          </a:p>
        </p:txBody>
      </p:sp>
      <p:sp>
        <p:nvSpPr>
          <p:cNvPr id="9" name="Rectangle 4"/>
          <p:cNvSpPr>
            <a:spLocks noChangeArrowheads="1"/>
          </p:cNvSpPr>
          <p:nvPr/>
        </p:nvSpPr>
        <p:spPr bwMode="auto">
          <a:xfrm>
            <a:off x="755290" y="3720799"/>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228599" y="4220861"/>
            <a:ext cx="5672051" cy="944488"/>
          </a:xfrm>
          <a:prstGeom prst="wedgeRoundRectCallout">
            <a:avLst>
              <a:gd name="adj1" fmla="val 55487"/>
              <a:gd name="adj2" fmla="val 63081"/>
              <a:gd name="adj3" fmla="val 16667"/>
            </a:avLst>
          </a:prstGeom>
          <a:solidFill>
            <a:srgbClr val="FFC000">
              <a:alpha val="59999"/>
            </a:srgbClr>
          </a:solidFill>
          <a:ln w="9525" algn="ctr">
            <a:solidFill>
              <a:schemeClr val="tx1"/>
            </a:solidFill>
            <a:round/>
            <a:headEnd/>
            <a:tailEnd/>
          </a:ln>
        </p:spPr>
        <p:txBody>
          <a:bodyPr/>
          <a:lstStyle/>
          <a:p>
            <a:pPr marL="342900" indent="-342900">
              <a:buFontTx/>
              <a:buAutoNum type="arabicPeriod"/>
            </a:pPr>
            <a:r>
              <a:rPr lang="en-US" sz="1200" b="1" dirty="0">
                <a:solidFill>
                  <a:srgbClr val="000000"/>
                </a:solidFill>
                <a:latin typeface="Calibri" pitchFamily="34" charset="0"/>
                <a:cs typeface="Calibri" pitchFamily="34" charset="0"/>
              </a:rPr>
              <a:t>How do you always ensure to use handoff methods ? </a:t>
            </a:r>
          </a:p>
          <a:p>
            <a:pPr marL="342900" indent="-342900">
              <a:buFontTx/>
              <a:buAutoNum type="arabicPeriod"/>
            </a:pPr>
            <a:r>
              <a:rPr lang="en-US" sz="1200" b="1" dirty="0">
                <a:solidFill>
                  <a:srgbClr val="000000"/>
                </a:solidFill>
                <a:latin typeface="Calibri" pitchFamily="34" charset="0"/>
                <a:cs typeface="Calibri" pitchFamily="34" charset="0"/>
              </a:rPr>
              <a:t>How do you ensure your hands and fingers are away from pinch points?</a:t>
            </a:r>
          </a:p>
          <a:p>
            <a:pPr marL="342900" indent="-342900">
              <a:buFont typeface="Arial" charset="0"/>
              <a:buAutoNum type="arabicPeriod"/>
            </a:pPr>
            <a:r>
              <a:rPr lang="en-US" sz="1200" b="1" dirty="0">
                <a:latin typeface="Calibri" pitchFamily="34" charset="0"/>
                <a:cs typeface="Calibri" pitchFamily="34" charset="0"/>
              </a:rPr>
              <a:t>How do you ensure you identify all hazards before starting a task?</a:t>
            </a:r>
          </a:p>
          <a:p>
            <a:pPr marL="342900" indent="-342900">
              <a:buFont typeface="Arial" charset="0"/>
              <a:buAutoNum type="arabicPeriod"/>
            </a:pPr>
            <a:r>
              <a:rPr lang="en-US" sz="1200" b="1" dirty="0">
                <a:latin typeface="Calibri" pitchFamily="34" charset="0"/>
                <a:cs typeface="Calibri" pitchFamily="34" charset="0"/>
              </a:rPr>
              <a:t>How do you effectively communicate the hazards and risk before the task?</a:t>
            </a: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65372521"/>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LTI#10</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Hands and Fingers</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17.05.2020@</a:t>
                      </a:r>
                      <a:r>
                        <a:rPr lang="en-GB" sz="1400" b="0" kern="1200" baseline="0" dirty="0"/>
                        <a:t>11:00hrs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strike="noStrike"/>
                        <a:t>Qarn </a:t>
                      </a:r>
                      <a:r>
                        <a:rPr lang="en-US" sz="1400" b="0" strike="noStrike" dirty="0"/>
                        <a:t>Alam</a:t>
                      </a:r>
                      <a:endParaRPr lang="en-US" sz="1400" b="0" strike="noStrike"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5"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561407" y="5943600"/>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307569" y="2174419"/>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r>
              <a:rPr lang="en-US" sz="1400" b="1" dirty="0">
                <a:latin typeface="+mj-lt"/>
              </a:rPr>
              <a:t>Drilling, Operations, Engineering, Construction &amp; Logistics</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sp>
        <p:nvSpPr>
          <p:cNvPr id="20" name="Explosion: 14 Points 1">
            <a:extLst>
              <a:ext uri="{FF2B5EF4-FFF2-40B4-BE49-F238E27FC236}">
                <a16:creationId xmlns:a16="http://schemas.microsoft.com/office/drawing/2014/main" id="{2064B3FC-8D98-4FEA-91C7-603E3695C1E2}"/>
              </a:ext>
            </a:extLst>
          </p:cNvPr>
          <p:cNvSpPr/>
          <p:nvPr/>
        </p:nvSpPr>
        <p:spPr>
          <a:xfrm>
            <a:off x="9552085" y="3748175"/>
            <a:ext cx="600760" cy="619643"/>
          </a:xfrm>
          <a:prstGeom prst="irregularSeal2">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3740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7058892" y="4797911"/>
            <a:ext cx="800167" cy="1778149"/>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38051" y="2713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07569" y="3209844"/>
            <a:ext cx="695538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dirty="0"/>
              <a:t>A civil crew were about to leave site, the scaffold rest shelter toppled over striking the Civil Technician’s on his right leg.</a:t>
            </a:r>
          </a:p>
        </p:txBody>
      </p:sp>
      <p:sp>
        <p:nvSpPr>
          <p:cNvPr id="9" name="Rectangle 4"/>
          <p:cNvSpPr>
            <a:spLocks noChangeArrowheads="1"/>
          </p:cNvSpPr>
          <p:nvPr/>
        </p:nvSpPr>
        <p:spPr bwMode="auto">
          <a:xfrm>
            <a:off x="755290" y="3902696"/>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246481" y="4252252"/>
            <a:ext cx="6428640" cy="832742"/>
          </a:xfrm>
          <a:prstGeom prst="wedgeRoundRectCallout">
            <a:avLst>
              <a:gd name="adj1" fmla="val 60554"/>
              <a:gd name="adj2" fmla="val 74145"/>
              <a:gd name="adj3" fmla="val 16667"/>
            </a:avLst>
          </a:prstGeom>
          <a:solidFill>
            <a:srgbClr val="FFC000">
              <a:alpha val="59999"/>
            </a:srgbClr>
          </a:solidFill>
          <a:ln w="9525" algn="ctr">
            <a:solidFill>
              <a:schemeClr val="tx1"/>
            </a:solidFill>
            <a:round/>
            <a:headEnd/>
            <a:tailEnd/>
          </a:ln>
        </p:spPr>
        <p:txBody>
          <a:bodyPr/>
          <a:lstStyle/>
          <a:p>
            <a:pPr marL="342900" indent="-342900">
              <a:buFont typeface="Arial" charset="0"/>
              <a:buAutoNum type="arabicPeriod"/>
            </a:pPr>
            <a:r>
              <a:rPr lang="en-US" sz="1400" dirty="0">
                <a:latin typeface="Calibri" pitchFamily="34" charset="0"/>
                <a:cs typeface="Calibri" pitchFamily="34" charset="0"/>
              </a:rPr>
              <a:t>How do you ensure you identify all hazards before starting a task?</a:t>
            </a:r>
            <a:endParaRPr lang="en-GB" sz="1400" dirty="0">
              <a:solidFill>
                <a:srgbClr val="000000"/>
              </a:solidFill>
              <a:latin typeface="Calibri" pitchFamily="34" charset="0"/>
              <a:cs typeface="Calibri" pitchFamily="34" charset="0"/>
            </a:endParaRPr>
          </a:p>
          <a:p>
            <a:pPr marL="342900" indent="-342900">
              <a:buFont typeface="Arial" charset="0"/>
              <a:buAutoNum type="arabicPeriod"/>
            </a:pPr>
            <a:r>
              <a:rPr lang="en-GB" sz="1400" dirty="0">
                <a:solidFill>
                  <a:srgbClr val="000000"/>
                </a:solidFill>
                <a:latin typeface="Calibri" pitchFamily="34" charset="0"/>
                <a:cs typeface="Calibri" pitchFamily="34" charset="0"/>
              </a:rPr>
              <a:t>Do you consider “what could go wrong?”</a:t>
            </a:r>
          </a:p>
          <a:p>
            <a:pPr marL="342900" indent="-342900">
              <a:buFont typeface="Arial" charset="0"/>
              <a:buAutoNum type="arabicPeriod"/>
            </a:pPr>
            <a:r>
              <a:rPr lang="en-US" sz="1400" dirty="0">
                <a:latin typeface="Calibri" pitchFamily="34" charset="0"/>
                <a:cs typeface="Calibri" pitchFamily="34" charset="0"/>
              </a:rPr>
              <a:t>Do you </a:t>
            </a:r>
            <a:r>
              <a:rPr lang="en-US" sz="1400" dirty="0">
                <a:solidFill>
                  <a:srgbClr val="000000"/>
                </a:solidFill>
                <a:latin typeface="Calibri" pitchFamily="34" charset="0"/>
                <a:cs typeface="Calibri" pitchFamily="34" charset="0"/>
              </a:rPr>
              <a:t>consider if you are away from ‘line of fire’ released energy?</a:t>
            </a:r>
          </a:p>
          <a:p>
            <a:endParaRPr lang="en-GB" sz="1400" dirty="0">
              <a:solidFill>
                <a:srgbClr val="000000"/>
              </a:solidFill>
              <a:latin typeface="Calibri" pitchFamily="34" charset="0"/>
              <a:cs typeface="Calibri" pitchFamily="34" charset="0"/>
            </a:endParaRPr>
          </a:p>
          <a:p>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982252490"/>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LTI#11</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Struck by</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13.6.2020@</a:t>
                      </a:r>
                      <a:r>
                        <a:rPr lang="en-GB" sz="1400" b="0" kern="1200" baseline="0" dirty="0"/>
                        <a:t>16:40hrs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t>Qarn Alam</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561407" y="5943600"/>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246481" y="2149990"/>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r>
              <a:rPr lang="en-US" sz="1400" b="1" dirty="0">
                <a:latin typeface="+mj-lt"/>
              </a:rPr>
              <a:t>Construction, Operations, Logistics, Engineering , Exploration  &amp; Drilling</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829" y="563807"/>
            <a:ext cx="994583" cy="1462549"/>
          </a:xfrm>
          <a:prstGeom prst="rect">
            <a:avLst/>
          </a:prstGeom>
        </p:spPr>
      </p:pic>
      <p:pic>
        <p:nvPicPr>
          <p:cNvPr id="5" name="Picture 4"/>
          <p:cNvPicPr>
            <a:picLocks noChangeAspect="1"/>
          </p:cNvPicPr>
          <p:nvPr/>
        </p:nvPicPr>
        <p:blipFill>
          <a:blip r:embed="rId5"/>
          <a:stretch>
            <a:fillRect/>
          </a:stretch>
        </p:blipFill>
        <p:spPr>
          <a:xfrm>
            <a:off x="8483423" y="2071551"/>
            <a:ext cx="3533775" cy="2124075"/>
          </a:xfrm>
          <a:prstGeom prst="rect">
            <a:avLst/>
          </a:prstGeom>
        </p:spPr>
      </p:pic>
    </p:spTree>
    <p:extLst>
      <p:ext uri="{BB962C8B-B14F-4D97-AF65-F5344CB8AC3E}">
        <p14:creationId xmlns:p14="http://schemas.microsoft.com/office/powerpoint/2010/main" val="3770030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7058892" y="4797911"/>
            <a:ext cx="800167" cy="1778149"/>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38051" y="2713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08558" y="3172579"/>
            <a:ext cx="695538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sz="1400" dirty="0"/>
              <a:t>A Technician was aligning pipes in the yard when a pipe slid, trapping his leg resulted in a fracture to his right ankle</a:t>
            </a:r>
            <a:r>
              <a:rPr lang="en-US" sz="1400" dirty="0"/>
              <a:t>.</a:t>
            </a:r>
          </a:p>
        </p:txBody>
      </p:sp>
      <p:sp>
        <p:nvSpPr>
          <p:cNvPr id="9" name="Rectangle 4"/>
          <p:cNvSpPr>
            <a:spLocks noChangeArrowheads="1"/>
          </p:cNvSpPr>
          <p:nvPr/>
        </p:nvSpPr>
        <p:spPr bwMode="auto">
          <a:xfrm>
            <a:off x="755290" y="3902696"/>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246481" y="4252251"/>
            <a:ext cx="6428640" cy="860769"/>
          </a:xfrm>
          <a:prstGeom prst="wedgeRoundRectCallout">
            <a:avLst>
              <a:gd name="adj1" fmla="val 60554"/>
              <a:gd name="adj2" fmla="val 74145"/>
              <a:gd name="adj3" fmla="val 16667"/>
            </a:avLst>
          </a:prstGeom>
          <a:solidFill>
            <a:srgbClr val="FFC000">
              <a:alpha val="59999"/>
            </a:srgbClr>
          </a:solidFill>
          <a:ln w="9525" algn="ctr">
            <a:solidFill>
              <a:schemeClr val="tx1"/>
            </a:solidFill>
            <a:round/>
            <a:headEnd/>
            <a:tailEnd/>
          </a:ln>
        </p:spPr>
        <p:txBody>
          <a:bodyPr/>
          <a:lstStyle/>
          <a:p>
            <a:pPr marL="342900" indent="-342900">
              <a:buFont typeface="Arial" charset="0"/>
              <a:buAutoNum type="arabicPeriod"/>
            </a:pPr>
            <a:r>
              <a:rPr lang="en-US" sz="1400" dirty="0">
                <a:latin typeface="Calibri" pitchFamily="34" charset="0"/>
                <a:cs typeface="Calibri" pitchFamily="34" charset="0"/>
              </a:rPr>
              <a:t>How do you ensure you identify all hazards before starting a task?</a:t>
            </a:r>
            <a:endParaRPr lang="en-GB" sz="1400" dirty="0">
              <a:solidFill>
                <a:srgbClr val="000000"/>
              </a:solidFill>
              <a:latin typeface="Calibri" pitchFamily="34" charset="0"/>
              <a:cs typeface="Calibri" pitchFamily="34" charset="0"/>
            </a:endParaRPr>
          </a:p>
          <a:p>
            <a:pPr marL="342900" indent="-342900">
              <a:buFont typeface="Arial" charset="0"/>
              <a:buAutoNum type="arabicPeriod"/>
            </a:pPr>
            <a:r>
              <a:rPr lang="en-GB" sz="1400" dirty="0">
                <a:solidFill>
                  <a:srgbClr val="000000"/>
                </a:solidFill>
                <a:latin typeface="Calibri" pitchFamily="34" charset="0"/>
                <a:cs typeface="Calibri" pitchFamily="34" charset="0"/>
              </a:rPr>
              <a:t>Do you consider “what could go wrong?”</a:t>
            </a:r>
          </a:p>
          <a:p>
            <a:pPr marL="342900" indent="-342900">
              <a:buFont typeface="Arial" charset="0"/>
              <a:buAutoNum type="arabicPeriod"/>
            </a:pPr>
            <a:r>
              <a:rPr lang="en-US" sz="1400" dirty="0">
                <a:latin typeface="Calibri" pitchFamily="34" charset="0"/>
                <a:cs typeface="Calibri" pitchFamily="34" charset="0"/>
              </a:rPr>
              <a:t>Do you ensure you follow the correct method to perform the job?</a:t>
            </a:r>
            <a:endParaRPr lang="en-US" sz="1400" dirty="0">
              <a:solidFill>
                <a:srgbClr val="000000"/>
              </a:solidFill>
              <a:latin typeface="Calibri" pitchFamily="34" charset="0"/>
              <a:cs typeface="Calibri" pitchFamily="34" charset="0"/>
            </a:endParaRPr>
          </a:p>
          <a:p>
            <a:pPr marL="342900" indent="-342900">
              <a:buFont typeface="Arial" charset="0"/>
              <a:buAutoNum type="arabicPeriod"/>
            </a:pPr>
            <a:endParaRPr lang="en-GB" sz="1400" dirty="0">
              <a:solidFill>
                <a:srgbClr val="000000"/>
              </a:solidFill>
              <a:latin typeface="Calibri" pitchFamily="34" charset="0"/>
              <a:cs typeface="Calibri" pitchFamily="34" charset="0"/>
            </a:endParaRPr>
          </a:p>
          <a:p>
            <a:endParaRPr lang="en-GB" sz="1400" dirty="0">
              <a:solidFill>
                <a:srgbClr val="000000"/>
              </a:solidFill>
              <a:latin typeface="Calibri" pitchFamily="34" charset="0"/>
              <a:cs typeface="Calibri" pitchFamily="34" charset="0"/>
            </a:endParaRPr>
          </a:p>
          <a:p>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26944968"/>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LTI#12</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Slip,</a:t>
                      </a:r>
                      <a:r>
                        <a:rPr lang="en-US" sz="1400" b="0" kern="1200" baseline="0" dirty="0">
                          <a:solidFill>
                            <a:schemeClr val="dk1"/>
                          </a:solidFill>
                          <a:latin typeface="+mn-lt"/>
                          <a:ea typeface="+mn-ea"/>
                          <a:cs typeface="+mn-cs"/>
                        </a:rPr>
                        <a:t> trip &amp; fall</a:t>
                      </a:r>
                      <a:endParaRPr lang="en-US" sz="1400" b="0" kern="1200" dirty="0">
                        <a:solidFill>
                          <a:schemeClr val="dk1"/>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30.06.2020@</a:t>
                      </a:r>
                      <a:r>
                        <a:rPr lang="en-GB" sz="1400" b="0" kern="1200" baseline="0" dirty="0"/>
                        <a:t>06:30hrs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latin typeface="+mn-lt"/>
                        </a:rPr>
                        <a:t>Qarn</a:t>
                      </a:r>
                      <a:r>
                        <a:rPr lang="en-US" sz="1400" b="0" baseline="0" dirty="0">
                          <a:latin typeface="+mn-lt"/>
                        </a:rPr>
                        <a:t> Alam</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561407" y="5943600"/>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246481" y="2149990"/>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r>
              <a:rPr lang="en-US" sz="1400" b="1" dirty="0">
                <a:latin typeface="+mj-lt"/>
              </a:rPr>
              <a:t>Construction, Operations, Logistics, Engineering , Exploration  &amp; Drilling</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21"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586740" y="719757"/>
            <a:ext cx="1287780" cy="1246889"/>
          </a:xfrm>
          <a:prstGeom prst="rect">
            <a:avLst/>
          </a:prstGeom>
          <a:noFill/>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67635" y="2120240"/>
            <a:ext cx="3429000" cy="2653639"/>
          </a:xfrm>
          <a:prstGeom prst="rect">
            <a:avLst/>
          </a:prstGeom>
        </p:spPr>
      </p:pic>
      <p:pic>
        <p:nvPicPr>
          <p:cNvPr id="6" name="Picture 5"/>
          <p:cNvPicPr>
            <a:picLocks noChangeAspect="1"/>
          </p:cNvPicPr>
          <p:nvPr/>
        </p:nvPicPr>
        <p:blipFill rotWithShape="1">
          <a:blip r:embed="rId6" cstate="email">
            <a:extLst>
              <a:ext uri="{28A0092B-C50C-407E-A947-70E740481C1C}">
                <a14:useLocalDpi xmlns:a14="http://schemas.microsoft.com/office/drawing/2010/main"/>
              </a:ext>
            </a:extLst>
          </a:blip>
          <a:srcRect l="-756" t="-407"/>
          <a:stretch/>
        </p:blipFill>
        <p:spPr>
          <a:xfrm>
            <a:off x="8879778" y="2269121"/>
            <a:ext cx="1018602" cy="1878521"/>
          </a:xfrm>
          <a:prstGeom prst="rect">
            <a:avLst/>
          </a:prstGeom>
        </p:spPr>
      </p:pic>
    </p:spTree>
    <p:extLst>
      <p:ext uri="{BB962C8B-B14F-4D97-AF65-F5344CB8AC3E}">
        <p14:creationId xmlns:p14="http://schemas.microsoft.com/office/powerpoint/2010/main" val="2623190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7058892" y="4797911"/>
            <a:ext cx="800167" cy="1778149"/>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38051" y="2713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51169" y="3115831"/>
            <a:ext cx="7418122"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sz="1400" dirty="0"/>
              <a:t>During POOH (Pulling out of hole), trapped pressure released from the perforation gun striking a Roustabout on the right side of his face resulting in a burn to his face. </a:t>
            </a:r>
            <a:endParaRPr lang="en-US" sz="1400" dirty="0"/>
          </a:p>
        </p:txBody>
      </p:sp>
      <p:sp>
        <p:nvSpPr>
          <p:cNvPr id="9" name="Rectangle 4"/>
          <p:cNvSpPr>
            <a:spLocks noChangeArrowheads="1"/>
          </p:cNvSpPr>
          <p:nvPr/>
        </p:nvSpPr>
        <p:spPr bwMode="auto">
          <a:xfrm>
            <a:off x="1733550" y="3867431"/>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589009" y="4239229"/>
            <a:ext cx="6428640" cy="925529"/>
          </a:xfrm>
          <a:prstGeom prst="wedgeRoundRectCallout">
            <a:avLst>
              <a:gd name="adj1" fmla="val 54109"/>
              <a:gd name="adj2" fmla="val 67376"/>
              <a:gd name="adj3" fmla="val 16667"/>
            </a:avLst>
          </a:prstGeom>
          <a:solidFill>
            <a:srgbClr val="FFC000">
              <a:alpha val="59999"/>
            </a:srgbClr>
          </a:solidFill>
          <a:ln w="9525" algn="ctr">
            <a:solidFill>
              <a:schemeClr val="tx1"/>
            </a:solidFill>
            <a:round/>
            <a:headEnd/>
            <a:tailEnd/>
          </a:ln>
        </p:spPr>
        <p:txBody>
          <a:bodyPr/>
          <a:lstStyle/>
          <a:p>
            <a:pPr marL="342900" indent="-342900">
              <a:buFont typeface="Arial" charset="0"/>
              <a:buAutoNum type="arabicPeriod"/>
            </a:pPr>
            <a:r>
              <a:rPr lang="en-US" sz="1400" dirty="0">
                <a:latin typeface="Calibri" pitchFamily="34" charset="0"/>
                <a:cs typeface="Calibri" pitchFamily="34" charset="0"/>
              </a:rPr>
              <a:t>How do you ensure you identify all hazards before starting a task?</a:t>
            </a:r>
          </a:p>
          <a:p>
            <a:pPr marL="342900" indent="-342900">
              <a:buFont typeface="Arial" charset="0"/>
              <a:buAutoNum type="arabicPeriod"/>
            </a:pPr>
            <a:r>
              <a:rPr lang="en-US" sz="1400" dirty="0">
                <a:solidFill>
                  <a:srgbClr val="000000"/>
                </a:solidFill>
                <a:latin typeface="Calibri" pitchFamily="34" charset="0"/>
                <a:cs typeface="Calibri" pitchFamily="34" charset="0"/>
              </a:rPr>
              <a:t>Are you aware of the risk of stored energy?</a:t>
            </a:r>
            <a:endParaRPr lang="en-GB" sz="1400" dirty="0">
              <a:solidFill>
                <a:srgbClr val="000000"/>
              </a:solidFill>
              <a:latin typeface="Calibri" pitchFamily="34" charset="0"/>
              <a:cs typeface="Calibri" pitchFamily="34" charset="0"/>
            </a:endParaRPr>
          </a:p>
          <a:p>
            <a:pPr marL="342900" indent="-342900">
              <a:buFont typeface="Arial" charset="0"/>
              <a:buAutoNum type="arabicPeriod"/>
            </a:pPr>
            <a:r>
              <a:rPr lang="en-GB" sz="1400" dirty="0">
                <a:solidFill>
                  <a:srgbClr val="000000"/>
                </a:solidFill>
                <a:latin typeface="Calibri" pitchFamily="34" charset="0"/>
                <a:cs typeface="Calibri" pitchFamily="34" charset="0"/>
              </a:rPr>
              <a:t>Do you consider “what could go wrong?”</a:t>
            </a:r>
          </a:p>
          <a:p>
            <a:pPr marL="342900" indent="-342900">
              <a:buFont typeface="Arial" charset="0"/>
              <a:buAutoNum type="arabicPeriod"/>
            </a:pPr>
            <a:r>
              <a:rPr lang="en-US" sz="1400" dirty="0">
                <a:solidFill>
                  <a:srgbClr val="000000"/>
                </a:solidFill>
                <a:latin typeface="Calibri" pitchFamily="34" charset="0"/>
                <a:cs typeface="Calibri" pitchFamily="34" charset="0"/>
              </a:rPr>
              <a:t>Are you in the ‘line of fire’?</a:t>
            </a:r>
          </a:p>
          <a:p>
            <a:pPr marL="342900" indent="-342900">
              <a:buFont typeface="Arial" charset="0"/>
              <a:buAutoNum type="arabicPeriod"/>
            </a:pPr>
            <a:endParaRPr lang="en-GB" sz="1400" dirty="0">
              <a:solidFill>
                <a:srgbClr val="000000"/>
              </a:solidFill>
              <a:latin typeface="Calibri" pitchFamily="34" charset="0"/>
              <a:cs typeface="Calibri" pitchFamily="34" charset="0"/>
            </a:endParaRPr>
          </a:p>
          <a:p>
            <a:pPr marL="342900" indent="-342900">
              <a:buFont typeface="Arial" charset="0"/>
              <a:buAutoNum type="arabicPeriod"/>
            </a:pPr>
            <a:endParaRPr lang="en-GB" sz="1400" dirty="0">
              <a:solidFill>
                <a:srgbClr val="000000"/>
              </a:solidFill>
              <a:latin typeface="Calibri" pitchFamily="34" charset="0"/>
              <a:cs typeface="Calibri" pitchFamily="34" charset="0"/>
            </a:endParaRPr>
          </a:p>
          <a:p>
            <a:endParaRPr lang="en-GB" sz="1400" dirty="0">
              <a:solidFill>
                <a:srgbClr val="000000"/>
              </a:solidFill>
              <a:latin typeface="Calibri" pitchFamily="34" charset="0"/>
              <a:cs typeface="Calibri" pitchFamily="34" charset="0"/>
            </a:endParaRPr>
          </a:p>
          <a:p>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274034792"/>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LTI#13</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Struck</a:t>
                      </a:r>
                      <a:r>
                        <a:rPr lang="en-US" sz="1400" b="0" kern="1200" baseline="0" dirty="0">
                          <a:solidFill>
                            <a:schemeClr val="dk1"/>
                          </a:solidFill>
                          <a:latin typeface="+mn-lt"/>
                          <a:ea typeface="+mn-ea"/>
                          <a:cs typeface="+mn-cs"/>
                        </a:rPr>
                        <a:t> by</a:t>
                      </a:r>
                      <a:endParaRPr lang="en-US" sz="1400" b="0" kern="1200" dirty="0">
                        <a:solidFill>
                          <a:schemeClr val="dk1"/>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27.06.2020@</a:t>
                      </a:r>
                      <a:r>
                        <a:rPr lang="en-GB" sz="1400" b="0" kern="1200" baseline="0" dirty="0"/>
                        <a:t>16:30hrs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latin typeface="+mn-lt"/>
                        </a:rPr>
                        <a:t>Amal</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545407" y="5919044"/>
            <a:ext cx="1016000" cy="762000"/>
          </a:xfrm>
          <a:prstGeom prst="rect">
            <a:avLst/>
          </a:prstGeom>
          <a:noFill/>
          <a:ln w="9525">
            <a:noFill/>
            <a:miter lim="800000"/>
            <a:headEnd/>
            <a:tailEnd/>
          </a:ln>
        </p:spPr>
      </p:pic>
      <p:sp>
        <p:nvSpPr>
          <p:cNvPr id="16" name="Curved Down Arrow 15"/>
          <p:cNvSpPr/>
          <p:nvPr/>
        </p:nvSpPr>
        <p:spPr bwMode="auto">
          <a:xfrm>
            <a:off x="1428750" y="5690444"/>
            <a:ext cx="1271588"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561407" y="6090494"/>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246481" y="2149990"/>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r>
              <a:rPr lang="en-US" sz="1400" b="1" dirty="0">
                <a:latin typeface="+mj-lt"/>
              </a:rPr>
              <a:t>Construction, Operations, Engineering, Drilling and Explorations </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297" y="838813"/>
            <a:ext cx="1256394" cy="1190149"/>
          </a:xfrm>
          <a:prstGeom prst="rect">
            <a:avLst/>
          </a:prstGeom>
        </p:spPr>
      </p:pic>
      <p:pic>
        <p:nvPicPr>
          <p:cNvPr id="20" name="Picture 19" descr="A person wearing a hat&#10;&#10;Description automatically generated">
            <a:extLst>
              <a:ext uri="{FF2B5EF4-FFF2-40B4-BE49-F238E27FC236}">
                <a16:creationId xmlns:a16="http://schemas.microsoft.com/office/drawing/2014/main" id="{1D7C5BD3-883E-48BA-BAFA-882834371EB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060" t="621" r="25710" b="-621"/>
          <a:stretch/>
        </p:blipFill>
        <p:spPr>
          <a:xfrm>
            <a:off x="8770620" y="2158816"/>
            <a:ext cx="2834640" cy="2169344"/>
          </a:xfrm>
          <a:prstGeom prst="rect">
            <a:avLst/>
          </a:prstGeom>
        </p:spPr>
      </p:pic>
      <p:sp>
        <p:nvSpPr>
          <p:cNvPr id="3" name="Explosion 1 2"/>
          <p:cNvSpPr/>
          <p:nvPr/>
        </p:nvSpPr>
        <p:spPr>
          <a:xfrm>
            <a:off x="10977562" y="2918460"/>
            <a:ext cx="451485" cy="350520"/>
          </a:xfrm>
          <a:prstGeom prst="irregularSeal1">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V="1">
            <a:off x="10507980" y="3268980"/>
            <a:ext cx="626745" cy="12029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896006" y="4490134"/>
            <a:ext cx="2628900" cy="307777"/>
          </a:xfrm>
          <a:prstGeom prst="rect">
            <a:avLst/>
          </a:prstGeom>
          <a:noFill/>
        </p:spPr>
        <p:txBody>
          <a:bodyPr wrap="square" rtlCol="0">
            <a:spAutoFit/>
          </a:bodyPr>
          <a:lstStyle/>
          <a:p>
            <a:r>
              <a:rPr lang="en-US" sz="1400" b="1" dirty="0">
                <a:solidFill>
                  <a:srgbClr val="FF0000"/>
                </a:solidFill>
              </a:rPr>
              <a:t>Trapped pressure release point </a:t>
            </a:r>
          </a:p>
        </p:txBody>
      </p:sp>
    </p:spTree>
    <p:extLst>
      <p:ext uri="{BB962C8B-B14F-4D97-AF65-F5344CB8AC3E}">
        <p14:creationId xmlns:p14="http://schemas.microsoft.com/office/powerpoint/2010/main" val="3270337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7058892" y="4797911"/>
            <a:ext cx="800167" cy="1778149"/>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38051" y="2713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07569" y="3209844"/>
            <a:ext cx="695538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dirty="0"/>
              <a:t>While removing stuck dies from manual tong, a broken chip ejected striking and piercing through </a:t>
            </a:r>
            <a:r>
              <a:rPr lang="en-US" sz="1400" dirty="0" err="1"/>
              <a:t>Floorman’s</a:t>
            </a:r>
            <a:r>
              <a:rPr lang="en-US" sz="1400" dirty="0"/>
              <a:t> coverall and penetrating his right thigh.</a:t>
            </a:r>
          </a:p>
        </p:txBody>
      </p:sp>
      <p:sp>
        <p:nvSpPr>
          <p:cNvPr id="9" name="Rectangle 4"/>
          <p:cNvSpPr>
            <a:spLocks noChangeArrowheads="1"/>
          </p:cNvSpPr>
          <p:nvPr/>
        </p:nvSpPr>
        <p:spPr bwMode="auto">
          <a:xfrm>
            <a:off x="755290" y="3902696"/>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246481" y="4252252"/>
            <a:ext cx="6428640" cy="832742"/>
          </a:xfrm>
          <a:prstGeom prst="wedgeRoundRectCallout">
            <a:avLst>
              <a:gd name="adj1" fmla="val 61081"/>
              <a:gd name="adj2" fmla="val 72756"/>
              <a:gd name="adj3" fmla="val 16667"/>
            </a:avLst>
          </a:prstGeom>
          <a:solidFill>
            <a:srgbClr val="FFC000">
              <a:alpha val="59999"/>
            </a:srgbClr>
          </a:solidFill>
          <a:ln w="9525" algn="ctr">
            <a:solidFill>
              <a:schemeClr val="tx1"/>
            </a:solidFill>
            <a:round/>
            <a:headEnd/>
            <a:tailEnd/>
          </a:ln>
        </p:spPr>
        <p:txBody>
          <a:bodyPr/>
          <a:lstStyle/>
          <a:p>
            <a:pPr marL="342900" indent="-342900">
              <a:buFont typeface="Arial" charset="0"/>
              <a:buAutoNum type="arabicPeriod"/>
            </a:pPr>
            <a:r>
              <a:rPr lang="en-US" sz="1400" dirty="0">
                <a:latin typeface="Calibri" pitchFamily="34" charset="0"/>
                <a:cs typeface="Calibri" pitchFamily="34" charset="0"/>
              </a:rPr>
              <a:t>How do you ensure you identify all hazards before starting a task?</a:t>
            </a:r>
            <a:endParaRPr lang="en-GB" sz="1400" dirty="0">
              <a:solidFill>
                <a:srgbClr val="000000"/>
              </a:solidFill>
              <a:latin typeface="Calibri" pitchFamily="34" charset="0"/>
              <a:cs typeface="Calibri" pitchFamily="34" charset="0"/>
            </a:endParaRPr>
          </a:p>
          <a:p>
            <a:pPr marL="342900" indent="-342900">
              <a:buFont typeface="Arial" charset="0"/>
              <a:buAutoNum type="arabicPeriod"/>
            </a:pPr>
            <a:r>
              <a:rPr lang="en-US" sz="1400" dirty="0">
                <a:latin typeface="Calibri" pitchFamily="34" charset="0"/>
                <a:cs typeface="Calibri" pitchFamily="34" charset="0"/>
              </a:rPr>
              <a:t>Do you </a:t>
            </a:r>
            <a:r>
              <a:rPr lang="en-US" sz="1400" dirty="0">
                <a:solidFill>
                  <a:srgbClr val="000000"/>
                </a:solidFill>
                <a:latin typeface="Calibri" pitchFamily="34" charset="0"/>
                <a:cs typeface="Calibri" pitchFamily="34" charset="0"/>
              </a:rPr>
              <a:t>consider if you are away from ‘line of fire’ Projectiles?</a:t>
            </a:r>
          </a:p>
          <a:p>
            <a:pPr marL="342900" indent="-342900">
              <a:buFont typeface="Arial" charset="0"/>
              <a:buAutoNum type="arabicPeriod"/>
            </a:pPr>
            <a:r>
              <a:rPr lang="en-US" sz="1400" dirty="0">
                <a:solidFill>
                  <a:srgbClr val="000000"/>
                </a:solidFill>
                <a:latin typeface="Calibri" pitchFamily="34" charset="0"/>
                <a:cs typeface="Calibri" pitchFamily="34" charset="0"/>
              </a:rPr>
              <a:t>Do you verify if you have the right tool for the task?</a:t>
            </a:r>
            <a:endParaRPr lang="en-GB" sz="1400" dirty="0">
              <a:solidFill>
                <a:srgbClr val="000000"/>
              </a:solidFill>
              <a:latin typeface="Calibri" pitchFamily="34" charset="0"/>
              <a:cs typeface="Calibri" pitchFamily="34" charset="0"/>
            </a:endParaRPr>
          </a:p>
          <a:p>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832132777"/>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LTI#14</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Struck by</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03.07.2020@</a:t>
                      </a:r>
                      <a:r>
                        <a:rPr lang="en-GB" sz="1400" b="0" kern="1200" baseline="0" dirty="0"/>
                        <a:t>11:30hrs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t>Marmul</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561407" y="5943600"/>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246481" y="2149990"/>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r>
              <a:rPr lang="en-US" sz="1400" b="1" dirty="0">
                <a:latin typeface="+mj-lt"/>
              </a:rPr>
              <a:t>Drilling, Operations, Engineering, Construction &amp; Logistics</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2810" y="724090"/>
            <a:ext cx="1710371" cy="1384320"/>
          </a:xfrm>
          <a:prstGeom prst="rect">
            <a:avLst/>
          </a:prstGeom>
        </p:spPr>
      </p:pic>
      <p:sp>
        <p:nvSpPr>
          <p:cNvPr id="20" name="TextBox 19"/>
          <p:cNvSpPr txBox="1"/>
          <p:nvPr/>
        </p:nvSpPr>
        <p:spPr>
          <a:xfrm>
            <a:off x="8408828" y="4752986"/>
            <a:ext cx="2397582" cy="276999"/>
          </a:xfrm>
          <a:prstGeom prst="rect">
            <a:avLst/>
          </a:prstGeom>
          <a:noFill/>
        </p:spPr>
        <p:txBody>
          <a:bodyPr wrap="square" rtlCol="0">
            <a:spAutoFit/>
          </a:bodyPr>
          <a:lstStyle/>
          <a:p>
            <a:r>
              <a:rPr lang="en-US" sz="1200" dirty="0"/>
              <a:t>Splintered chip came from the dies</a:t>
            </a:r>
          </a:p>
        </p:txBody>
      </p:sp>
      <p:pic>
        <p:nvPicPr>
          <p:cNvPr id="12" name="Picture 11"/>
          <p:cNvPicPr>
            <a:picLocks noChangeAspect="1"/>
          </p:cNvPicPr>
          <p:nvPr/>
        </p:nvPicPr>
        <p:blipFill>
          <a:blip r:embed="rId5"/>
          <a:stretch>
            <a:fillRect/>
          </a:stretch>
        </p:blipFill>
        <p:spPr>
          <a:xfrm>
            <a:off x="8365067" y="2047480"/>
            <a:ext cx="3555808" cy="2705506"/>
          </a:xfrm>
          <a:prstGeom prst="rect">
            <a:avLst/>
          </a:prstGeom>
        </p:spPr>
      </p:pic>
      <p:sp>
        <p:nvSpPr>
          <p:cNvPr id="21" name="Explosion 1 20"/>
          <p:cNvSpPr/>
          <p:nvPr/>
        </p:nvSpPr>
        <p:spPr>
          <a:xfrm>
            <a:off x="9856178" y="3494261"/>
            <a:ext cx="473826" cy="408436"/>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744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7058892" y="4797911"/>
            <a:ext cx="800167" cy="1778149"/>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38051" y="2713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07569" y="3056964"/>
            <a:ext cx="695538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sz="1400" dirty="0"/>
              <a:t>While the Roustabout was attempting to remove the vent line, the flowline swung causing him to fall striking his left hand on the BOP.</a:t>
            </a:r>
            <a:r>
              <a:rPr lang="en-GB" sz="1400" dirty="0">
                <a:solidFill>
                  <a:srgbClr val="FF0000"/>
                </a:solidFill>
              </a:rPr>
              <a:t> </a:t>
            </a:r>
            <a:r>
              <a:rPr lang="en-GB" sz="1400" dirty="0"/>
              <a:t>The Roustabout was attached with the fall arrestor.</a:t>
            </a:r>
            <a:endParaRPr lang="en-US" sz="1400" dirty="0"/>
          </a:p>
        </p:txBody>
      </p:sp>
      <p:sp>
        <p:nvSpPr>
          <p:cNvPr id="9" name="Rectangle 4"/>
          <p:cNvSpPr>
            <a:spLocks noChangeArrowheads="1"/>
          </p:cNvSpPr>
          <p:nvPr/>
        </p:nvSpPr>
        <p:spPr bwMode="auto">
          <a:xfrm>
            <a:off x="755290" y="3902696"/>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246481" y="4307336"/>
            <a:ext cx="6428640" cy="1092865"/>
          </a:xfrm>
          <a:prstGeom prst="wedgeRoundRectCallout">
            <a:avLst>
              <a:gd name="adj1" fmla="val 61081"/>
              <a:gd name="adj2" fmla="val 72756"/>
              <a:gd name="adj3" fmla="val 16667"/>
            </a:avLst>
          </a:prstGeom>
          <a:solidFill>
            <a:srgbClr val="FFC000">
              <a:alpha val="59999"/>
            </a:srgbClr>
          </a:solidFill>
          <a:ln w="9525" algn="ctr">
            <a:solidFill>
              <a:schemeClr val="tx1"/>
            </a:solidFill>
            <a:round/>
            <a:headEnd/>
            <a:tailEnd/>
          </a:ln>
        </p:spPr>
        <p:txBody>
          <a:bodyPr/>
          <a:lstStyle/>
          <a:p>
            <a:pPr marL="342900" indent="-342900">
              <a:buFontTx/>
              <a:buAutoNum type="arabicPeriod"/>
            </a:pPr>
            <a:r>
              <a:rPr lang="en-US" sz="1400" dirty="0">
                <a:latin typeface="Calibri" pitchFamily="34" charset="0"/>
                <a:cs typeface="Calibri" pitchFamily="34" charset="0"/>
              </a:rPr>
              <a:t>Do you ensure you identify all hazards before starting a task?</a:t>
            </a:r>
          </a:p>
          <a:p>
            <a:pPr marL="342900" indent="-342900">
              <a:buAutoNum type="arabicPeriod"/>
            </a:pPr>
            <a:r>
              <a:rPr lang="en-US" sz="1400" dirty="0">
                <a:solidFill>
                  <a:srgbClr val="000000"/>
                </a:solidFill>
                <a:latin typeface="Calibri" pitchFamily="34" charset="0"/>
                <a:cs typeface="Calibri" pitchFamily="34" charset="0"/>
              </a:rPr>
              <a:t>Do you ensure you are in a safe position while performing a task?</a:t>
            </a:r>
          </a:p>
          <a:p>
            <a:pPr marL="342900" indent="-342900">
              <a:buAutoNum type="arabicPeriod"/>
            </a:pPr>
            <a:r>
              <a:rPr lang="en-US" sz="1400" dirty="0">
                <a:solidFill>
                  <a:srgbClr val="000000"/>
                </a:solidFill>
                <a:latin typeface="Calibri" pitchFamily="34" charset="0"/>
                <a:cs typeface="Calibri" pitchFamily="34" charset="0"/>
              </a:rPr>
              <a:t>Do you </a:t>
            </a:r>
            <a:r>
              <a:rPr lang="en-US" sz="1400" dirty="0">
                <a:latin typeface="Calibri" pitchFamily="34" charset="0"/>
                <a:cs typeface="Calibri" pitchFamily="34" charset="0"/>
              </a:rPr>
              <a:t>consider the risk of fall  from height?</a:t>
            </a:r>
          </a:p>
          <a:p>
            <a:pPr marL="342900" indent="-342900">
              <a:buAutoNum type="arabicPeriod"/>
            </a:pPr>
            <a:r>
              <a:rPr lang="en-US" sz="1400" dirty="0">
                <a:latin typeface="Calibri" pitchFamily="34" charset="0"/>
                <a:cs typeface="Calibri" pitchFamily="34" charset="0"/>
              </a:rPr>
              <a:t>Do you consider any stored energy which can release at any time?</a:t>
            </a:r>
          </a:p>
          <a:p>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261238278"/>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LTI#15</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Fall</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15.07.2020@</a:t>
                      </a:r>
                      <a:r>
                        <a:rPr lang="en-GB" sz="1400" b="0" kern="1200" baseline="0" dirty="0"/>
                        <a:t>16:00hrs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t>Qarn Alam</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561407" y="5943600"/>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246481" y="2149990"/>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r>
              <a:rPr lang="en-US" sz="1400" b="1" dirty="0">
                <a:latin typeface="+mj-lt"/>
              </a:rPr>
              <a:t>Drilling, Operations, Engineering, Construction &amp; Logistics</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355081" y="1894329"/>
            <a:ext cx="2505075" cy="2979419"/>
          </a:xfrm>
          <a:prstGeom prst="rect">
            <a:avLst/>
          </a:prstGeom>
        </p:spPr>
      </p:pic>
      <p:sp>
        <p:nvSpPr>
          <p:cNvPr id="21" name="Explosion 1 20"/>
          <p:cNvSpPr/>
          <p:nvPr/>
        </p:nvSpPr>
        <p:spPr>
          <a:xfrm>
            <a:off x="9321338" y="3087761"/>
            <a:ext cx="473826" cy="408436"/>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527475" y="4797911"/>
            <a:ext cx="2346265" cy="369332"/>
          </a:xfrm>
          <a:prstGeom prst="rect">
            <a:avLst/>
          </a:prstGeom>
          <a:noFill/>
        </p:spPr>
        <p:txBody>
          <a:bodyPr wrap="square" rtlCol="0">
            <a:spAutoFit/>
          </a:bodyPr>
          <a:lstStyle/>
          <a:p>
            <a:pPr algn="ctr"/>
            <a:r>
              <a:rPr lang="en-US" dirty="0"/>
              <a:t>Where RA his hit hand</a:t>
            </a:r>
          </a:p>
        </p:txBody>
      </p:sp>
      <p:cxnSp>
        <p:nvCxnSpPr>
          <p:cNvPr id="25" name="Straight Arrow Connector 24"/>
          <p:cNvCxnSpPr>
            <a:endCxn id="21" idx="2"/>
          </p:cNvCxnSpPr>
          <p:nvPr/>
        </p:nvCxnSpPr>
        <p:spPr>
          <a:xfrm flipV="1">
            <a:off x="9321338" y="3496197"/>
            <a:ext cx="186130" cy="12358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400" y="703915"/>
            <a:ext cx="1061720" cy="1409383"/>
          </a:xfrm>
          <a:prstGeom prst="rect">
            <a:avLst/>
          </a:prstGeom>
        </p:spPr>
      </p:pic>
    </p:spTree>
    <p:extLst>
      <p:ext uri="{BB962C8B-B14F-4D97-AF65-F5344CB8AC3E}">
        <p14:creationId xmlns:p14="http://schemas.microsoft.com/office/powerpoint/2010/main" val="2301883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35403" y="2096900"/>
            <a:ext cx="2947249" cy="2210435"/>
          </a:xfrm>
          <a:prstGeom prst="rect">
            <a:avLst/>
          </a:prstGeom>
          <a:ln>
            <a:noFill/>
          </a:ln>
        </p:spPr>
      </p:pic>
      <p:pic>
        <p:nvPicPr>
          <p:cNvPr id="11" name="Picture 10" descr="sad.png"/>
          <p:cNvPicPr>
            <a:picLocks noChangeAspect="1"/>
          </p:cNvPicPr>
          <p:nvPr/>
        </p:nvPicPr>
        <p:blipFill>
          <a:blip r:embed="rId3" cstate="email"/>
          <a:stretch>
            <a:fillRect/>
          </a:stretch>
        </p:blipFill>
        <p:spPr>
          <a:xfrm>
            <a:off x="7058892" y="4797911"/>
            <a:ext cx="800167" cy="1778149"/>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38051" y="2713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07569" y="3164686"/>
            <a:ext cx="695538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sz="1400" dirty="0"/>
              <a:t>While the Carpenter was trying to cut the frame using angle grinder in a sitting position, the grinder slipped and moved towards him causing a serious injury in his groin area. </a:t>
            </a:r>
            <a:endParaRPr lang="en-US" dirty="0"/>
          </a:p>
        </p:txBody>
      </p:sp>
      <p:sp>
        <p:nvSpPr>
          <p:cNvPr id="9" name="Rectangle 4"/>
          <p:cNvSpPr>
            <a:spLocks noChangeArrowheads="1"/>
          </p:cNvSpPr>
          <p:nvPr/>
        </p:nvSpPr>
        <p:spPr bwMode="auto">
          <a:xfrm>
            <a:off x="755290" y="3902696"/>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246481" y="4307336"/>
            <a:ext cx="6428640" cy="1092865"/>
          </a:xfrm>
          <a:prstGeom prst="wedgeRoundRectCallout">
            <a:avLst>
              <a:gd name="adj1" fmla="val 61081"/>
              <a:gd name="adj2" fmla="val 72756"/>
              <a:gd name="adj3" fmla="val 16667"/>
            </a:avLst>
          </a:prstGeom>
          <a:solidFill>
            <a:srgbClr val="FFC000">
              <a:alpha val="59999"/>
            </a:srgbClr>
          </a:solidFill>
          <a:ln w="9525" algn="ctr">
            <a:solidFill>
              <a:schemeClr val="tx1"/>
            </a:solidFill>
            <a:round/>
            <a:headEnd/>
            <a:tailEnd/>
          </a:ln>
        </p:spPr>
        <p:txBody>
          <a:bodyPr/>
          <a:lstStyle/>
          <a:p>
            <a:pPr marL="342900" indent="-342900">
              <a:buFontTx/>
              <a:buAutoNum type="arabicPeriod"/>
            </a:pPr>
            <a:r>
              <a:rPr lang="en-US" sz="1400" dirty="0">
                <a:latin typeface="Calibri" pitchFamily="34" charset="0"/>
                <a:cs typeface="Calibri" pitchFamily="34" charset="0"/>
              </a:rPr>
              <a:t>Do you ensure you identify all hazards before starting a task?</a:t>
            </a:r>
          </a:p>
          <a:p>
            <a:pPr marL="342900" indent="-342900">
              <a:buAutoNum type="arabicPeriod"/>
            </a:pPr>
            <a:r>
              <a:rPr lang="en-US" sz="1400" dirty="0">
                <a:solidFill>
                  <a:srgbClr val="000000"/>
                </a:solidFill>
                <a:latin typeface="Calibri" pitchFamily="34" charset="0"/>
                <a:cs typeface="Calibri" pitchFamily="34" charset="0"/>
              </a:rPr>
              <a:t>Do you ensure you are in a safe position while performing a task?</a:t>
            </a:r>
          </a:p>
          <a:p>
            <a:pPr marL="342900" indent="-342900">
              <a:buFontTx/>
              <a:buAutoNum type="arabicPeriod"/>
            </a:pPr>
            <a:r>
              <a:rPr lang="en-US" sz="1400" dirty="0">
                <a:latin typeface="Calibri" pitchFamily="34" charset="0"/>
                <a:cs typeface="Calibri" pitchFamily="34" charset="0"/>
              </a:rPr>
              <a:t>Do you consider </a:t>
            </a:r>
            <a:r>
              <a:rPr lang="en-US" sz="1400" dirty="0"/>
              <a:t>your body is out of line of fire while using hand powered tool?</a:t>
            </a:r>
          </a:p>
          <a:p>
            <a:pPr marL="342900" indent="-342900">
              <a:buFontTx/>
              <a:buAutoNum type="arabicPeriod"/>
            </a:pPr>
            <a:r>
              <a:rPr lang="en-US" sz="1400" dirty="0"/>
              <a:t>How do you ensure hand powered tool operators are competent? </a:t>
            </a:r>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420779654"/>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LTI#16</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Release energy</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21.08.2020@</a:t>
                      </a:r>
                      <a:r>
                        <a:rPr lang="en-GB" sz="1400" b="0" kern="1200" baseline="0" dirty="0"/>
                        <a:t>10:30hrs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t>Bahja </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4"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561407" y="5943600"/>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246481" y="2149990"/>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r>
              <a:rPr lang="en-US" sz="1400" b="1" dirty="0">
                <a:latin typeface="+mj-lt"/>
              </a:rPr>
              <a:t>Drilling, Operations, Engineering, Construction &amp; Logistics</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sp>
        <p:nvSpPr>
          <p:cNvPr id="21" name="Explosion 1 20"/>
          <p:cNvSpPr/>
          <p:nvPr/>
        </p:nvSpPr>
        <p:spPr>
          <a:xfrm>
            <a:off x="9522123" y="2269122"/>
            <a:ext cx="1179744" cy="1227076"/>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8527475" y="4797911"/>
            <a:ext cx="2829147" cy="369332"/>
          </a:xfrm>
          <a:prstGeom prst="rect">
            <a:avLst/>
          </a:prstGeom>
          <a:noFill/>
        </p:spPr>
        <p:txBody>
          <a:bodyPr wrap="square" rtlCol="0">
            <a:spAutoFit/>
          </a:bodyPr>
          <a:lstStyle/>
          <a:p>
            <a:pPr algn="ctr"/>
            <a:r>
              <a:rPr lang="en-US" dirty="0"/>
              <a:t>Carpenter using grinder</a:t>
            </a:r>
          </a:p>
        </p:txBody>
      </p:sp>
      <p:cxnSp>
        <p:nvCxnSpPr>
          <p:cNvPr id="25" name="Straight Arrow Connector 24"/>
          <p:cNvCxnSpPr>
            <a:endCxn id="21" idx="2"/>
          </p:cNvCxnSpPr>
          <p:nvPr/>
        </p:nvCxnSpPr>
        <p:spPr>
          <a:xfrm flipV="1">
            <a:off x="9795164" y="3496198"/>
            <a:ext cx="190391" cy="12358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700239" y="703915"/>
            <a:ext cx="746867" cy="1311475"/>
          </a:xfrm>
          <a:prstGeom prst="rect">
            <a:avLst/>
          </a:prstGeom>
        </p:spPr>
      </p:pic>
    </p:spTree>
    <p:extLst>
      <p:ext uri="{BB962C8B-B14F-4D97-AF65-F5344CB8AC3E}">
        <p14:creationId xmlns:p14="http://schemas.microsoft.com/office/powerpoint/2010/main" val="3725890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7058892" y="4797911"/>
            <a:ext cx="800167" cy="1778149"/>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38051" y="2713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07569" y="3164686"/>
            <a:ext cx="695538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sz="1400" dirty="0"/>
              <a:t>While Derrickman was  latching the pipe to the elevator, his right hand got trapped between the drill pipe and the elevator caused crush injury to his right little finger.</a:t>
            </a:r>
            <a:endParaRPr lang="en-US" sz="1400" dirty="0"/>
          </a:p>
        </p:txBody>
      </p:sp>
      <p:sp>
        <p:nvSpPr>
          <p:cNvPr id="9" name="Rectangle 4"/>
          <p:cNvSpPr>
            <a:spLocks noChangeArrowheads="1"/>
          </p:cNvSpPr>
          <p:nvPr/>
        </p:nvSpPr>
        <p:spPr bwMode="auto">
          <a:xfrm>
            <a:off x="755290" y="3902696"/>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246481" y="4307336"/>
            <a:ext cx="6428640" cy="1013037"/>
          </a:xfrm>
          <a:prstGeom prst="wedgeRoundRectCallout">
            <a:avLst>
              <a:gd name="adj1" fmla="val 62135"/>
              <a:gd name="adj2" fmla="val 50469"/>
              <a:gd name="adj3" fmla="val 16667"/>
            </a:avLst>
          </a:prstGeom>
          <a:solidFill>
            <a:srgbClr val="FFC000">
              <a:alpha val="59999"/>
            </a:srgbClr>
          </a:solidFill>
          <a:ln w="9525" algn="ctr">
            <a:solidFill>
              <a:schemeClr val="tx1"/>
            </a:solidFill>
            <a:round/>
            <a:headEnd/>
            <a:tailEnd/>
          </a:ln>
        </p:spPr>
        <p:txBody>
          <a:bodyPr/>
          <a:lstStyle/>
          <a:p>
            <a:pPr marL="342900" indent="-342900">
              <a:buFontTx/>
              <a:buAutoNum type="arabicPeriod"/>
            </a:pPr>
            <a:r>
              <a:rPr lang="en-US" sz="1400" dirty="0">
                <a:latin typeface="Calibri" pitchFamily="34" charset="0"/>
                <a:cs typeface="Calibri" pitchFamily="34" charset="0"/>
              </a:rPr>
              <a:t>Do you ensure you identify all hazards before starting a task?</a:t>
            </a:r>
          </a:p>
          <a:p>
            <a:pPr marL="342900" indent="-342900">
              <a:buAutoNum type="arabicPeriod"/>
            </a:pPr>
            <a:r>
              <a:rPr lang="en-US" sz="1400" dirty="0">
                <a:solidFill>
                  <a:srgbClr val="000000"/>
                </a:solidFill>
                <a:latin typeface="Calibri" pitchFamily="34" charset="0"/>
                <a:cs typeface="Calibri" pitchFamily="34" charset="0"/>
              </a:rPr>
              <a:t>Do you always use the handles provided? </a:t>
            </a:r>
          </a:p>
          <a:p>
            <a:pPr marL="342900" indent="-342900">
              <a:buFontTx/>
              <a:buAutoNum type="arabicPeriod"/>
            </a:pPr>
            <a:r>
              <a:rPr lang="en-US" sz="1400" dirty="0">
                <a:solidFill>
                  <a:srgbClr val="000000"/>
                </a:solidFill>
                <a:latin typeface="Calibri" pitchFamily="34" charset="0"/>
                <a:cs typeface="Calibri" pitchFamily="34" charset="0"/>
              </a:rPr>
              <a:t>Do you ensure you keep your hands away of crush points “Line of Fire”?</a:t>
            </a: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132538640"/>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LTI#17</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Hands &amp; Finger</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29.08.2020@</a:t>
                      </a:r>
                      <a:r>
                        <a:rPr lang="en-GB" sz="1400" b="0" kern="1200" baseline="0" dirty="0"/>
                        <a:t>03:24hrs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t>Rima</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561407" y="5943600"/>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246481" y="2149990"/>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r>
              <a:rPr lang="en-US" sz="1400" b="1" dirty="0">
                <a:latin typeface="+mj-lt"/>
              </a:rPr>
              <a:t>Drilling, Operations, Engineering, Construction &amp; Logistics</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sp>
        <p:nvSpPr>
          <p:cNvPr id="14" name="TextBox 13"/>
          <p:cNvSpPr txBox="1"/>
          <p:nvPr/>
        </p:nvSpPr>
        <p:spPr>
          <a:xfrm>
            <a:off x="8777782" y="4613245"/>
            <a:ext cx="2829147" cy="369332"/>
          </a:xfrm>
          <a:prstGeom prst="rect">
            <a:avLst/>
          </a:prstGeom>
          <a:noFill/>
        </p:spPr>
        <p:txBody>
          <a:bodyPr wrap="square" rtlCol="0">
            <a:spAutoFit/>
          </a:bodyPr>
          <a:lstStyle/>
          <a:p>
            <a:pPr algn="ctr"/>
            <a:r>
              <a:rPr lang="en-US" dirty="0"/>
              <a:t>Crush point</a:t>
            </a:r>
          </a:p>
        </p:txBody>
      </p:sp>
      <p:pic>
        <p:nvPicPr>
          <p:cNvPr id="23" name="Picture 22" descr="DSC01689.jpg"/>
          <p:cNvPicPr>
            <a:picLocks noChangeAspect="1"/>
          </p:cNvPicPr>
          <p:nvPr/>
        </p:nvPicPr>
        <p:blipFill>
          <a:blip r:embed="rId4" cstate="print"/>
          <a:stretch>
            <a:fillRect/>
          </a:stretch>
        </p:blipFill>
        <p:spPr>
          <a:xfrm>
            <a:off x="8969204" y="2298348"/>
            <a:ext cx="2627280" cy="2133600"/>
          </a:xfrm>
          <a:prstGeom prst="rect">
            <a:avLst/>
          </a:prstGeom>
        </p:spPr>
      </p:pic>
      <p:sp>
        <p:nvSpPr>
          <p:cNvPr id="21" name="Explosion 1 20"/>
          <p:cNvSpPr/>
          <p:nvPr/>
        </p:nvSpPr>
        <p:spPr>
          <a:xfrm>
            <a:off x="9545950" y="2519322"/>
            <a:ext cx="1179744" cy="1227076"/>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endCxn id="21" idx="2"/>
          </p:cNvCxnSpPr>
          <p:nvPr/>
        </p:nvCxnSpPr>
        <p:spPr>
          <a:xfrm flipV="1">
            <a:off x="10009382" y="3746398"/>
            <a:ext cx="0" cy="9065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440B6101-D090-4483-9B39-68A0E6033B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350" y="651454"/>
            <a:ext cx="1448188" cy="1452875"/>
          </a:xfrm>
          <a:prstGeom prst="rect">
            <a:avLst/>
          </a:prstGeom>
        </p:spPr>
      </p:pic>
    </p:spTree>
    <p:extLst>
      <p:ext uri="{BB962C8B-B14F-4D97-AF65-F5344CB8AC3E}">
        <p14:creationId xmlns:p14="http://schemas.microsoft.com/office/powerpoint/2010/main" val="1495905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7094978" y="4893370"/>
            <a:ext cx="800167" cy="1778149"/>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38051" y="2713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07569" y="3117290"/>
            <a:ext cx="695538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dirty="0">
                <a:latin typeface="+mj-lt"/>
              </a:rPr>
              <a:t>While the Carpenter was coming down from scaffolding, he lost his balance, slipped and fell fracturing his left leg.</a:t>
            </a:r>
            <a:r>
              <a:rPr lang="en-GB" dirty="0"/>
              <a:t> </a:t>
            </a:r>
            <a:endParaRPr lang="en-US" dirty="0"/>
          </a:p>
          <a:p>
            <a:endParaRPr lang="en-US" sz="1400" dirty="0">
              <a:latin typeface="+mj-lt"/>
            </a:endParaRPr>
          </a:p>
        </p:txBody>
      </p:sp>
      <p:sp>
        <p:nvSpPr>
          <p:cNvPr id="9" name="Rectangle 4"/>
          <p:cNvSpPr>
            <a:spLocks noChangeArrowheads="1"/>
          </p:cNvSpPr>
          <p:nvPr/>
        </p:nvSpPr>
        <p:spPr bwMode="auto">
          <a:xfrm>
            <a:off x="755290" y="3981074"/>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338051" y="4396470"/>
            <a:ext cx="6586020" cy="941877"/>
          </a:xfrm>
          <a:prstGeom prst="wedgeRoundRectCallout">
            <a:avLst>
              <a:gd name="adj1" fmla="val 58282"/>
              <a:gd name="adj2" fmla="val 54459"/>
              <a:gd name="adj3" fmla="val 16667"/>
            </a:avLst>
          </a:prstGeom>
          <a:solidFill>
            <a:srgbClr val="FFC000">
              <a:alpha val="59999"/>
            </a:srgbClr>
          </a:solidFill>
          <a:ln w="9525" algn="ctr">
            <a:solidFill>
              <a:schemeClr val="tx1"/>
            </a:solidFill>
            <a:round/>
            <a:headEnd/>
            <a:tailEnd/>
          </a:ln>
        </p:spPr>
        <p:txBody>
          <a:bodyPr/>
          <a:lstStyle/>
          <a:p>
            <a:pPr marL="342900" indent="-342900">
              <a:buFont typeface="Arial" charset="0"/>
              <a:buAutoNum type="arabicPeriod"/>
            </a:pPr>
            <a:r>
              <a:rPr lang="en-US" sz="1400" dirty="0">
                <a:latin typeface="Calibri" pitchFamily="34" charset="0"/>
                <a:cs typeface="Calibri" pitchFamily="34" charset="0"/>
              </a:rPr>
              <a:t>How do you ensure where you are stepping is free from Hazards?</a:t>
            </a:r>
            <a:r>
              <a:rPr lang="en-GB" sz="1400" dirty="0">
                <a:solidFill>
                  <a:srgbClr val="000000"/>
                </a:solidFill>
                <a:latin typeface="Calibri" pitchFamily="34" charset="0"/>
                <a:cs typeface="Calibri" pitchFamily="34" charset="0"/>
              </a:rPr>
              <a:t> </a:t>
            </a:r>
          </a:p>
          <a:p>
            <a:pPr marL="342900" indent="-342900">
              <a:buFont typeface="Arial" charset="0"/>
              <a:buAutoNum type="arabicPeriod"/>
            </a:pPr>
            <a:r>
              <a:rPr lang="en-GB" sz="1400" dirty="0">
                <a:solidFill>
                  <a:srgbClr val="000000"/>
                </a:solidFill>
                <a:latin typeface="Calibri" pitchFamily="34" charset="0"/>
                <a:cs typeface="Calibri" pitchFamily="34" charset="0"/>
              </a:rPr>
              <a:t>How do you ensure you have safe access and egress? </a:t>
            </a:r>
          </a:p>
          <a:p>
            <a:pPr marL="342900" indent="-342900">
              <a:buFontTx/>
              <a:buAutoNum type="arabicPeriod"/>
            </a:pPr>
            <a:r>
              <a:rPr lang="en-US" sz="1400" dirty="0">
                <a:latin typeface="Calibri" pitchFamily="34" charset="0"/>
                <a:cs typeface="Calibri" pitchFamily="34" charset="0"/>
              </a:rPr>
              <a:t>How do you identify Slip, Trips and  fall hazards around your working location?</a:t>
            </a:r>
          </a:p>
          <a:p>
            <a:pPr marL="342900" indent="-342900">
              <a:buFontTx/>
              <a:buAutoNum type="arabicPeriod"/>
            </a:pPr>
            <a:r>
              <a:rPr lang="en-US" sz="1400" dirty="0">
                <a:latin typeface="Calibri" pitchFamily="34" charset="0"/>
                <a:cs typeface="Calibri" pitchFamily="34" charset="0"/>
              </a:rPr>
              <a:t>Do you ensure to use three points of contact while ascending/descending ladder?</a:t>
            </a:r>
          </a:p>
          <a:p>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24418390"/>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a:solidFill>
                            <a:schemeClr val="dk1"/>
                          </a:solidFill>
                          <a:latin typeface="+mn-lt"/>
                          <a:ea typeface="+mn-ea"/>
                          <a:cs typeface="+mn-cs"/>
                        </a:rPr>
                        <a:t>LTI#18</a:t>
                      </a:r>
                      <a:endParaRPr lang="en-US" sz="1400" b="0" kern="1200" dirty="0">
                        <a:solidFill>
                          <a:schemeClr val="dk1"/>
                        </a:solidFill>
                        <a:latin typeface="+mn-lt"/>
                        <a:ea typeface="+mn-ea"/>
                        <a:cs typeface="+mn-cs"/>
                      </a:endParaRP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Slip &amp; Fall</a:t>
                      </a:r>
                      <a:r>
                        <a:rPr lang="en-US" sz="1400" b="0" kern="1200" baseline="0" dirty="0">
                          <a:solidFill>
                            <a:schemeClr val="dk1"/>
                          </a:solidFill>
                          <a:latin typeface="+mn-lt"/>
                          <a:ea typeface="+mn-ea"/>
                          <a:cs typeface="+mn-cs"/>
                        </a:rPr>
                        <a:t> </a:t>
                      </a:r>
                      <a:endParaRPr lang="en-US" sz="1400" b="0" kern="1200" dirty="0">
                        <a:solidFill>
                          <a:schemeClr val="dk1"/>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29.07.2020@</a:t>
                      </a:r>
                      <a:r>
                        <a:rPr lang="en-GB" sz="1400" b="0" kern="1200" baseline="0" dirty="0"/>
                        <a:t>10:30hrs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a:t>Qarn</a:t>
                      </a:r>
                      <a:r>
                        <a:rPr lang="en-US" sz="1400" b="0" baseline="0"/>
                        <a:t> Alam</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561407" y="5943600"/>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246481" y="2149990"/>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r>
              <a:rPr lang="en-US" sz="1400" b="1" dirty="0">
                <a:latin typeface="+mj-lt"/>
              </a:rPr>
              <a:t>Construction, Operations, Logistics, Engineering , Exploration  &amp; Drilling</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919" y="800380"/>
            <a:ext cx="1255365" cy="1135030"/>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6052" y="2269121"/>
            <a:ext cx="3825297" cy="3073730"/>
          </a:xfrm>
          <a:prstGeom prst="rect">
            <a:avLst/>
          </a:prstGeom>
        </p:spPr>
      </p:pic>
      <p:sp>
        <p:nvSpPr>
          <p:cNvPr id="20" name="Explosion 2 19"/>
          <p:cNvSpPr/>
          <p:nvPr/>
        </p:nvSpPr>
        <p:spPr>
          <a:xfrm>
            <a:off x="9443591" y="3936394"/>
            <a:ext cx="748727" cy="631261"/>
          </a:xfrm>
          <a:prstGeom prst="irregularSeal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407875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5809082" y="4690536"/>
            <a:ext cx="922020" cy="2048933"/>
          </a:xfrm>
          <a:prstGeom prst="rect">
            <a:avLst/>
          </a:prstGeom>
        </p:spPr>
      </p:pic>
      <p:sp>
        <p:nvSpPr>
          <p:cNvPr id="4" name="Rectangle 15"/>
          <p:cNvSpPr>
            <a:spLocks noGrp="1" noChangeArrowheads="1"/>
          </p:cNvSpPr>
          <p:nvPr>
            <p:ph type="title"/>
          </p:nvPr>
        </p:nvSpPr>
        <p:spPr bwMode="auto">
          <a:xfrm>
            <a:off x="381000" y="2188"/>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First Alert  </a:t>
            </a:r>
            <a:endParaRPr lang="en-GB" sz="4000" b="1" dirty="0">
              <a:solidFill>
                <a:srgbClr val="FF0000"/>
              </a:solidFill>
              <a:latin typeface="Calibri" pitchFamily="34" charset="0"/>
              <a:cs typeface="Calibri"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5154" y="743057"/>
            <a:ext cx="1347255" cy="1351615"/>
          </a:xfrm>
          <a:prstGeom prst="rect">
            <a:avLst/>
          </a:prstGeom>
        </p:spPr>
      </p:pic>
      <p:sp>
        <p:nvSpPr>
          <p:cNvPr id="7" name="Rectangle 17"/>
          <p:cNvSpPr>
            <a:spLocks noChangeArrowheads="1"/>
          </p:cNvSpPr>
          <p:nvPr/>
        </p:nvSpPr>
        <p:spPr bwMode="auto">
          <a:xfrm>
            <a:off x="338051" y="2713455"/>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22811" y="3012962"/>
            <a:ext cx="58674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b="1" dirty="0">
                <a:latin typeface="+mj-lt"/>
              </a:rPr>
              <a:t>While the Floorman was pushing the Sucker Rod power tong toward the Mast, the power tong operated pinching his finger in the jaws.</a:t>
            </a:r>
          </a:p>
        </p:txBody>
      </p:sp>
      <p:sp>
        <p:nvSpPr>
          <p:cNvPr id="9" name="Rectangle 4"/>
          <p:cNvSpPr>
            <a:spLocks noChangeArrowheads="1"/>
          </p:cNvSpPr>
          <p:nvPr/>
        </p:nvSpPr>
        <p:spPr bwMode="auto">
          <a:xfrm>
            <a:off x="755291" y="3720799"/>
            <a:ext cx="4343400" cy="307777"/>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891" indent="-342891">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228600" y="4220861"/>
            <a:ext cx="5410200" cy="838200"/>
          </a:xfrm>
          <a:prstGeom prst="wedgeRoundRectCallout">
            <a:avLst>
              <a:gd name="adj1" fmla="val 60554"/>
              <a:gd name="adj2" fmla="val 74145"/>
              <a:gd name="adj3" fmla="val 16667"/>
            </a:avLst>
          </a:prstGeom>
          <a:solidFill>
            <a:srgbClr val="FFC000">
              <a:alpha val="59999"/>
            </a:srgbClr>
          </a:solidFill>
          <a:ln w="9525" algn="ctr">
            <a:solidFill>
              <a:schemeClr val="tx1"/>
            </a:solidFill>
            <a:round/>
            <a:headEnd/>
            <a:tailEnd/>
          </a:ln>
        </p:spPr>
        <p:txBody>
          <a:bodyPr/>
          <a:lstStyle/>
          <a:p>
            <a:pPr marL="342891" indent="-342891">
              <a:buFontTx/>
              <a:buAutoNum type="arabicPeriod"/>
            </a:pPr>
            <a:r>
              <a:rPr lang="en-US" sz="1200" b="1" dirty="0">
                <a:solidFill>
                  <a:srgbClr val="000000"/>
                </a:solidFill>
                <a:latin typeface="Calibri" pitchFamily="34" charset="0"/>
                <a:cs typeface="Calibri" pitchFamily="34" charset="0"/>
              </a:rPr>
              <a:t>Do you always use the handles provided? </a:t>
            </a:r>
          </a:p>
          <a:p>
            <a:pPr marL="342891" indent="-342891">
              <a:buFontTx/>
              <a:buAutoNum type="arabicPeriod"/>
            </a:pPr>
            <a:r>
              <a:rPr lang="en-US" sz="1200" b="1" dirty="0">
                <a:solidFill>
                  <a:srgbClr val="000000"/>
                </a:solidFill>
                <a:latin typeface="Calibri" pitchFamily="34" charset="0"/>
                <a:cs typeface="Calibri" pitchFamily="34" charset="0"/>
              </a:rPr>
              <a:t>Do you ensure you keep your hands and fingers away from pinch points?</a:t>
            </a:r>
          </a:p>
          <a:p>
            <a:pPr marL="342891" indent="-342891">
              <a:buFont typeface="Arial" charset="0"/>
              <a:buAutoNum type="arabicPeriod"/>
            </a:pPr>
            <a:r>
              <a:rPr lang="en-US" sz="1200" b="1" dirty="0">
                <a:latin typeface="Calibri" pitchFamily="34" charset="0"/>
                <a:cs typeface="Calibri" pitchFamily="34" charset="0"/>
              </a:rPr>
              <a:t>Do you ensure you identify all hazards before starting a task?</a:t>
            </a:r>
            <a:endParaRPr lang="en-GB" sz="1200" b="1" dirty="0">
              <a:solidFill>
                <a:srgbClr val="000000"/>
              </a:solidFill>
              <a:latin typeface="Calibri" pitchFamily="34" charset="0"/>
              <a:cs typeface="Calibri" pitchFamily="34" charset="0"/>
            </a:endParaRPr>
          </a:p>
          <a:p>
            <a:pPr marL="342891" indent="-342891"/>
            <a:endParaRPr lang="en-US" sz="1400" dirty="0">
              <a:latin typeface="Calibri" pitchFamily="34" charset="0"/>
              <a:cs typeface="Calibri" pitchFamily="34" charset="0"/>
            </a:endParaRPr>
          </a:p>
          <a:p>
            <a:pPr marL="342891" indent="-342891"/>
            <a:endParaRPr lang="en-US" sz="1400" dirty="0">
              <a:latin typeface="Calibri" pitchFamily="34" charset="0"/>
              <a:cs typeface="Calibri" pitchFamily="34" charset="0"/>
            </a:endParaRPr>
          </a:p>
          <a:p>
            <a:pPr marL="342891" indent="-342891"/>
            <a:endParaRPr lang="en-US" sz="1400" dirty="0">
              <a:latin typeface="Calibri" pitchFamily="34" charset="0"/>
              <a:cs typeface="Calibri" pitchFamily="34" charset="0"/>
            </a:endParaRPr>
          </a:p>
          <a:p>
            <a:pPr marL="342891" indent="-342891"/>
            <a:endParaRPr lang="en-GB" sz="1400" dirty="0">
              <a:latin typeface="Calibri" pitchFamily="34" charset="0"/>
              <a:cs typeface="Calibri" pitchFamily="34" charset="0"/>
            </a:endParaRPr>
          </a:p>
          <a:p>
            <a:pPr marL="342891" indent="-342891"/>
            <a:endParaRPr lang="en-GB" sz="1400" dirty="0">
              <a:latin typeface="Calibri" pitchFamily="34" charset="0"/>
              <a:cs typeface="Calibri" pitchFamily="34" charset="0"/>
            </a:endParaRPr>
          </a:p>
        </p:txBody>
      </p:sp>
      <p:pic>
        <p:nvPicPr>
          <p:cNvPr id="12" name="Picture 11" descr="D:\HSE Files\Incident investigation\2020\Hoist 54\Finger Cut Injury Incident dated on 01.01.20\Photos\red\DSCN9051.JPG"/>
          <p:cNvPicPr/>
          <p:nvPr/>
        </p:nvPicPr>
        <p:blipFill rotWithShape="1">
          <a:blip r:embed="rId4" cstate="email">
            <a:extLst>
              <a:ext uri="{28A0092B-C50C-407E-A947-70E740481C1C}">
                <a14:useLocalDpi xmlns:a14="http://schemas.microsoft.com/office/drawing/2010/main"/>
              </a:ext>
            </a:extLst>
          </a:blip>
          <a:srcRect/>
          <a:stretch/>
        </p:blipFill>
        <p:spPr bwMode="auto">
          <a:xfrm>
            <a:off x="6871727" y="2574130"/>
            <a:ext cx="4520307" cy="2769721"/>
          </a:xfrm>
          <a:prstGeom prst="rect">
            <a:avLst/>
          </a:prstGeom>
          <a:noFill/>
          <a:ln>
            <a:noFill/>
          </a:ln>
          <a:extLst>
            <a:ext uri="{53640926-AAD7-44D8-BBD7-CCE9431645EC}">
              <a14:shadowObscured xmlns:a14="http://schemas.microsoft.com/office/drawing/2010/main"/>
            </a:ext>
          </a:extLst>
        </p:spPr>
      </p:pic>
      <p:graphicFrame>
        <p:nvGraphicFramePr>
          <p:cNvPr id="13" name="Table 12"/>
          <p:cNvGraphicFramePr>
            <a:graphicFrameLocks noGrp="1"/>
          </p:cNvGraphicFramePr>
          <p:nvPr>
            <p:extLst>
              <p:ext uri="{D42A27DB-BD31-4B8C-83A1-F6EECF244321}">
                <p14:modId xmlns:p14="http://schemas.microsoft.com/office/powerpoint/2010/main" val="2382121886"/>
              </p:ext>
            </p:extLst>
          </p:nvPr>
        </p:nvGraphicFramePr>
        <p:xfrm>
          <a:off x="2261062" y="957945"/>
          <a:ext cx="9856125" cy="1057150"/>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5">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5">
                <a:tc>
                  <a:txBody>
                    <a:bodyPr/>
                    <a:lstStyle/>
                    <a:p>
                      <a:r>
                        <a:rPr lang="en-US" sz="1500" dirty="0">
                          <a:solidFill>
                            <a:schemeClr val="tx1"/>
                          </a:solidFill>
                        </a:rPr>
                        <a:t>Incident Type</a:t>
                      </a:r>
                      <a:endParaRPr lang="en-US" sz="1500" dirty="0">
                        <a:solidFill>
                          <a:schemeClr val="tx1"/>
                        </a:solidFill>
                        <a:latin typeface="+mj-lt"/>
                      </a:endParaRPr>
                    </a:p>
                  </a:txBody>
                  <a:tcPr>
                    <a:solidFill>
                      <a:schemeClr val="accent1">
                        <a:lumMod val="20000"/>
                        <a:lumOff val="80000"/>
                      </a:schemeClr>
                    </a:solidFill>
                  </a:tcPr>
                </a:tc>
                <a:tc>
                  <a:txBody>
                    <a:bodyPr/>
                    <a:lstStyle/>
                    <a:p>
                      <a:r>
                        <a:rPr lang="en-US" sz="1500" b="0" kern="1200" dirty="0">
                          <a:solidFill>
                            <a:schemeClr val="dk1"/>
                          </a:solidFill>
                          <a:latin typeface="+mn-lt"/>
                          <a:ea typeface="+mn-ea"/>
                          <a:cs typeface="+mn-cs"/>
                        </a:rPr>
                        <a:t>LTI#01</a:t>
                      </a:r>
                    </a:p>
                  </a:txBody>
                  <a:tcPr>
                    <a:solidFill>
                      <a:schemeClr val="accent1">
                        <a:lumMod val="20000"/>
                        <a:lumOff val="80000"/>
                      </a:schemeClr>
                    </a:solidFill>
                  </a:tcPr>
                </a:tc>
                <a:tc>
                  <a:txBody>
                    <a:bodyPr/>
                    <a:lstStyle/>
                    <a:p>
                      <a:r>
                        <a:rPr lang="en-US" sz="1500" dirty="0">
                          <a:solidFill>
                            <a:schemeClr val="tx1"/>
                          </a:solidFill>
                        </a:rPr>
                        <a:t>Pattern</a:t>
                      </a:r>
                      <a:endParaRPr lang="en-US" sz="15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endParaRPr lang="en-US" sz="1500" b="0" kern="1200" dirty="0">
                        <a:solidFill>
                          <a:schemeClr val="dk1"/>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500" b="1" dirty="0"/>
                        <a:t>Date / Time </a:t>
                      </a:r>
                      <a:endParaRPr lang="en-US" sz="15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0" kern="1200" dirty="0"/>
                        <a:t>01.01.2020@</a:t>
                      </a:r>
                      <a:r>
                        <a:rPr lang="en-GB" sz="1500" b="0" kern="1200" baseline="0" dirty="0"/>
                        <a:t>19:15hrs</a:t>
                      </a:r>
                      <a:endParaRPr lang="en-US" sz="1500" b="0" kern="1200" dirty="0">
                        <a:solidFill>
                          <a:schemeClr val="tx1"/>
                        </a:solidFill>
                        <a:latin typeface="+mj-lt"/>
                        <a:ea typeface="+mn-ea"/>
                        <a:cs typeface="Calibri" pitchFamily="34" charset="0"/>
                      </a:endParaRPr>
                    </a:p>
                  </a:txBody>
                  <a:tcPr/>
                </a:tc>
                <a:tc>
                  <a:txBody>
                    <a:bodyPr/>
                    <a:lstStyle/>
                    <a:p>
                      <a:r>
                        <a:rPr lang="en-US" sz="1500" b="1" dirty="0"/>
                        <a:t>Directorate</a:t>
                      </a:r>
                      <a:endParaRPr lang="en-US" sz="1500" b="1" dirty="0">
                        <a:latin typeface="+mj-lt"/>
                      </a:endParaRPr>
                    </a:p>
                  </a:txBody>
                  <a:tcPr/>
                </a:tc>
                <a:tc>
                  <a:txBody>
                    <a:bodyPr/>
                    <a:lstStyle/>
                    <a:p>
                      <a:endParaRPr lang="en-US" sz="1500" b="0" dirty="0">
                        <a:latin typeface="+mj-lt"/>
                      </a:endParaRPr>
                    </a:p>
                  </a:txBody>
                  <a:tcPr/>
                </a:tc>
                <a:extLst>
                  <a:ext uri="{0D108BD9-81ED-4DB2-BD59-A6C34878D82A}">
                    <a16:rowId xmlns:a16="http://schemas.microsoft.com/office/drawing/2014/main" val="2836305567"/>
                  </a:ext>
                </a:extLst>
              </a:tr>
              <a:tr h="338895">
                <a:tc>
                  <a:txBody>
                    <a:bodyPr/>
                    <a:lstStyle/>
                    <a:p>
                      <a:r>
                        <a:rPr lang="en-US" sz="1500" b="1" dirty="0"/>
                        <a:t>Location</a:t>
                      </a:r>
                      <a:endParaRPr lang="en-US" sz="1500" b="1" dirty="0">
                        <a:latin typeface="+mj-lt"/>
                      </a:endParaRPr>
                    </a:p>
                  </a:txBody>
                  <a:tcPr/>
                </a:tc>
                <a:tc>
                  <a:txBody>
                    <a:bodyPr/>
                    <a:lstStyle/>
                    <a:p>
                      <a:r>
                        <a:rPr lang="en-US" sz="1500" b="0" dirty="0"/>
                        <a:t>Qaharir</a:t>
                      </a:r>
                      <a:endParaRPr lang="en-US" sz="1500" b="0" dirty="0">
                        <a:latin typeface="+mj-lt"/>
                      </a:endParaRPr>
                    </a:p>
                  </a:txBody>
                  <a:tcPr/>
                </a:tc>
                <a:tc>
                  <a:txBody>
                    <a:bodyPr/>
                    <a:lstStyle/>
                    <a:p>
                      <a:r>
                        <a:rPr lang="en-US" sz="1500" b="1" dirty="0"/>
                        <a:t>Dept</a:t>
                      </a:r>
                      <a:endParaRPr lang="en-US" sz="1500" b="1" dirty="0">
                        <a:latin typeface="+mj-lt"/>
                      </a:endParaRPr>
                    </a:p>
                  </a:txBody>
                  <a:tcPr/>
                </a:tc>
                <a:tc>
                  <a:txBody>
                    <a:bodyPr/>
                    <a:lstStyle/>
                    <a:p>
                      <a:endParaRPr lang="en-US" sz="1500" b="0" dirty="0">
                        <a:latin typeface="+mj-lt"/>
                      </a:endParaRPr>
                    </a:p>
                  </a:txBody>
                  <a:tcPr/>
                </a:tc>
                <a:extLst>
                  <a:ext uri="{0D108BD9-81ED-4DB2-BD59-A6C34878D82A}">
                    <a16:rowId xmlns:a16="http://schemas.microsoft.com/office/drawing/2014/main" val="3519593395"/>
                  </a:ext>
                </a:extLst>
              </a:tr>
            </a:tbl>
          </a:graphicData>
        </a:graphic>
      </p:graphicFrame>
      <p:sp>
        <p:nvSpPr>
          <p:cNvPr id="14" name="Explosion 1 13"/>
          <p:cNvSpPr/>
          <p:nvPr/>
        </p:nvSpPr>
        <p:spPr>
          <a:xfrm>
            <a:off x="6876319" y="3184922"/>
            <a:ext cx="705889" cy="754139"/>
          </a:xfrm>
          <a:prstGeom prst="irregularSeal1">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8" descr="speakers-beu.png"/>
          <p:cNvPicPr>
            <a:picLocks noChangeAspect="1"/>
          </p:cNvPicPr>
          <p:nvPr/>
        </p:nvPicPr>
        <p:blipFill>
          <a:blip r:embed="rId5"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561407" y="5943600"/>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307569" y="2174419"/>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1" y="2444253"/>
            <a:ext cx="5562600" cy="307777"/>
          </a:xfrm>
          <a:prstGeom prst="rect">
            <a:avLst/>
          </a:prstGeom>
          <a:noFill/>
          <a:ln w="9525">
            <a:noFill/>
            <a:miter lim="800000"/>
            <a:headEnd/>
            <a:tailEnd/>
          </a:ln>
        </p:spPr>
        <p:txBody>
          <a:bodyPr wrap="square">
            <a:spAutoFit/>
          </a:bodyPr>
          <a:lstStyle/>
          <a:p>
            <a:r>
              <a:rPr lang="en-US" sz="1400" b="1" dirty="0">
                <a:latin typeface="+mj-lt"/>
              </a:rPr>
              <a:t>Drilling, Operations, Engineering &amp; Construction</a:t>
            </a:r>
          </a:p>
        </p:txBody>
      </p:sp>
      <p:sp>
        <p:nvSpPr>
          <p:cNvPr id="2" name="Footer Placeholder 1"/>
          <p:cNvSpPr>
            <a:spLocks noGrp="1"/>
          </p:cNvSpPr>
          <p:nvPr>
            <p:ph type="ftr" sz="quarter" idx="11"/>
          </p:nvPr>
        </p:nvSpPr>
        <p:spPr>
          <a:xfrm>
            <a:off x="5206539" y="6488960"/>
            <a:ext cx="4114800" cy="365125"/>
          </a:xfrm>
        </p:spPr>
        <p:txBody>
          <a:bodyPr/>
          <a:lstStyle/>
          <a:p>
            <a:r>
              <a:rPr lang="en-US" dirty="0"/>
              <a:t>V 1 (2020)</a:t>
            </a:r>
          </a:p>
        </p:txBody>
      </p:sp>
    </p:spTree>
    <p:extLst>
      <p:ext uri="{BB962C8B-B14F-4D97-AF65-F5344CB8AC3E}">
        <p14:creationId xmlns:p14="http://schemas.microsoft.com/office/powerpoint/2010/main" val="12977255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7058892" y="4797911"/>
            <a:ext cx="800167" cy="1778149"/>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38051" y="2713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9" name="Rectangle 4"/>
          <p:cNvSpPr>
            <a:spLocks noChangeArrowheads="1"/>
          </p:cNvSpPr>
          <p:nvPr/>
        </p:nvSpPr>
        <p:spPr bwMode="auto">
          <a:xfrm>
            <a:off x="755290" y="3902696"/>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246481" y="4307336"/>
            <a:ext cx="6428640" cy="1092865"/>
          </a:xfrm>
          <a:prstGeom prst="wedgeRoundRectCallout">
            <a:avLst>
              <a:gd name="adj1" fmla="val 61081"/>
              <a:gd name="adj2" fmla="val 72756"/>
              <a:gd name="adj3" fmla="val 16667"/>
            </a:avLst>
          </a:prstGeom>
          <a:solidFill>
            <a:srgbClr val="FFC000">
              <a:alpha val="59999"/>
            </a:srgbClr>
          </a:solidFill>
          <a:ln w="9525" algn="ctr">
            <a:solidFill>
              <a:schemeClr val="tx1"/>
            </a:solidFill>
            <a:round/>
            <a:headEnd/>
            <a:tailEnd/>
          </a:ln>
        </p:spPr>
        <p:txBody>
          <a:bodyPr/>
          <a:lstStyle/>
          <a:p>
            <a:pPr marL="342900" indent="-342900">
              <a:buFontTx/>
              <a:buAutoNum type="arabicPeriod"/>
            </a:pPr>
            <a:r>
              <a:rPr lang="en-US" sz="1400" dirty="0">
                <a:solidFill>
                  <a:srgbClr val="000000"/>
                </a:solidFill>
                <a:latin typeface="Calibri" pitchFamily="34" charset="0"/>
                <a:cs typeface="Calibri" pitchFamily="34" charset="0"/>
              </a:rPr>
              <a:t>Do you always apply defensive driving techniques?</a:t>
            </a:r>
          </a:p>
          <a:p>
            <a:pPr marL="342900" indent="-342900">
              <a:buFont typeface="Arial" charset="0"/>
              <a:buAutoNum type="arabicPeriod"/>
            </a:pPr>
            <a:r>
              <a:rPr lang="en-US" sz="1400" dirty="0">
                <a:solidFill>
                  <a:srgbClr val="000000"/>
                </a:solidFill>
                <a:latin typeface="Calibri" pitchFamily="34" charset="0"/>
                <a:cs typeface="Calibri" pitchFamily="34" charset="0"/>
              </a:rPr>
              <a:t>Do you ensure you check your vehicle prior to starting your journey? </a:t>
            </a:r>
          </a:p>
          <a:p>
            <a:pPr marL="342900" indent="-342900">
              <a:buFont typeface="Arial" charset="0"/>
              <a:buAutoNum type="arabicPeriod"/>
            </a:pPr>
            <a:r>
              <a:rPr lang="en-US" sz="1400" dirty="0">
                <a:solidFill>
                  <a:srgbClr val="000000"/>
                </a:solidFill>
                <a:latin typeface="Calibri" pitchFamily="34" charset="0"/>
                <a:cs typeface="Calibri" pitchFamily="34" charset="0"/>
              </a:rPr>
              <a:t>Do you ensure you drive according to the road conditions?</a:t>
            </a:r>
          </a:p>
          <a:p>
            <a:pPr marL="342900" indent="-342900">
              <a:buFont typeface="Arial" charset="0"/>
              <a:buAutoNum type="arabicPeriod"/>
            </a:pPr>
            <a:r>
              <a:rPr lang="en-US" sz="1400" dirty="0">
                <a:solidFill>
                  <a:srgbClr val="000000"/>
                </a:solidFill>
                <a:latin typeface="Calibri" pitchFamily="34" charset="0"/>
                <a:cs typeface="Calibri" pitchFamily="34" charset="0"/>
              </a:rPr>
              <a:t>Do you drive if you are fatigue?</a:t>
            </a:r>
            <a:endParaRPr lang="en-GB" sz="1400" dirty="0">
              <a:solidFill>
                <a:srgbClr val="000000"/>
              </a:solidFill>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903782289"/>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LTI#19</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MVI</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20.08.2020@</a:t>
                      </a:r>
                      <a:r>
                        <a:rPr lang="en-GB" sz="1400" b="0" kern="1200" baseline="0" dirty="0"/>
                        <a:t>14:05hrs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t>Adam </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561407" y="5943600"/>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246481" y="2149990"/>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r>
              <a:rPr lang="en-US" sz="1400" b="1" dirty="0">
                <a:latin typeface="+mj-lt"/>
              </a:rPr>
              <a:t>Logistics , Drilling, Operations, Engineering &amp; Construction</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34036" r="8210" b="25370"/>
          <a:stretch/>
        </p:blipFill>
        <p:spPr>
          <a:xfrm>
            <a:off x="8595361" y="2262547"/>
            <a:ext cx="3011568" cy="2695537"/>
          </a:xfrm>
          <a:prstGeom prst="rect">
            <a:avLst/>
          </a:prstGeom>
        </p:spPr>
      </p:pic>
      <p:pic>
        <p:nvPicPr>
          <p:cNvPr id="23" name="Picture 3" descr="G:\N_MSE3\1 A New Structure\2- LFI\Mr.Musleh\All Mr Musleh Images\rollover\truck.png"/>
          <p:cNvPicPr>
            <a:picLocks noChangeAspect="1" noChangeArrowheads="1"/>
          </p:cNvPicPr>
          <p:nvPr/>
        </p:nvPicPr>
        <p:blipFill>
          <a:blip r:embed="rId5" cstate="print"/>
          <a:srcRect/>
          <a:stretch>
            <a:fillRect/>
          </a:stretch>
        </p:blipFill>
        <p:spPr bwMode="auto">
          <a:xfrm>
            <a:off x="534382" y="670129"/>
            <a:ext cx="1592702" cy="1403570"/>
          </a:xfrm>
          <a:prstGeom prst="rect">
            <a:avLst/>
          </a:prstGeom>
          <a:noFill/>
        </p:spPr>
      </p:pic>
      <p:sp>
        <p:nvSpPr>
          <p:cNvPr id="3" name="Rectangle 2">
            <a:extLst>
              <a:ext uri="{FF2B5EF4-FFF2-40B4-BE49-F238E27FC236}">
                <a16:creationId xmlns:a16="http://schemas.microsoft.com/office/drawing/2014/main" id="{EE87C641-0AC9-4917-9800-737AE4D95FD3}"/>
              </a:ext>
            </a:extLst>
          </p:cNvPr>
          <p:cNvSpPr/>
          <p:nvPr/>
        </p:nvSpPr>
        <p:spPr>
          <a:xfrm>
            <a:off x="338051" y="3053539"/>
            <a:ext cx="8098173" cy="523220"/>
          </a:xfrm>
          <a:prstGeom prst="rect">
            <a:avLst/>
          </a:prstGeom>
        </p:spPr>
        <p:txBody>
          <a:bodyPr wrap="square">
            <a:spAutoFit/>
          </a:bodyPr>
          <a:lstStyle/>
          <a:p>
            <a:pPr>
              <a:spcAft>
                <a:spcPts val="0"/>
              </a:spcAft>
            </a:pPr>
            <a:r>
              <a:rPr lang="en-GB" sz="1400" dirty="0">
                <a:solidFill>
                  <a:schemeClr val="dk1"/>
                </a:solidFill>
              </a:rPr>
              <a:t>While driving a load of chemical to Nimr, the driver lost control of the vehicle resulted in the vehicle rolled over and catching fire. The driver suffered multiple burn injuries. </a:t>
            </a:r>
            <a:endParaRPr lang="en-US" dirty="0"/>
          </a:p>
        </p:txBody>
      </p:sp>
    </p:spTree>
    <p:extLst>
      <p:ext uri="{BB962C8B-B14F-4D97-AF65-F5344CB8AC3E}">
        <p14:creationId xmlns:p14="http://schemas.microsoft.com/office/powerpoint/2010/main" val="25160904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7094978" y="4893370"/>
            <a:ext cx="800167" cy="1778149"/>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38051" y="2713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243769" y="2999342"/>
            <a:ext cx="6955380"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dirty="0"/>
              <a:t>While traveling on a graded road from Qarn Alam to Ghubar Station the house keeping supervisor (driver) and the cleaner passed over a sand dune</a:t>
            </a:r>
            <a:r>
              <a:rPr lang="en-GB" sz="1600" dirty="0"/>
              <a:t> and due to jerk movement of the vehicle the driver experienced a back pain.</a:t>
            </a:r>
            <a:endParaRPr lang="en-US" sz="1600" dirty="0"/>
          </a:p>
        </p:txBody>
      </p:sp>
      <p:sp>
        <p:nvSpPr>
          <p:cNvPr id="9" name="Rectangle 4"/>
          <p:cNvSpPr>
            <a:spLocks noChangeArrowheads="1"/>
          </p:cNvSpPr>
          <p:nvPr/>
        </p:nvSpPr>
        <p:spPr bwMode="auto">
          <a:xfrm>
            <a:off x="1347865" y="3944049"/>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322810" y="4360608"/>
            <a:ext cx="6428640" cy="1201992"/>
          </a:xfrm>
          <a:prstGeom prst="wedgeRoundRectCallout">
            <a:avLst>
              <a:gd name="adj1" fmla="val 60411"/>
              <a:gd name="adj2" fmla="val 36788"/>
              <a:gd name="adj3" fmla="val 16667"/>
            </a:avLst>
          </a:prstGeom>
          <a:solidFill>
            <a:srgbClr val="FFC000">
              <a:alpha val="59999"/>
            </a:srgbClr>
          </a:solidFill>
          <a:ln w="9525" algn="ctr">
            <a:solidFill>
              <a:schemeClr val="tx1"/>
            </a:solidFill>
            <a:round/>
            <a:headEnd/>
            <a:tailEnd/>
          </a:ln>
        </p:spPr>
        <p:txBody>
          <a:bodyPr/>
          <a:lstStyle/>
          <a:p>
            <a:pPr marL="342900" indent="-342900">
              <a:buFontTx/>
              <a:buAutoNum type="arabicPeriod"/>
            </a:pPr>
            <a:r>
              <a:rPr lang="en-US" sz="1400" dirty="0">
                <a:solidFill>
                  <a:srgbClr val="000000"/>
                </a:solidFill>
                <a:latin typeface="Calibri" pitchFamily="34" charset="0"/>
                <a:cs typeface="Calibri" pitchFamily="34" charset="0"/>
              </a:rPr>
              <a:t>Do you ensure you follow graded road defensive driving techniques?</a:t>
            </a:r>
          </a:p>
          <a:p>
            <a:pPr marL="342900" indent="-342900">
              <a:buFont typeface="Arial" charset="0"/>
              <a:buAutoNum type="arabicPeriod"/>
            </a:pPr>
            <a:r>
              <a:rPr lang="en-US" sz="1400" dirty="0">
                <a:solidFill>
                  <a:srgbClr val="000000"/>
                </a:solidFill>
                <a:latin typeface="Calibri" pitchFamily="34" charset="0"/>
                <a:cs typeface="Calibri" pitchFamily="34" charset="0"/>
              </a:rPr>
              <a:t>Do you ensure you receive adequate information about the road conditions from the Journey Manager prior to starting your journey?</a:t>
            </a:r>
          </a:p>
          <a:p>
            <a:pPr marL="342900" indent="-342900">
              <a:buAutoNum type="arabicPeriod"/>
            </a:pPr>
            <a:r>
              <a:rPr lang="en-GB" sz="1400" dirty="0">
                <a:solidFill>
                  <a:srgbClr val="000000"/>
                </a:solidFill>
                <a:latin typeface="Calibri" pitchFamily="34" charset="0"/>
                <a:cs typeface="Calibri" pitchFamily="34" charset="0"/>
              </a:rPr>
              <a:t>Do you ensure to follow the speed limits on graded roads?</a:t>
            </a:r>
          </a:p>
          <a:p>
            <a:pPr marL="342900" indent="-342900">
              <a:buAutoNum type="arabicPeriod"/>
            </a:pPr>
            <a:r>
              <a:rPr lang="en-GB" sz="1400" dirty="0">
                <a:solidFill>
                  <a:srgbClr val="000000"/>
                </a:solidFill>
                <a:latin typeface="Calibri" pitchFamily="34" charset="0"/>
                <a:cs typeface="Calibri" pitchFamily="34" charset="0"/>
              </a:rPr>
              <a:t>Do you pay attention to road hazards and drive accordingly?</a:t>
            </a:r>
            <a:endParaRPr lang="en-US" sz="16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601050631"/>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LTI#20</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MVI</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10.09.2020 at 11: 50:00hrs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pPr marL="0" algn="l" defTabSz="914400" rtl="0" eaLnBrk="1" latinLnBrk="0" hangingPunct="1"/>
                      <a:endParaRPr lang="en-US" sz="1400" b="0" kern="1200" dirty="0">
                        <a:solidFill>
                          <a:schemeClr val="dk1"/>
                        </a:solidFill>
                        <a:latin typeface="Calibri" pitchFamily="34" charset="0"/>
                        <a:ea typeface="+mn-ea"/>
                        <a:cs typeface="Calibri" pitchFamily="34" charset="0"/>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t>Qarn Alam</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561407" y="5943600"/>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246481" y="2149990"/>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r>
              <a:rPr lang="en-US" sz="1400" b="1" dirty="0">
                <a:latin typeface="+mj-lt"/>
              </a:rPr>
              <a:t>Construction, Operations, Logistics, Engineering , Exploration  &amp; Drilling</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4191" t="22515" r="38573"/>
          <a:stretch/>
        </p:blipFill>
        <p:spPr>
          <a:xfrm>
            <a:off x="285120" y="741617"/>
            <a:ext cx="1899612" cy="1307921"/>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t="14911" r="40990" b="7599"/>
          <a:stretch/>
        </p:blipFill>
        <p:spPr>
          <a:xfrm>
            <a:off x="8526781" y="2049539"/>
            <a:ext cx="3205036" cy="2521392"/>
          </a:xfrm>
          <a:prstGeom prst="rect">
            <a:avLst/>
          </a:prstGeom>
        </p:spPr>
      </p:pic>
    </p:spTree>
    <p:extLst>
      <p:ext uri="{BB962C8B-B14F-4D97-AF65-F5344CB8AC3E}">
        <p14:creationId xmlns:p14="http://schemas.microsoft.com/office/powerpoint/2010/main" val="2935348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6267103" y="4643636"/>
            <a:ext cx="922020" cy="2048933"/>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First Alert</a:t>
            </a:r>
            <a:endParaRPr lang="en-GB" sz="4000" b="1" dirty="0">
              <a:solidFill>
                <a:srgbClr val="FF0000"/>
              </a:solidFill>
              <a:latin typeface="Calibri" pitchFamily="34" charset="0"/>
              <a:cs typeface="Calibri"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5152" y="743055"/>
            <a:ext cx="1347255" cy="1351615"/>
          </a:xfrm>
          <a:prstGeom prst="rect">
            <a:avLst/>
          </a:prstGeom>
        </p:spPr>
      </p:pic>
      <p:sp>
        <p:nvSpPr>
          <p:cNvPr id="7" name="Rectangle 17"/>
          <p:cNvSpPr>
            <a:spLocks noChangeArrowheads="1"/>
          </p:cNvSpPr>
          <p:nvPr/>
        </p:nvSpPr>
        <p:spPr bwMode="auto">
          <a:xfrm>
            <a:off x="338051" y="2713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07569" y="3102667"/>
            <a:ext cx="58674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b="1" dirty="0">
                <a:latin typeface="+mj-lt"/>
              </a:rPr>
              <a:t>While the Floor man was installing Sucker Rod Bop flange into the Xmas tree, his right ring finger got crushed between the flange and Xmas tree.</a:t>
            </a:r>
          </a:p>
        </p:txBody>
      </p:sp>
      <p:sp>
        <p:nvSpPr>
          <p:cNvPr id="9" name="Rectangle 4"/>
          <p:cNvSpPr>
            <a:spLocks noChangeArrowheads="1"/>
          </p:cNvSpPr>
          <p:nvPr/>
        </p:nvSpPr>
        <p:spPr bwMode="auto">
          <a:xfrm>
            <a:off x="755290" y="3837016"/>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191911" y="4285855"/>
            <a:ext cx="5708740" cy="1119270"/>
          </a:xfrm>
          <a:prstGeom prst="wedgeRoundRectCallout">
            <a:avLst>
              <a:gd name="adj1" fmla="val 64109"/>
              <a:gd name="adj2" fmla="val 33656"/>
              <a:gd name="adj3" fmla="val 16667"/>
            </a:avLst>
          </a:prstGeom>
          <a:solidFill>
            <a:srgbClr val="FFC000">
              <a:alpha val="59999"/>
            </a:srgbClr>
          </a:solidFill>
          <a:ln w="9525" algn="ctr">
            <a:solidFill>
              <a:schemeClr val="tx1"/>
            </a:solidFill>
            <a:round/>
            <a:headEnd/>
            <a:tailEnd/>
          </a:ln>
        </p:spPr>
        <p:txBody>
          <a:bodyPr/>
          <a:lstStyle/>
          <a:p>
            <a:pPr marL="342900" indent="-342900">
              <a:buFontTx/>
              <a:buAutoNum type="arabicPeriod"/>
            </a:pPr>
            <a:r>
              <a:rPr lang="en-US" sz="1200" b="1" dirty="0">
                <a:solidFill>
                  <a:srgbClr val="000000"/>
                </a:solidFill>
                <a:latin typeface="Calibri" pitchFamily="34" charset="0"/>
                <a:cs typeface="Calibri" pitchFamily="34" charset="0"/>
              </a:rPr>
              <a:t>How do you ensure your Hands &amp; Fingers are away from ‘Line of Fire’?</a:t>
            </a:r>
          </a:p>
          <a:p>
            <a:pPr marL="342900" indent="-342900">
              <a:buFont typeface="Arial" charset="0"/>
              <a:buAutoNum type="arabicPeriod"/>
            </a:pPr>
            <a:r>
              <a:rPr lang="en-US" sz="1200" b="1" dirty="0">
                <a:latin typeface="Calibri" pitchFamily="34" charset="0"/>
                <a:cs typeface="Calibri" pitchFamily="34" charset="0"/>
              </a:rPr>
              <a:t>How do you ensure you identify all hazards before starting a task?</a:t>
            </a:r>
            <a:endParaRPr lang="en-GB" sz="1200" b="1" dirty="0">
              <a:solidFill>
                <a:srgbClr val="000000"/>
              </a:solidFill>
              <a:latin typeface="Calibri" pitchFamily="34" charset="0"/>
              <a:cs typeface="Calibri" pitchFamily="34" charset="0"/>
            </a:endParaRPr>
          </a:p>
          <a:p>
            <a:pPr marL="342900" indent="-342900">
              <a:buFont typeface="Arial" charset="0"/>
              <a:buAutoNum type="arabicPeriod"/>
            </a:pPr>
            <a:r>
              <a:rPr lang="en-GB" sz="1200" b="1" dirty="0">
                <a:solidFill>
                  <a:srgbClr val="000000"/>
                </a:solidFill>
                <a:latin typeface="Calibri" pitchFamily="34" charset="0"/>
                <a:cs typeface="Calibri" pitchFamily="34" charset="0"/>
              </a:rPr>
              <a:t>Do you consider “what could go wrong?”</a:t>
            </a:r>
          </a:p>
          <a:p>
            <a:pPr marL="342900" indent="-342900">
              <a:buFontTx/>
              <a:buAutoNum type="arabicPeriod"/>
            </a:pPr>
            <a:r>
              <a:rPr lang="en-US" sz="1200" b="1" dirty="0">
                <a:latin typeface="Calibri" pitchFamily="34" charset="0"/>
                <a:cs typeface="Calibri" pitchFamily="34" charset="0"/>
              </a:rPr>
              <a:t>Do you observes your colleague’s action during task and  intervene if required?</a:t>
            </a:r>
          </a:p>
          <a:p>
            <a:pPr marL="342900" indent="-342900">
              <a:buFontTx/>
              <a:buAutoNum type="arabicPeriod"/>
            </a:pPr>
            <a:r>
              <a:rPr lang="en-US" sz="1200" b="1" dirty="0">
                <a:latin typeface="Calibri" pitchFamily="34" charset="0"/>
                <a:cs typeface="Calibri" pitchFamily="34" charset="0"/>
              </a:rPr>
              <a:t>Do you ensure adequate Supervision during task?</a:t>
            </a:r>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965103007"/>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LTI#22</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Hands and Fingers</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14.09.2020@</a:t>
                      </a:r>
                      <a:r>
                        <a:rPr lang="en-GB" sz="1400" b="0" kern="1200" baseline="0" dirty="0"/>
                        <a:t>04:30hrs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t>Marmul</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4"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561407" y="5943600"/>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307569" y="2174419"/>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r>
              <a:rPr lang="en-US" sz="1400" b="1" dirty="0">
                <a:latin typeface="+mj-lt"/>
              </a:rPr>
              <a:t>Drilling, Operations, Engineering &amp; Construction</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20" name="Picture 19">
            <a:extLst>
              <a:ext uri="{FF2B5EF4-FFF2-40B4-BE49-F238E27FC236}">
                <a16:creationId xmlns:a16="http://schemas.microsoft.com/office/drawing/2014/main" id="{F13F2253-DAA4-4E1C-8D14-894C4117E9CD}"/>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8521197" y="1636187"/>
            <a:ext cx="2893918" cy="3769445"/>
          </a:xfrm>
          <a:prstGeom prst="rect">
            <a:avLst/>
          </a:prstGeom>
          <a:noFill/>
          <a:ln>
            <a:noFill/>
          </a:ln>
        </p:spPr>
      </p:pic>
      <p:sp>
        <p:nvSpPr>
          <p:cNvPr id="21" name="Explosion: 8 Points 9">
            <a:extLst>
              <a:ext uri="{FF2B5EF4-FFF2-40B4-BE49-F238E27FC236}">
                <a16:creationId xmlns:a16="http://schemas.microsoft.com/office/drawing/2014/main" id="{013AFE46-0D7D-4190-8984-561029F767A2}"/>
              </a:ext>
            </a:extLst>
          </p:cNvPr>
          <p:cNvSpPr/>
          <p:nvPr/>
        </p:nvSpPr>
        <p:spPr>
          <a:xfrm>
            <a:off x="9253218" y="3186301"/>
            <a:ext cx="381000" cy="290636"/>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5967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7094978" y="4893370"/>
            <a:ext cx="800167" cy="1778149"/>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38051" y="2713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07569" y="3117290"/>
            <a:ext cx="695538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dirty="0">
                <a:latin typeface="+mj-lt"/>
              </a:rPr>
              <a:t>While the Derrick man was coming down from hoist floor stairs , he lost balanced &amp; and fell down injuring his right foot.</a:t>
            </a:r>
            <a:endParaRPr lang="en-US" dirty="0"/>
          </a:p>
          <a:p>
            <a:endParaRPr lang="en-US" sz="1400" dirty="0">
              <a:latin typeface="+mj-lt"/>
            </a:endParaRPr>
          </a:p>
        </p:txBody>
      </p:sp>
      <p:sp>
        <p:nvSpPr>
          <p:cNvPr id="9" name="Rectangle 4"/>
          <p:cNvSpPr>
            <a:spLocks noChangeArrowheads="1"/>
          </p:cNvSpPr>
          <p:nvPr/>
        </p:nvSpPr>
        <p:spPr bwMode="auto">
          <a:xfrm>
            <a:off x="755290" y="3981074"/>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338051" y="4396470"/>
            <a:ext cx="6586020" cy="941877"/>
          </a:xfrm>
          <a:prstGeom prst="wedgeRoundRectCallout">
            <a:avLst>
              <a:gd name="adj1" fmla="val 58282"/>
              <a:gd name="adj2" fmla="val 54459"/>
              <a:gd name="adj3" fmla="val 16667"/>
            </a:avLst>
          </a:prstGeom>
          <a:solidFill>
            <a:srgbClr val="FFC000">
              <a:alpha val="59999"/>
            </a:srgbClr>
          </a:solidFill>
          <a:ln w="9525" algn="ctr">
            <a:solidFill>
              <a:schemeClr val="tx1"/>
            </a:solidFill>
            <a:round/>
            <a:headEnd/>
            <a:tailEnd/>
          </a:ln>
        </p:spPr>
        <p:txBody>
          <a:bodyPr/>
          <a:lstStyle/>
          <a:p>
            <a:pPr marL="342900" indent="-342900">
              <a:buFont typeface="Arial" charset="0"/>
              <a:buAutoNum type="arabicPeriod"/>
            </a:pPr>
            <a:r>
              <a:rPr lang="en-US" sz="1400" dirty="0">
                <a:latin typeface="Calibri" pitchFamily="34" charset="0"/>
                <a:cs typeface="Calibri" pitchFamily="34" charset="0"/>
              </a:rPr>
              <a:t>How do you ensure where you are stepping is free from Hazards?</a:t>
            </a:r>
            <a:r>
              <a:rPr lang="en-GB" sz="1400" dirty="0">
                <a:solidFill>
                  <a:srgbClr val="000000"/>
                </a:solidFill>
                <a:latin typeface="Calibri" pitchFamily="34" charset="0"/>
                <a:cs typeface="Calibri" pitchFamily="34" charset="0"/>
              </a:rPr>
              <a:t> </a:t>
            </a:r>
          </a:p>
          <a:p>
            <a:pPr marL="342900" indent="-342900">
              <a:buFont typeface="Arial" charset="0"/>
              <a:buAutoNum type="arabicPeriod"/>
            </a:pPr>
            <a:r>
              <a:rPr lang="en-GB" sz="1400" dirty="0">
                <a:solidFill>
                  <a:srgbClr val="000000"/>
                </a:solidFill>
                <a:latin typeface="Calibri" pitchFamily="34" charset="0"/>
                <a:cs typeface="Calibri" pitchFamily="34" charset="0"/>
              </a:rPr>
              <a:t>How do you ensure you have safe access and egress? </a:t>
            </a:r>
          </a:p>
          <a:p>
            <a:pPr marL="342900" indent="-342900">
              <a:buFontTx/>
              <a:buAutoNum type="arabicPeriod"/>
            </a:pPr>
            <a:r>
              <a:rPr lang="en-US" sz="1400" dirty="0">
                <a:latin typeface="Calibri" pitchFamily="34" charset="0"/>
                <a:cs typeface="Calibri" pitchFamily="34" charset="0"/>
              </a:rPr>
              <a:t>How do you identify Slip, Trips and  fall hazards around your working location?</a:t>
            </a:r>
          </a:p>
          <a:p>
            <a:pPr marL="342900" indent="-342900">
              <a:buFontTx/>
              <a:buAutoNum type="arabicPeriod"/>
            </a:pPr>
            <a:r>
              <a:rPr lang="en-US" sz="1400" dirty="0">
                <a:latin typeface="Calibri" pitchFamily="34" charset="0"/>
                <a:cs typeface="Calibri" pitchFamily="34" charset="0"/>
              </a:rPr>
              <a:t>Do you ensure to use three points of contact while ascending/descending ladder?</a:t>
            </a:r>
          </a:p>
          <a:p>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781582008"/>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LTI#23</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Slip &amp; Fall</a:t>
                      </a:r>
                      <a:r>
                        <a:rPr lang="en-US" sz="1400" b="0" kern="1200" baseline="0" dirty="0">
                          <a:solidFill>
                            <a:schemeClr val="dk1"/>
                          </a:solidFill>
                          <a:latin typeface="+mn-lt"/>
                          <a:ea typeface="+mn-ea"/>
                          <a:cs typeface="+mn-cs"/>
                        </a:rPr>
                        <a:t> </a:t>
                      </a:r>
                      <a:endParaRPr lang="en-US" sz="1400" b="0" kern="1200" dirty="0">
                        <a:solidFill>
                          <a:schemeClr val="dk1"/>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17.09.2020@</a:t>
                      </a:r>
                      <a:r>
                        <a:rPr lang="en-GB" sz="1400" b="0" kern="1200" baseline="0" dirty="0"/>
                        <a:t>04:20hrs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t>Fahud</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561407" y="5943600"/>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246481" y="2149990"/>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r>
              <a:rPr lang="en-US" sz="1400" b="1" dirty="0">
                <a:latin typeface="+mj-lt"/>
              </a:rPr>
              <a:t>Construction, Operations, Logistics, Engineering , Exploration  &amp; Drilling</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919" y="800380"/>
            <a:ext cx="1255365" cy="113503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51389" y="2033148"/>
            <a:ext cx="2888694" cy="3851591"/>
          </a:xfrm>
          <a:prstGeom prst="rect">
            <a:avLst/>
          </a:prstGeom>
        </p:spPr>
      </p:pic>
    </p:spTree>
    <p:extLst>
      <p:ext uri="{BB962C8B-B14F-4D97-AF65-F5344CB8AC3E}">
        <p14:creationId xmlns:p14="http://schemas.microsoft.com/office/powerpoint/2010/main" val="2518829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6944940" y="4643636"/>
            <a:ext cx="922020" cy="2048933"/>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38051" y="2713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07569" y="3071889"/>
            <a:ext cx="688155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sz="1600" dirty="0"/>
              <a:t>While the Engineer was attempting to balance the winch line, his left fourth finger got trapped between the safety floor and bowl housing of manual slips.</a:t>
            </a:r>
            <a:endParaRPr lang="en-US" sz="1200" b="1" dirty="0">
              <a:latin typeface="+mj-lt"/>
            </a:endParaRPr>
          </a:p>
        </p:txBody>
      </p:sp>
      <p:sp>
        <p:nvSpPr>
          <p:cNvPr id="9" name="Rectangle 4"/>
          <p:cNvSpPr>
            <a:spLocks noChangeArrowheads="1"/>
          </p:cNvSpPr>
          <p:nvPr/>
        </p:nvSpPr>
        <p:spPr bwMode="auto">
          <a:xfrm>
            <a:off x="755290" y="3837016"/>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307569" y="4248095"/>
            <a:ext cx="5970376" cy="1298467"/>
          </a:xfrm>
          <a:prstGeom prst="wedgeRoundRectCallout">
            <a:avLst>
              <a:gd name="adj1" fmla="val 66814"/>
              <a:gd name="adj2" fmla="val 23266"/>
              <a:gd name="adj3" fmla="val 16667"/>
            </a:avLst>
          </a:prstGeom>
          <a:solidFill>
            <a:srgbClr val="FFC000">
              <a:alpha val="59999"/>
            </a:srgbClr>
          </a:solidFill>
          <a:ln w="9525" algn="ctr">
            <a:solidFill>
              <a:schemeClr val="tx1"/>
            </a:solidFill>
            <a:round/>
            <a:headEnd/>
            <a:tailEnd/>
          </a:ln>
        </p:spPr>
        <p:txBody>
          <a:bodyPr/>
          <a:lstStyle/>
          <a:p>
            <a:pPr marL="342900" indent="-342900">
              <a:buFontTx/>
              <a:buAutoNum type="arabicPeriod"/>
            </a:pPr>
            <a:r>
              <a:rPr lang="en-US" sz="1200" b="1" dirty="0">
                <a:solidFill>
                  <a:srgbClr val="000000"/>
                </a:solidFill>
                <a:latin typeface="Calibri" pitchFamily="34" charset="0"/>
                <a:cs typeface="Calibri" pitchFamily="34" charset="0"/>
              </a:rPr>
              <a:t>How do you ensure your Hands &amp; Fingers are away from ‘Line of Fire’?</a:t>
            </a:r>
          </a:p>
          <a:p>
            <a:pPr marL="342900" indent="-342900">
              <a:buFont typeface="Arial" charset="0"/>
              <a:buAutoNum type="arabicPeriod"/>
            </a:pPr>
            <a:r>
              <a:rPr lang="en-US" sz="1200" b="1" dirty="0">
                <a:latin typeface="Calibri" pitchFamily="34" charset="0"/>
                <a:cs typeface="Calibri" pitchFamily="34" charset="0"/>
              </a:rPr>
              <a:t>How do you ensure you identify all hazards before starting a task?</a:t>
            </a:r>
            <a:endParaRPr lang="en-GB" sz="1200" b="1" dirty="0">
              <a:solidFill>
                <a:srgbClr val="000000"/>
              </a:solidFill>
              <a:latin typeface="Calibri" pitchFamily="34" charset="0"/>
              <a:cs typeface="Calibri" pitchFamily="34" charset="0"/>
            </a:endParaRPr>
          </a:p>
          <a:p>
            <a:pPr marL="342900" indent="-342900">
              <a:buFont typeface="Arial" charset="0"/>
              <a:buAutoNum type="arabicPeriod"/>
            </a:pPr>
            <a:r>
              <a:rPr lang="en-GB" sz="1200" b="1" dirty="0">
                <a:solidFill>
                  <a:srgbClr val="000000"/>
                </a:solidFill>
                <a:latin typeface="Calibri" pitchFamily="34" charset="0"/>
                <a:cs typeface="Calibri" pitchFamily="34" charset="0"/>
              </a:rPr>
              <a:t>Do you consider “what could go wrong?”</a:t>
            </a:r>
          </a:p>
          <a:p>
            <a:pPr marL="342900" indent="-342900">
              <a:buFontTx/>
              <a:buAutoNum type="arabicPeriod"/>
            </a:pPr>
            <a:r>
              <a:rPr lang="en-US" sz="1200" b="1" dirty="0">
                <a:latin typeface="Calibri" pitchFamily="34" charset="0"/>
                <a:cs typeface="Calibri" pitchFamily="34" charset="0"/>
              </a:rPr>
              <a:t>Supervisor, do you ensure adequate supervision and avoid participate in the job?</a:t>
            </a:r>
          </a:p>
          <a:p>
            <a:pPr marL="342900" indent="-342900">
              <a:buFontTx/>
              <a:buAutoNum type="arabicPeriod"/>
            </a:pPr>
            <a:r>
              <a:rPr lang="en-US" sz="1200" b="1" dirty="0">
                <a:solidFill>
                  <a:srgbClr val="000000"/>
                </a:solidFill>
                <a:latin typeface="Calibri" pitchFamily="34" charset="0"/>
                <a:cs typeface="Calibri" pitchFamily="34" charset="0"/>
              </a:rPr>
              <a:t>Do you intervene whenever necessary?</a:t>
            </a: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8861189"/>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LTI#24</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Hands and Fingers</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20.09.2020@</a:t>
                      </a:r>
                      <a:r>
                        <a:rPr lang="en-GB" sz="1400" b="0" kern="1200" baseline="0" dirty="0"/>
                        <a:t>08:20hrs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latin typeface="+mn-lt"/>
                        </a:rPr>
                        <a:t>Marmul</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561407" y="5943600"/>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307569" y="2174419"/>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r>
              <a:rPr lang="en-US" sz="1400" b="1" dirty="0">
                <a:latin typeface="+mj-lt"/>
              </a:rPr>
              <a:t>Construction, Drilling, Operations &amp; Engineering</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20" name="Picture 19">
            <a:extLst>
              <a:ext uri="{FF2B5EF4-FFF2-40B4-BE49-F238E27FC236}">
                <a16:creationId xmlns:a16="http://schemas.microsoft.com/office/drawing/2014/main" id="{21D33370-F0E2-4364-BF89-D8847926C8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23112" y="2131180"/>
            <a:ext cx="2957688" cy="367558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7350" y="651454"/>
            <a:ext cx="1448188" cy="1452875"/>
          </a:xfrm>
          <a:prstGeom prst="rect">
            <a:avLst/>
          </a:prstGeom>
        </p:spPr>
      </p:pic>
    </p:spTree>
    <p:extLst>
      <p:ext uri="{BB962C8B-B14F-4D97-AF65-F5344CB8AC3E}">
        <p14:creationId xmlns:p14="http://schemas.microsoft.com/office/powerpoint/2010/main" val="3390972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8176069" y="2096263"/>
            <a:ext cx="3878920" cy="2868564"/>
          </a:xfrm>
          <a:prstGeom prst="rect">
            <a:avLst/>
          </a:prstGeom>
        </p:spPr>
      </p:pic>
      <p:pic>
        <p:nvPicPr>
          <p:cNvPr id="11" name="Picture 10" descr="sad.png"/>
          <p:cNvPicPr>
            <a:picLocks noChangeAspect="1"/>
          </p:cNvPicPr>
          <p:nvPr/>
        </p:nvPicPr>
        <p:blipFill>
          <a:blip r:embed="rId3" cstate="email"/>
          <a:stretch>
            <a:fillRect/>
          </a:stretch>
        </p:blipFill>
        <p:spPr>
          <a:xfrm>
            <a:off x="7016872" y="4964827"/>
            <a:ext cx="800167" cy="1778149"/>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38051" y="2713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01054" y="3110373"/>
            <a:ext cx="751598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dirty="0">
                <a:latin typeface="+mj-lt"/>
              </a:rPr>
              <a:t>The Slick Line Assistant was guiding the lubricator on the catwalk when the test joint rolled off the catwalk and fell striking his right foot causing fractured in his toe.</a:t>
            </a:r>
          </a:p>
        </p:txBody>
      </p:sp>
      <p:sp>
        <p:nvSpPr>
          <p:cNvPr id="9" name="Rectangle 4"/>
          <p:cNvSpPr>
            <a:spLocks noChangeArrowheads="1"/>
          </p:cNvSpPr>
          <p:nvPr/>
        </p:nvSpPr>
        <p:spPr bwMode="auto">
          <a:xfrm>
            <a:off x="853637" y="3912577"/>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223491" y="4305521"/>
            <a:ext cx="6538141" cy="987847"/>
          </a:xfrm>
          <a:prstGeom prst="wedgeRoundRectCallout">
            <a:avLst>
              <a:gd name="adj1" fmla="val 59335"/>
              <a:gd name="adj2" fmla="val 65434"/>
              <a:gd name="adj3" fmla="val 16667"/>
            </a:avLst>
          </a:prstGeom>
          <a:solidFill>
            <a:srgbClr val="FFC000">
              <a:alpha val="59999"/>
            </a:srgbClr>
          </a:solidFill>
          <a:ln w="9525" algn="ctr">
            <a:solidFill>
              <a:schemeClr val="tx1"/>
            </a:solidFill>
            <a:round/>
            <a:headEnd/>
            <a:tailEnd/>
          </a:ln>
        </p:spPr>
        <p:txBody>
          <a:bodyPr/>
          <a:lstStyle/>
          <a:p>
            <a:pPr marL="342900" indent="-342900">
              <a:buFontTx/>
              <a:buAutoNum type="arabicPeriod"/>
            </a:pPr>
            <a:r>
              <a:rPr lang="en-US" sz="1200" dirty="0">
                <a:solidFill>
                  <a:srgbClr val="000000"/>
                </a:solidFill>
                <a:latin typeface="Calibri" pitchFamily="34" charset="0"/>
                <a:cs typeface="Calibri" pitchFamily="34" charset="0"/>
              </a:rPr>
              <a:t>Do you ensure you identify all hazards before starting a task?</a:t>
            </a:r>
            <a:endParaRPr lang="en-GB" sz="1200" dirty="0">
              <a:solidFill>
                <a:srgbClr val="000000"/>
              </a:solidFill>
              <a:latin typeface="Calibri" pitchFamily="34" charset="0"/>
              <a:cs typeface="Calibri" pitchFamily="34" charset="0"/>
            </a:endParaRPr>
          </a:p>
          <a:p>
            <a:pPr marL="342900" indent="-342900">
              <a:buFontTx/>
              <a:buAutoNum type="arabicPeriod"/>
            </a:pPr>
            <a:r>
              <a:rPr lang="en-US" sz="1200" dirty="0">
                <a:solidFill>
                  <a:srgbClr val="000000"/>
                </a:solidFill>
                <a:latin typeface="Calibri" pitchFamily="34" charset="0"/>
                <a:cs typeface="Calibri" pitchFamily="34" charset="0"/>
              </a:rPr>
              <a:t>Do you consider if you are in the ‘line of fire’? </a:t>
            </a:r>
          </a:p>
          <a:p>
            <a:pPr marL="342900" indent="-342900">
              <a:buFontTx/>
              <a:buAutoNum type="arabicPeriod"/>
            </a:pPr>
            <a:r>
              <a:rPr lang="en-US" sz="1200" dirty="0">
                <a:solidFill>
                  <a:srgbClr val="000000"/>
                </a:solidFill>
                <a:latin typeface="Calibri" pitchFamily="34" charset="0"/>
                <a:cs typeface="Calibri" pitchFamily="34" charset="0"/>
              </a:rPr>
              <a:t>Do you  use tagline to guide the load?</a:t>
            </a:r>
          </a:p>
          <a:p>
            <a:pPr marL="342900" indent="-342900">
              <a:buFontTx/>
              <a:buAutoNum type="arabicPeriod"/>
            </a:pPr>
            <a:r>
              <a:rPr lang="en-US" sz="1200" dirty="0">
                <a:solidFill>
                  <a:srgbClr val="000000"/>
                </a:solidFill>
                <a:latin typeface="Calibri" pitchFamily="34" charset="0"/>
                <a:cs typeface="Calibri" pitchFamily="34" charset="0"/>
              </a:rPr>
              <a:t>Do you intervene whenever required to stop unsafe Acts?</a:t>
            </a:r>
            <a:endParaRPr lang="en-US" sz="1400" dirty="0"/>
          </a:p>
          <a:p>
            <a:pPr marL="342900" indent="-342900">
              <a:buFontTx/>
              <a:buAutoNum type="arabicPeriod"/>
            </a:pPr>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970148510"/>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LTI#25</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Drops</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04.10.2020 at 12: 30:00hrs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pPr marL="0" algn="l" defTabSz="914400" rtl="0" eaLnBrk="1" latinLnBrk="0" hangingPunct="1"/>
                      <a:endParaRPr lang="en-US" sz="1400" b="0" kern="1200" dirty="0">
                        <a:solidFill>
                          <a:schemeClr val="dk1"/>
                        </a:solidFill>
                        <a:latin typeface="Calibri" pitchFamily="34" charset="0"/>
                        <a:ea typeface="+mn-ea"/>
                        <a:cs typeface="Calibri" pitchFamily="34" charset="0"/>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t>Qarn Alam</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4"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561407" y="5943600"/>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246481" y="2149990"/>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r>
              <a:rPr lang="en-US" sz="1400" b="1" dirty="0">
                <a:latin typeface="+mj-lt"/>
              </a:rPr>
              <a:t>Exploration  &amp; Drilling, Construction, Operations, Logistics, Engineering </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20"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41867" y="682762"/>
            <a:ext cx="1227221" cy="1227221"/>
          </a:xfrm>
          <a:prstGeom prst="rect">
            <a:avLst/>
          </a:prstGeom>
          <a:noFill/>
        </p:spPr>
      </p:pic>
      <p:cxnSp>
        <p:nvCxnSpPr>
          <p:cNvPr id="27" name="Straight Arrow Connector 26"/>
          <p:cNvCxnSpPr/>
          <p:nvPr/>
        </p:nvCxnSpPr>
        <p:spPr>
          <a:xfrm>
            <a:off x="10961511" y="3530545"/>
            <a:ext cx="11289" cy="536019"/>
          </a:xfrm>
          <a:prstGeom prst="straightConnector1">
            <a:avLst/>
          </a:prstGeom>
          <a:ln w="28575">
            <a:solidFill>
              <a:srgbClr val="FF0000"/>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239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7094978" y="4893370"/>
            <a:ext cx="800167" cy="1778149"/>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38051" y="2713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07569" y="3009789"/>
            <a:ext cx="695538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dirty="0">
                <a:latin typeface="+mj-lt"/>
              </a:rPr>
              <a:t>While Mechanical Rigger was supporting the pipe end for welding, it slipped trapping the rigger’s right hand middle &amp; ring finger between the pipe and the support. </a:t>
            </a:r>
            <a:endParaRPr lang="en-US" sz="1400" dirty="0">
              <a:latin typeface="+mj-lt"/>
            </a:endParaRPr>
          </a:p>
        </p:txBody>
      </p:sp>
      <p:sp>
        <p:nvSpPr>
          <p:cNvPr id="9" name="Rectangle 4"/>
          <p:cNvSpPr>
            <a:spLocks noChangeArrowheads="1"/>
          </p:cNvSpPr>
          <p:nvPr/>
        </p:nvSpPr>
        <p:spPr bwMode="auto">
          <a:xfrm>
            <a:off x="755290" y="3902696"/>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246481" y="4252251"/>
            <a:ext cx="6428640" cy="1251933"/>
          </a:xfrm>
          <a:prstGeom prst="wedgeRoundRectCallout">
            <a:avLst>
              <a:gd name="adj1" fmla="val 61608"/>
              <a:gd name="adj2" fmla="val 40781"/>
              <a:gd name="adj3" fmla="val 16667"/>
            </a:avLst>
          </a:prstGeom>
          <a:solidFill>
            <a:srgbClr val="FFC000">
              <a:alpha val="59999"/>
            </a:srgbClr>
          </a:solidFill>
          <a:ln w="9525" algn="ctr">
            <a:solidFill>
              <a:schemeClr val="tx1"/>
            </a:solidFill>
            <a:round/>
            <a:headEnd/>
            <a:tailEnd/>
          </a:ln>
        </p:spPr>
        <p:txBody>
          <a:bodyPr/>
          <a:lstStyle/>
          <a:p>
            <a:pPr marL="342900" indent="-342900">
              <a:buFont typeface="Arial" charset="0"/>
              <a:buAutoNum type="arabicPeriod"/>
            </a:pPr>
            <a:r>
              <a:rPr lang="en-US" sz="1400" dirty="0">
                <a:latin typeface="Calibri" pitchFamily="34" charset="0"/>
                <a:cs typeface="Calibri" pitchFamily="34" charset="0"/>
              </a:rPr>
              <a:t>How do you ensure you identify all hazards before starting a task?</a:t>
            </a:r>
            <a:endParaRPr lang="en-GB" sz="1400" dirty="0">
              <a:solidFill>
                <a:srgbClr val="000000"/>
              </a:solidFill>
              <a:latin typeface="Calibri" pitchFamily="34" charset="0"/>
              <a:cs typeface="Calibri" pitchFamily="34" charset="0"/>
            </a:endParaRPr>
          </a:p>
          <a:p>
            <a:pPr marL="342900" indent="-342900">
              <a:buFontTx/>
              <a:buAutoNum type="arabicPeriod"/>
            </a:pPr>
            <a:r>
              <a:rPr lang="en-US" sz="1400" dirty="0">
                <a:latin typeface="Calibri" pitchFamily="34" charset="0"/>
                <a:cs typeface="Calibri" pitchFamily="34" charset="0"/>
              </a:rPr>
              <a:t>Do you observes your colleague’s action during task and  intervene if required?</a:t>
            </a:r>
          </a:p>
          <a:p>
            <a:pPr marL="342900" indent="-342900">
              <a:buFontTx/>
              <a:buAutoNum type="arabicPeriod"/>
            </a:pPr>
            <a:r>
              <a:rPr lang="en-US" sz="1400" dirty="0">
                <a:latin typeface="Calibri" pitchFamily="34" charset="0"/>
                <a:cs typeface="Calibri" pitchFamily="34" charset="0"/>
              </a:rPr>
              <a:t>Do you ensure adequate supervision </a:t>
            </a:r>
            <a:r>
              <a:rPr lang="en-US" sz="1400">
                <a:latin typeface="Calibri" pitchFamily="34" charset="0"/>
                <a:cs typeface="Calibri" pitchFamily="34" charset="0"/>
              </a:rPr>
              <a:t>during the task</a:t>
            </a:r>
            <a:r>
              <a:rPr lang="en-US" sz="1400" dirty="0">
                <a:latin typeface="Calibri" pitchFamily="34" charset="0"/>
                <a:cs typeface="Calibri" pitchFamily="34" charset="0"/>
              </a:rPr>
              <a:t>?</a:t>
            </a:r>
          </a:p>
          <a:p>
            <a:pPr marL="342900" indent="-342900">
              <a:buFontTx/>
              <a:buAutoNum type="arabicPeriod"/>
            </a:pPr>
            <a:r>
              <a:rPr lang="en-US" sz="1400" dirty="0">
                <a:latin typeface="Calibri" pitchFamily="34" charset="0"/>
                <a:cs typeface="Calibri" pitchFamily="34" charset="0"/>
              </a:rPr>
              <a:t>How do you ensure your Hands &amp; Fingers are away from ‘Line of Fire’?</a:t>
            </a:r>
          </a:p>
          <a:p>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229594471"/>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LTI#26</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Hands</a:t>
                      </a:r>
                      <a:r>
                        <a:rPr lang="en-US" sz="1400" b="0" kern="1200" baseline="0" dirty="0">
                          <a:solidFill>
                            <a:schemeClr val="dk1"/>
                          </a:solidFill>
                          <a:latin typeface="+mn-lt"/>
                          <a:ea typeface="+mn-ea"/>
                          <a:cs typeface="+mn-cs"/>
                        </a:rPr>
                        <a:t> &amp; fingers</a:t>
                      </a:r>
                      <a:endParaRPr lang="en-US" sz="1400" b="0" kern="1200" dirty="0">
                        <a:solidFill>
                          <a:schemeClr val="dk1"/>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06.10.2020@9</a:t>
                      </a:r>
                      <a:r>
                        <a:rPr lang="en-GB" sz="1400" b="0" kern="1200" baseline="0" dirty="0"/>
                        <a:t>:00hrs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t>Fahud</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431107" y="5652912"/>
            <a:ext cx="1016000" cy="762000"/>
          </a:xfrm>
          <a:prstGeom prst="rect">
            <a:avLst/>
          </a:prstGeom>
          <a:noFill/>
          <a:ln w="9525">
            <a:noFill/>
            <a:miter lim="800000"/>
            <a:headEnd/>
            <a:tailEnd/>
          </a:ln>
        </p:spPr>
      </p:pic>
      <p:sp>
        <p:nvSpPr>
          <p:cNvPr id="16" name="Curved Down Arrow 15"/>
          <p:cNvSpPr/>
          <p:nvPr/>
        </p:nvSpPr>
        <p:spPr bwMode="auto">
          <a:xfrm>
            <a:off x="1447107" y="5638252"/>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561407" y="6022408"/>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246481" y="2149990"/>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r>
              <a:rPr lang="en-US" sz="1400" b="1" dirty="0">
                <a:latin typeface="+mj-lt"/>
              </a:rPr>
              <a:t>Construction, Operations, Logistics, Engineering , Exploration  &amp; Drilling</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22" name="Picture 21" descr="Slip _ fall.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0335" y="814237"/>
            <a:ext cx="1164026" cy="1295400"/>
          </a:xfrm>
          <a:prstGeom prst="rect">
            <a:avLst/>
          </a:prstGeom>
        </p:spPr>
      </p:pic>
      <p:pic>
        <p:nvPicPr>
          <p:cNvPr id="5" name="Picture 4" descr="A person sitting on top of a wooden fence&#10;&#10;Description automatically generated">
            <a:extLst>
              <a:ext uri="{FF2B5EF4-FFF2-40B4-BE49-F238E27FC236}">
                <a16:creationId xmlns:a16="http://schemas.microsoft.com/office/drawing/2014/main" id="{4650AB5D-58AF-47DE-8CC0-B66E393F4700}"/>
              </a:ext>
            </a:extLst>
          </p:cNvPr>
          <p:cNvPicPr>
            <a:picLocks noChangeAspect="1"/>
          </p:cNvPicPr>
          <p:nvPr/>
        </p:nvPicPr>
        <p:blipFill>
          <a:blip r:embed="rId5"/>
          <a:stretch>
            <a:fillRect/>
          </a:stretch>
        </p:blipFill>
        <p:spPr>
          <a:xfrm>
            <a:off x="8315002" y="2280404"/>
            <a:ext cx="3696072" cy="3317132"/>
          </a:xfrm>
          <a:prstGeom prst="rect">
            <a:avLst/>
          </a:prstGeom>
        </p:spPr>
      </p:pic>
      <p:sp>
        <p:nvSpPr>
          <p:cNvPr id="3" name="Oval 2">
            <a:extLst>
              <a:ext uri="{FF2B5EF4-FFF2-40B4-BE49-F238E27FC236}">
                <a16:creationId xmlns:a16="http://schemas.microsoft.com/office/drawing/2014/main" id="{852561FA-7893-4C97-B66C-654599AFF5A4}"/>
              </a:ext>
            </a:extLst>
          </p:cNvPr>
          <p:cNvSpPr/>
          <p:nvPr/>
        </p:nvSpPr>
        <p:spPr>
          <a:xfrm>
            <a:off x="9738969" y="4056683"/>
            <a:ext cx="518214" cy="6826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E8C2160-7A8F-4FF4-947E-79DEB613E469}"/>
              </a:ext>
            </a:extLst>
          </p:cNvPr>
          <p:cNvSpPr txBox="1"/>
          <p:nvPr/>
        </p:nvSpPr>
        <p:spPr>
          <a:xfrm>
            <a:off x="8468139" y="5652912"/>
            <a:ext cx="2928731" cy="369332"/>
          </a:xfrm>
          <a:prstGeom prst="rect">
            <a:avLst/>
          </a:prstGeom>
          <a:noFill/>
        </p:spPr>
        <p:txBody>
          <a:bodyPr wrap="square" rtlCol="0">
            <a:spAutoFit/>
          </a:bodyPr>
          <a:lstStyle/>
          <a:p>
            <a:pPr algn="ctr"/>
            <a:r>
              <a:rPr lang="en-US" dirty="0"/>
              <a:t>Pinch point</a:t>
            </a:r>
          </a:p>
        </p:txBody>
      </p:sp>
      <p:cxnSp>
        <p:nvCxnSpPr>
          <p:cNvPr id="21" name="Straight Arrow Connector 20">
            <a:extLst>
              <a:ext uri="{FF2B5EF4-FFF2-40B4-BE49-F238E27FC236}">
                <a16:creationId xmlns:a16="http://schemas.microsoft.com/office/drawing/2014/main" id="{07CAA5F5-F9F9-47AC-B047-018893B9AD21}"/>
              </a:ext>
            </a:extLst>
          </p:cNvPr>
          <p:cNvCxnSpPr>
            <a:cxnSpLocks/>
          </p:cNvCxnSpPr>
          <p:nvPr/>
        </p:nvCxnSpPr>
        <p:spPr>
          <a:xfrm flipH="1" flipV="1">
            <a:off x="9992139" y="4400979"/>
            <a:ext cx="265044" cy="12519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9661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7094978" y="4893370"/>
            <a:ext cx="800167" cy="1778149"/>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38051" y="2713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07569" y="2954315"/>
            <a:ext cx="8077674"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dirty="0">
                <a:latin typeface="+mj-lt"/>
              </a:rPr>
              <a:t>During laying down of water hose, while the Rigger and other crew member were standing on the trailer to align the hose, an empty hose reel fell on the Rigger causing an injury to his forehead and neck. </a:t>
            </a:r>
            <a:endParaRPr lang="en-US" dirty="0">
              <a:latin typeface="+mj-lt"/>
            </a:endParaRPr>
          </a:p>
        </p:txBody>
      </p:sp>
      <p:sp>
        <p:nvSpPr>
          <p:cNvPr id="9" name="Rectangle 4"/>
          <p:cNvSpPr>
            <a:spLocks noChangeArrowheads="1"/>
          </p:cNvSpPr>
          <p:nvPr/>
        </p:nvSpPr>
        <p:spPr bwMode="auto">
          <a:xfrm>
            <a:off x="755290" y="3902696"/>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246481" y="4252252"/>
            <a:ext cx="6428640" cy="1111090"/>
          </a:xfrm>
          <a:prstGeom prst="wedgeRoundRectCallout">
            <a:avLst>
              <a:gd name="adj1" fmla="val 61784"/>
              <a:gd name="adj2" fmla="val 46318"/>
              <a:gd name="adj3" fmla="val 16667"/>
            </a:avLst>
          </a:prstGeom>
          <a:solidFill>
            <a:srgbClr val="FFC000">
              <a:alpha val="59999"/>
            </a:srgbClr>
          </a:solidFill>
          <a:ln w="9525" algn="ctr">
            <a:solidFill>
              <a:schemeClr val="tx1"/>
            </a:solidFill>
            <a:round/>
            <a:headEnd/>
            <a:tailEnd/>
          </a:ln>
        </p:spPr>
        <p:txBody>
          <a:bodyPr/>
          <a:lstStyle/>
          <a:p>
            <a:pPr marL="342900" indent="-342900">
              <a:buFont typeface="Arial" charset="0"/>
              <a:buAutoNum type="arabicPeriod"/>
            </a:pPr>
            <a:r>
              <a:rPr lang="en-US" sz="1400" dirty="0">
                <a:latin typeface="Calibri" pitchFamily="34" charset="0"/>
                <a:cs typeface="Calibri" pitchFamily="34" charset="0"/>
              </a:rPr>
              <a:t>How do you ensure you identify all hazards before starting a task?</a:t>
            </a:r>
          </a:p>
          <a:p>
            <a:pPr marL="342900" indent="-342900">
              <a:buFontTx/>
              <a:buAutoNum type="arabicPeriod"/>
            </a:pPr>
            <a:r>
              <a:rPr lang="en-US" sz="1400" dirty="0">
                <a:latin typeface="Calibri" pitchFamily="34" charset="0"/>
                <a:cs typeface="Calibri" pitchFamily="34" charset="0"/>
              </a:rPr>
              <a:t>How do you ensure that you are away from ‘Line of Fire’?</a:t>
            </a:r>
            <a:endParaRPr lang="en-GB" sz="1400" dirty="0">
              <a:solidFill>
                <a:srgbClr val="000000"/>
              </a:solidFill>
              <a:latin typeface="Calibri" pitchFamily="34" charset="0"/>
              <a:cs typeface="Calibri" pitchFamily="34" charset="0"/>
            </a:endParaRPr>
          </a:p>
          <a:p>
            <a:pPr marL="342900" indent="-342900">
              <a:buFont typeface="Arial" charset="0"/>
              <a:buAutoNum type="arabicPeriod"/>
            </a:pPr>
            <a:r>
              <a:rPr lang="en-US" sz="1400" dirty="0">
                <a:latin typeface="Calibri" pitchFamily="34" charset="0"/>
                <a:cs typeface="Calibri" pitchFamily="34" charset="0"/>
              </a:rPr>
              <a:t>Do you ensure you are following procedure and avoid taking shortcut?</a:t>
            </a:r>
            <a:r>
              <a:rPr lang="en-GB" sz="1400" dirty="0">
                <a:solidFill>
                  <a:srgbClr val="000000"/>
                </a:solidFill>
                <a:latin typeface="Calibri" pitchFamily="34" charset="0"/>
                <a:cs typeface="Calibri" pitchFamily="34" charset="0"/>
              </a:rPr>
              <a:t> </a:t>
            </a:r>
          </a:p>
          <a:p>
            <a:pPr marL="342900" indent="-342900">
              <a:buFontTx/>
              <a:buAutoNum type="arabicPeriod"/>
            </a:pPr>
            <a:r>
              <a:rPr lang="en-US" sz="1400" dirty="0">
                <a:latin typeface="Calibri" pitchFamily="34" charset="0"/>
                <a:cs typeface="Calibri" pitchFamily="34" charset="0"/>
              </a:rPr>
              <a:t>Do you ensure adequate supervision during the task?</a:t>
            </a:r>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4238945060"/>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LTI#27</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DROPs</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14.10.2020@14</a:t>
                      </a:r>
                      <a:r>
                        <a:rPr lang="en-GB" sz="1400" b="0" kern="1200" baseline="0" dirty="0"/>
                        <a:t>:00hrs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t>Marmul</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431107" y="5652912"/>
            <a:ext cx="1016000" cy="762000"/>
          </a:xfrm>
          <a:prstGeom prst="rect">
            <a:avLst/>
          </a:prstGeom>
          <a:noFill/>
          <a:ln w="9525">
            <a:noFill/>
            <a:miter lim="800000"/>
            <a:headEnd/>
            <a:tailEnd/>
          </a:ln>
        </p:spPr>
      </p:pic>
      <p:sp>
        <p:nvSpPr>
          <p:cNvPr id="16" name="Curved Down Arrow 15"/>
          <p:cNvSpPr/>
          <p:nvPr/>
        </p:nvSpPr>
        <p:spPr bwMode="auto">
          <a:xfrm>
            <a:off x="1447107" y="5638252"/>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561407" y="6022408"/>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246481" y="2149990"/>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r>
              <a:rPr lang="en-US" sz="1400" b="1" dirty="0">
                <a:latin typeface="+mj-lt"/>
              </a:rPr>
              <a:t>Construction, Operations, Logistics, Engineering , Exploration  &amp; Drilling</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14" name="Picture 13" descr="A picture containing drawing&#10;&#10;Description automatically generated">
            <a:extLst>
              <a:ext uri="{FF2B5EF4-FFF2-40B4-BE49-F238E27FC236}">
                <a16:creationId xmlns:a16="http://schemas.microsoft.com/office/drawing/2014/main" id="{DFF8E9AA-0898-4AB9-86A4-549C1814D7DD}"/>
              </a:ext>
            </a:extLst>
          </p:cNvPr>
          <p:cNvPicPr>
            <a:picLocks noChangeAspect="1"/>
          </p:cNvPicPr>
          <p:nvPr/>
        </p:nvPicPr>
        <p:blipFill>
          <a:blip r:embed="rId4"/>
          <a:stretch>
            <a:fillRect/>
          </a:stretch>
        </p:blipFill>
        <p:spPr>
          <a:xfrm>
            <a:off x="588498" y="736702"/>
            <a:ext cx="972909" cy="1449790"/>
          </a:xfrm>
          <a:prstGeom prst="rect">
            <a:avLst/>
          </a:prstGeom>
        </p:spPr>
      </p:pic>
      <p:pic>
        <p:nvPicPr>
          <p:cNvPr id="5" name="Picture 4" descr="A truck is parked in the dirt&#10;&#10;Description automatically generated">
            <a:extLst>
              <a:ext uri="{FF2B5EF4-FFF2-40B4-BE49-F238E27FC236}">
                <a16:creationId xmlns:a16="http://schemas.microsoft.com/office/drawing/2014/main" id="{F9EA086F-1829-4816-88BC-8825450A761D}"/>
              </a:ext>
            </a:extLst>
          </p:cNvPr>
          <p:cNvPicPr>
            <a:picLocks noChangeAspect="1"/>
          </p:cNvPicPr>
          <p:nvPr/>
        </p:nvPicPr>
        <p:blipFill rotWithShape="1">
          <a:blip r:embed="rId5"/>
          <a:srcRect t="18593" b="17572"/>
          <a:stretch/>
        </p:blipFill>
        <p:spPr>
          <a:xfrm>
            <a:off x="8975207" y="2186491"/>
            <a:ext cx="2970312" cy="2528121"/>
          </a:xfrm>
          <a:prstGeom prst="rect">
            <a:avLst/>
          </a:prstGeom>
        </p:spPr>
      </p:pic>
    </p:spTree>
    <p:extLst>
      <p:ext uri="{BB962C8B-B14F-4D97-AF65-F5344CB8AC3E}">
        <p14:creationId xmlns:p14="http://schemas.microsoft.com/office/powerpoint/2010/main" val="3359935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7094978" y="4893370"/>
            <a:ext cx="800167" cy="1778149"/>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38051" y="2713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07569" y="3092814"/>
            <a:ext cx="807767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dirty="0"/>
              <a:t>While the technician was checking the power supply, the fuse fell onto the Busbar creating a short circuit with an electrical explosion resulting in burns to his left side. </a:t>
            </a:r>
            <a:endParaRPr lang="en-US" dirty="0"/>
          </a:p>
        </p:txBody>
      </p:sp>
      <p:sp>
        <p:nvSpPr>
          <p:cNvPr id="9" name="Rectangle 4"/>
          <p:cNvSpPr>
            <a:spLocks noChangeArrowheads="1"/>
          </p:cNvSpPr>
          <p:nvPr/>
        </p:nvSpPr>
        <p:spPr bwMode="auto">
          <a:xfrm>
            <a:off x="755290" y="3902696"/>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246481" y="4252252"/>
            <a:ext cx="6428640" cy="1111090"/>
          </a:xfrm>
          <a:prstGeom prst="wedgeRoundRectCallout">
            <a:avLst>
              <a:gd name="adj1" fmla="val 61784"/>
              <a:gd name="adj2" fmla="val 46318"/>
              <a:gd name="adj3" fmla="val 16667"/>
            </a:avLst>
          </a:prstGeom>
          <a:solidFill>
            <a:srgbClr val="FFC000">
              <a:alpha val="59999"/>
            </a:srgbClr>
          </a:solidFill>
          <a:ln w="9525" algn="ctr">
            <a:solidFill>
              <a:schemeClr val="tx1"/>
            </a:solidFill>
            <a:round/>
            <a:headEnd/>
            <a:tailEnd/>
          </a:ln>
        </p:spPr>
        <p:txBody>
          <a:bodyPr/>
          <a:lstStyle/>
          <a:p>
            <a:pPr marL="342900" indent="-342900">
              <a:buFont typeface="Arial" charset="0"/>
              <a:buAutoNum type="arabicPeriod"/>
            </a:pPr>
            <a:r>
              <a:rPr lang="en-GB" sz="1400" dirty="0">
                <a:solidFill>
                  <a:srgbClr val="000000"/>
                </a:solidFill>
                <a:latin typeface="Calibri" pitchFamily="34" charset="0"/>
                <a:cs typeface="Calibri" pitchFamily="34" charset="0"/>
              </a:rPr>
              <a:t>Do you ensure the power is adequately isolated?</a:t>
            </a:r>
          </a:p>
          <a:p>
            <a:pPr marL="342900" indent="-342900">
              <a:buFont typeface="Arial" charset="0"/>
              <a:buAutoNum type="arabicPeriod"/>
            </a:pPr>
            <a:r>
              <a:rPr lang="en-GB" sz="1400" dirty="0">
                <a:solidFill>
                  <a:srgbClr val="000000"/>
                </a:solidFill>
                <a:latin typeface="Calibri" pitchFamily="34" charset="0"/>
                <a:cs typeface="Calibri" pitchFamily="34" charset="0"/>
              </a:rPr>
              <a:t>Do you ensure you have a valid Permit to Work (PTW) for the task?</a:t>
            </a:r>
          </a:p>
          <a:p>
            <a:pPr marL="342900" indent="-342900">
              <a:buFont typeface="Arial" charset="0"/>
              <a:buAutoNum type="arabicPeriod"/>
            </a:pPr>
            <a:r>
              <a:rPr lang="en-US" sz="1400" dirty="0">
                <a:latin typeface="Calibri" pitchFamily="34" charset="0"/>
                <a:cs typeface="Calibri" pitchFamily="34" charset="0"/>
              </a:rPr>
              <a:t>How do you ensure you identify all hazards before starting a task?</a:t>
            </a:r>
          </a:p>
          <a:p>
            <a:pPr marL="342900" indent="-342900">
              <a:buFontTx/>
              <a:buAutoNum type="arabicPeriod"/>
            </a:pPr>
            <a:r>
              <a:rPr lang="en-US" sz="1400" dirty="0">
                <a:latin typeface="Calibri" pitchFamily="34" charset="0"/>
                <a:cs typeface="Calibri" pitchFamily="34" charset="0"/>
              </a:rPr>
              <a:t>How do you ensure that you are away from ‘Line of Fire’?</a:t>
            </a:r>
            <a:endParaRPr lang="en-GB" sz="1400" dirty="0">
              <a:solidFill>
                <a:srgbClr val="000000"/>
              </a:solidFill>
              <a:latin typeface="Calibri" pitchFamily="34" charset="0"/>
              <a:cs typeface="Calibri" pitchFamily="34" charset="0"/>
            </a:endParaRPr>
          </a:p>
          <a:p>
            <a:pPr marL="342900" indent="-342900">
              <a:buFontTx/>
              <a:buAutoNum type="arabicPeriod"/>
            </a:pPr>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800252573"/>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LTI#28</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Fire &amp; Explosion</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15.10.2020@11</a:t>
                      </a:r>
                      <a:r>
                        <a:rPr lang="en-GB" sz="1400" b="0" kern="1200" baseline="0" dirty="0"/>
                        <a:t>:10hrs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t>Fahud</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r>
                        <a:rPr lang="en-US" sz="1400" b="0" dirty="0">
                          <a:latin typeface="+mj-lt"/>
                        </a:rPr>
                        <a:t> </a:t>
                      </a: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431107" y="5652912"/>
            <a:ext cx="1016000" cy="762000"/>
          </a:xfrm>
          <a:prstGeom prst="rect">
            <a:avLst/>
          </a:prstGeom>
          <a:noFill/>
          <a:ln w="9525">
            <a:noFill/>
            <a:miter lim="800000"/>
            <a:headEnd/>
            <a:tailEnd/>
          </a:ln>
        </p:spPr>
      </p:pic>
      <p:sp>
        <p:nvSpPr>
          <p:cNvPr id="16" name="Curved Down Arrow 15"/>
          <p:cNvSpPr/>
          <p:nvPr/>
        </p:nvSpPr>
        <p:spPr bwMode="auto">
          <a:xfrm>
            <a:off x="1447107" y="5638252"/>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561407" y="6022408"/>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246481" y="2149990"/>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09" y="2444252"/>
            <a:ext cx="6647833" cy="307777"/>
          </a:xfrm>
          <a:prstGeom prst="rect">
            <a:avLst/>
          </a:prstGeom>
          <a:noFill/>
          <a:ln w="9525">
            <a:noFill/>
            <a:miter lim="800000"/>
            <a:headEnd/>
            <a:tailEnd/>
          </a:ln>
        </p:spPr>
        <p:txBody>
          <a:bodyPr wrap="square">
            <a:spAutoFit/>
          </a:bodyPr>
          <a:lstStyle/>
          <a:p>
            <a:r>
              <a:rPr lang="en-US" sz="1400" b="1" dirty="0">
                <a:latin typeface="+mj-lt"/>
              </a:rPr>
              <a:t>Construction, Operations, Logistics, Engineering , Exploration, Infrastructure &amp; Drilling</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6" name="Picture 5" descr="Logo&#10;&#10;Description automatically generated">
            <a:extLst>
              <a:ext uri="{FF2B5EF4-FFF2-40B4-BE49-F238E27FC236}">
                <a16:creationId xmlns:a16="http://schemas.microsoft.com/office/drawing/2014/main" id="{02BE7E5E-D344-47CA-A5E1-A6573A438F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2364" y="711322"/>
            <a:ext cx="1542352" cy="1491734"/>
          </a:xfrm>
          <a:prstGeom prst="rect">
            <a:avLst/>
          </a:prstGeom>
        </p:spPr>
      </p:pic>
      <p:pic>
        <p:nvPicPr>
          <p:cNvPr id="21" name="Picture 20" descr="The outside of a building&#10;&#10;Description automatically generated">
            <a:extLst>
              <a:ext uri="{FF2B5EF4-FFF2-40B4-BE49-F238E27FC236}">
                <a16:creationId xmlns:a16="http://schemas.microsoft.com/office/drawing/2014/main" id="{B0792497-5CA7-4050-AA98-7971F03CBB7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3195" t="4341" r="21672" b="6709"/>
          <a:stretch/>
        </p:blipFill>
        <p:spPr>
          <a:xfrm>
            <a:off x="9089136" y="2203056"/>
            <a:ext cx="2624255" cy="3449855"/>
          </a:xfrm>
          <a:prstGeom prst="rect">
            <a:avLst/>
          </a:prstGeom>
        </p:spPr>
      </p:pic>
      <p:pic>
        <p:nvPicPr>
          <p:cNvPr id="14" name="Picture 13">
            <a:extLst>
              <a:ext uri="{FF2B5EF4-FFF2-40B4-BE49-F238E27FC236}">
                <a16:creationId xmlns:a16="http://schemas.microsoft.com/office/drawing/2014/main" id="{638B854E-598A-4B80-8D40-4F171F7584D0}"/>
              </a:ext>
            </a:extLst>
          </p:cNvPr>
          <p:cNvPicPr>
            <a:picLocks noChangeAspect="1"/>
          </p:cNvPicPr>
          <p:nvPr/>
        </p:nvPicPr>
        <p:blipFill>
          <a:blip r:embed="rId6"/>
          <a:srcRect/>
          <a:stretch/>
        </p:blipFill>
        <p:spPr>
          <a:xfrm>
            <a:off x="9702879" y="3029483"/>
            <a:ext cx="874010" cy="1419324"/>
          </a:xfrm>
          <a:prstGeom prst="rect">
            <a:avLst/>
          </a:prstGeom>
        </p:spPr>
      </p:pic>
    </p:spTree>
    <p:extLst>
      <p:ext uri="{BB962C8B-B14F-4D97-AF65-F5344CB8AC3E}">
        <p14:creationId xmlns:p14="http://schemas.microsoft.com/office/powerpoint/2010/main" val="4216397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7094978" y="4893370"/>
            <a:ext cx="800167" cy="1778149"/>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38051" y="2713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07569" y="3019937"/>
            <a:ext cx="807767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dirty="0"/>
              <a:t>While the Mason was assisting with moving excavated soil, his left foot got trapped between the wheel loaders  front bucket teeth.</a:t>
            </a:r>
            <a:endParaRPr lang="en-US" dirty="0"/>
          </a:p>
        </p:txBody>
      </p:sp>
      <p:sp>
        <p:nvSpPr>
          <p:cNvPr id="9" name="Rectangle 4"/>
          <p:cNvSpPr>
            <a:spLocks noChangeArrowheads="1"/>
          </p:cNvSpPr>
          <p:nvPr/>
        </p:nvSpPr>
        <p:spPr bwMode="auto">
          <a:xfrm>
            <a:off x="755290" y="3902696"/>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246481" y="4252252"/>
            <a:ext cx="6428640" cy="1111090"/>
          </a:xfrm>
          <a:prstGeom prst="wedgeRoundRectCallout">
            <a:avLst>
              <a:gd name="adj1" fmla="val 61784"/>
              <a:gd name="adj2" fmla="val 46318"/>
              <a:gd name="adj3" fmla="val 16667"/>
            </a:avLst>
          </a:prstGeom>
          <a:solidFill>
            <a:srgbClr val="FFC000">
              <a:alpha val="59999"/>
            </a:srgbClr>
          </a:solidFill>
          <a:ln w="9525" algn="ctr">
            <a:solidFill>
              <a:schemeClr val="tx1"/>
            </a:solidFill>
            <a:round/>
            <a:headEnd/>
            <a:tailEnd/>
          </a:ln>
        </p:spPr>
        <p:txBody>
          <a:bodyPr/>
          <a:lstStyle/>
          <a:p>
            <a:pPr marL="342900" indent="-342900">
              <a:buAutoNum type="arabicPeriod"/>
            </a:pPr>
            <a:r>
              <a:rPr lang="en-US" sz="1400" dirty="0">
                <a:solidFill>
                  <a:srgbClr val="000000"/>
                </a:solidFill>
                <a:latin typeface="Calibri" pitchFamily="34" charset="0"/>
                <a:cs typeface="Calibri" pitchFamily="34" charset="0"/>
              </a:rPr>
              <a:t>Do you ensure you are stood in a safe place?</a:t>
            </a:r>
          </a:p>
          <a:p>
            <a:pPr marL="342900" indent="-342900">
              <a:buFontTx/>
              <a:buAutoNum type="arabicPeriod"/>
            </a:pPr>
            <a:r>
              <a:rPr lang="en-US" sz="1400" dirty="0">
                <a:latin typeface="Calibri" pitchFamily="34" charset="0"/>
                <a:cs typeface="Calibri" pitchFamily="34" charset="0"/>
              </a:rPr>
              <a:t>How do you ensure that you are away from ‘Line of Fire’</a:t>
            </a:r>
          </a:p>
          <a:p>
            <a:pPr marL="342900" indent="-342900">
              <a:buFontTx/>
              <a:buAutoNum type="arabicPeriod"/>
            </a:pPr>
            <a:r>
              <a:rPr lang="en-US" sz="1400" dirty="0">
                <a:latin typeface="Calibri" pitchFamily="34" charset="0"/>
                <a:cs typeface="Calibri" pitchFamily="34" charset="0"/>
              </a:rPr>
              <a:t>How do you ensure you identify all hazards before starting a task?</a:t>
            </a:r>
          </a:p>
          <a:p>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962302282"/>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LTI#29</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Struck by</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24.10.2020@09</a:t>
                      </a:r>
                      <a:r>
                        <a:rPr lang="en-GB" sz="1400" b="0" kern="1200" baseline="0" dirty="0"/>
                        <a:t>:50hrs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t>Fahud</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kern="1200" dirty="0">
                        <a:solidFill>
                          <a:schemeClr val="dk1"/>
                        </a:solidFill>
                        <a:latin typeface="+mn-lt"/>
                        <a:ea typeface="+mn-ea"/>
                        <a:cs typeface="+mn-cs"/>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431107" y="5652912"/>
            <a:ext cx="1016000" cy="762000"/>
          </a:xfrm>
          <a:prstGeom prst="rect">
            <a:avLst/>
          </a:prstGeom>
          <a:noFill/>
          <a:ln w="9525">
            <a:noFill/>
            <a:miter lim="800000"/>
            <a:headEnd/>
            <a:tailEnd/>
          </a:ln>
        </p:spPr>
      </p:pic>
      <p:sp>
        <p:nvSpPr>
          <p:cNvPr id="16" name="Curved Down Arrow 15"/>
          <p:cNvSpPr/>
          <p:nvPr/>
        </p:nvSpPr>
        <p:spPr bwMode="auto">
          <a:xfrm>
            <a:off x="1447107" y="5638252"/>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561407" y="6022408"/>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246481" y="2149990"/>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09" y="2444252"/>
            <a:ext cx="6647833" cy="307777"/>
          </a:xfrm>
          <a:prstGeom prst="rect">
            <a:avLst/>
          </a:prstGeom>
          <a:noFill/>
          <a:ln w="9525">
            <a:noFill/>
            <a:miter lim="800000"/>
            <a:headEnd/>
            <a:tailEnd/>
          </a:ln>
        </p:spPr>
        <p:txBody>
          <a:bodyPr wrap="square">
            <a:spAutoFit/>
          </a:bodyPr>
          <a:lstStyle/>
          <a:p>
            <a:r>
              <a:rPr lang="en-US" sz="1400" b="1" dirty="0">
                <a:latin typeface="+mj-lt"/>
              </a:rPr>
              <a:t>Construction, Operations, Logistics, Engineering , Exploration, Infrastructure &amp; Drilling</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20" name="Picture 2">
            <a:extLst>
              <a:ext uri="{FF2B5EF4-FFF2-40B4-BE49-F238E27FC236}">
                <a16:creationId xmlns:a16="http://schemas.microsoft.com/office/drawing/2014/main" id="{C279BFBA-6C33-4304-AA91-AC67E3D3A9A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566928" y="718575"/>
            <a:ext cx="1188719" cy="1275859"/>
          </a:xfrm>
          <a:prstGeom prst="rect">
            <a:avLst/>
          </a:prstGeom>
          <a:noFill/>
        </p:spPr>
      </p:pic>
      <p:pic>
        <p:nvPicPr>
          <p:cNvPr id="5" name="Picture 4" descr="A person standing next to a building&#10;&#10;Description automatically generated">
            <a:extLst>
              <a:ext uri="{FF2B5EF4-FFF2-40B4-BE49-F238E27FC236}">
                <a16:creationId xmlns:a16="http://schemas.microsoft.com/office/drawing/2014/main" id="{8E59BAC0-8512-4C0B-9478-FCA72ADBF76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461571" y="2269121"/>
            <a:ext cx="3483947" cy="3464167"/>
          </a:xfrm>
          <a:prstGeom prst="rect">
            <a:avLst/>
          </a:prstGeom>
        </p:spPr>
      </p:pic>
      <p:sp>
        <p:nvSpPr>
          <p:cNvPr id="3" name="Oval 2">
            <a:extLst>
              <a:ext uri="{FF2B5EF4-FFF2-40B4-BE49-F238E27FC236}">
                <a16:creationId xmlns:a16="http://schemas.microsoft.com/office/drawing/2014/main" id="{E2DB35D3-0D57-47BF-8A92-798C3C5C0A13}"/>
              </a:ext>
            </a:extLst>
          </p:cNvPr>
          <p:cNvSpPr/>
          <p:nvPr/>
        </p:nvSpPr>
        <p:spPr>
          <a:xfrm>
            <a:off x="10380564" y="4639226"/>
            <a:ext cx="801961" cy="50828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5799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5809082" y="4690536"/>
            <a:ext cx="922020" cy="2048933"/>
          </a:xfrm>
          <a:prstGeom prst="rect">
            <a:avLst/>
          </a:prstGeom>
        </p:spPr>
      </p:pic>
      <p:sp>
        <p:nvSpPr>
          <p:cNvPr id="4" name="Rectangle 15"/>
          <p:cNvSpPr>
            <a:spLocks noGrp="1" noChangeArrowheads="1"/>
          </p:cNvSpPr>
          <p:nvPr>
            <p:ph type="title"/>
          </p:nvPr>
        </p:nvSpPr>
        <p:spPr bwMode="auto">
          <a:xfrm>
            <a:off x="381000" y="2188"/>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First Alert</a:t>
            </a:r>
            <a:endParaRPr lang="en-GB" sz="4000" b="1" dirty="0">
              <a:solidFill>
                <a:srgbClr val="FF0000"/>
              </a:solidFill>
              <a:latin typeface="Calibri" pitchFamily="34" charset="0"/>
              <a:cs typeface="Calibri"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5154" y="1032604"/>
            <a:ext cx="1347255" cy="772521"/>
          </a:xfrm>
          <a:prstGeom prst="rect">
            <a:avLst/>
          </a:prstGeom>
        </p:spPr>
      </p:pic>
      <p:sp>
        <p:nvSpPr>
          <p:cNvPr id="7" name="Rectangle 17"/>
          <p:cNvSpPr>
            <a:spLocks noChangeArrowheads="1"/>
          </p:cNvSpPr>
          <p:nvPr/>
        </p:nvSpPr>
        <p:spPr bwMode="auto">
          <a:xfrm>
            <a:off x="338051" y="2713455"/>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07569" y="3014387"/>
            <a:ext cx="58674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dirty="0">
                <a:latin typeface="+mj-lt"/>
              </a:rPr>
              <a:t>A </a:t>
            </a:r>
            <a:r>
              <a:rPr lang="en-US" sz="1400" dirty="0" err="1">
                <a:latin typeface="+mj-lt"/>
              </a:rPr>
              <a:t>telehandler</a:t>
            </a:r>
            <a:r>
              <a:rPr lang="en-US" sz="1400" dirty="0">
                <a:latin typeface="+mj-lt"/>
              </a:rPr>
              <a:t> moved backwards striking the wall of the rest area, leading to the collapse of the wall which fell onto a mason who was resting inside the rest area. </a:t>
            </a:r>
          </a:p>
        </p:txBody>
      </p:sp>
      <p:sp>
        <p:nvSpPr>
          <p:cNvPr id="9" name="Rectangle 4"/>
          <p:cNvSpPr>
            <a:spLocks noChangeArrowheads="1"/>
          </p:cNvSpPr>
          <p:nvPr/>
        </p:nvSpPr>
        <p:spPr bwMode="auto">
          <a:xfrm>
            <a:off x="755291" y="3720799"/>
            <a:ext cx="4343400" cy="307777"/>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891" indent="-342891">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228600" y="4220861"/>
            <a:ext cx="5410200" cy="838200"/>
          </a:xfrm>
          <a:prstGeom prst="wedgeRoundRectCallout">
            <a:avLst>
              <a:gd name="adj1" fmla="val 60554"/>
              <a:gd name="adj2" fmla="val 74145"/>
              <a:gd name="adj3" fmla="val 16667"/>
            </a:avLst>
          </a:prstGeom>
          <a:solidFill>
            <a:srgbClr val="FFC000">
              <a:alpha val="59999"/>
            </a:srgbClr>
          </a:solidFill>
          <a:ln w="9525" algn="ctr">
            <a:solidFill>
              <a:schemeClr val="tx1"/>
            </a:solidFill>
            <a:round/>
            <a:headEnd/>
            <a:tailEnd/>
          </a:ln>
        </p:spPr>
        <p:txBody>
          <a:bodyPr/>
          <a:lstStyle/>
          <a:p>
            <a:pPr marL="342891" indent="-342891">
              <a:buFontTx/>
              <a:buAutoNum type="arabicPeriod"/>
              <a:defRPr/>
            </a:pPr>
            <a:r>
              <a:rPr lang="en-GB" altLang="en-US" sz="1200" b="1" dirty="0">
                <a:solidFill>
                  <a:srgbClr val="000000"/>
                </a:solidFill>
                <a:latin typeface="Calibri" pitchFamily="34" charset="0"/>
                <a:cs typeface="Calibri" pitchFamily="34" charset="0"/>
              </a:rPr>
              <a:t>Do you ensure Plant &amp; Equipment is parked on level ground?</a:t>
            </a:r>
          </a:p>
          <a:p>
            <a:pPr marL="342891" indent="-342891">
              <a:buFont typeface="Arial" charset="0"/>
              <a:buAutoNum type="arabicPeriod"/>
            </a:pPr>
            <a:r>
              <a:rPr lang="en-US" sz="1200" b="1" dirty="0">
                <a:solidFill>
                  <a:srgbClr val="000000"/>
                </a:solidFill>
                <a:latin typeface="Calibri" pitchFamily="34" charset="0"/>
                <a:cs typeface="Calibri" pitchFamily="34" charset="0"/>
              </a:rPr>
              <a:t>Do you ensure vehicle hand brake is applied and chocks in place?</a:t>
            </a:r>
          </a:p>
          <a:p>
            <a:pPr marL="342891" indent="-342891">
              <a:buFont typeface="Arial" charset="0"/>
              <a:buAutoNum type="arabicPeriod"/>
            </a:pPr>
            <a:r>
              <a:rPr lang="en-US" sz="1200" b="1" dirty="0">
                <a:latin typeface="Calibri" pitchFamily="34" charset="0"/>
                <a:cs typeface="Calibri" pitchFamily="34" charset="0"/>
              </a:rPr>
              <a:t>Are you are aware of the site emergency plan when an incident occurs?</a:t>
            </a:r>
            <a:endParaRPr lang="en-GB" sz="1200" b="1" dirty="0">
              <a:latin typeface="Calibri" pitchFamily="34" charset="0"/>
              <a:cs typeface="Calibri" pitchFamily="34" charset="0"/>
            </a:endParaRPr>
          </a:p>
          <a:p>
            <a:pPr marL="342891" indent="-342891"/>
            <a:endParaRPr lang="en-US" sz="1400" dirty="0">
              <a:latin typeface="Calibri" pitchFamily="34" charset="0"/>
              <a:cs typeface="Calibri" pitchFamily="34" charset="0"/>
            </a:endParaRPr>
          </a:p>
          <a:p>
            <a:pPr marL="342891" indent="-342891"/>
            <a:endParaRPr lang="en-US" sz="1400" dirty="0">
              <a:latin typeface="Calibri" pitchFamily="34" charset="0"/>
              <a:cs typeface="Calibri" pitchFamily="34" charset="0"/>
            </a:endParaRPr>
          </a:p>
          <a:p>
            <a:pPr marL="342891" indent="-342891"/>
            <a:endParaRPr lang="en-US" sz="1400" dirty="0">
              <a:latin typeface="Calibri" pitchFamily="34" charset="0"/>
              <a:cs typeface="Calibri" pitchFamily="34" charset="0"/>
            </a:endParaRPr>
          </a:p>
          <a:p>
            <a:pPr marL="342891" indent="-342891"/>
            <a:endParaRPr lang="en-GB" sz="1400" dirty="0">
              <a:latin typeface="Calibri" pitchFamily="34" charset="0"/>
              <a:cs typeface="Calibri" pitchFamily="34" charset="0"/>
            </a:endParaRPr>
          </a:p>
          <a:p>
            <a:pPr marL="342891" indent="-342891"/>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856028024"/>
              </p:ext>
            </p:extLst>
          </p:nvPr>
        </p:nvGraphicFramePr>
        <p:xfrm>
          <a:off x="2261062" y="957945"/>
          <a:ext cx="9856125" cy="1057150"/>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5">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5">
                <a:tc>
                  <a:txBody>
                    <a:bodyPr/>
                    <a:lstStyle/>
                    <a:p>
                      <a:r>
                        <a:rPr lang="en-US" sz="1500" dirty="0">
                          <a:solidFill>
                            <a:schemeClr val="tx1"/>
                          </a:solidFill>
                        </a:rPr>
                        <a:t>Incident Type</a:t>
                      </a:r>
                      <a:endParaRPr lang="en-US" sz="1500" dirty="0">
                        <a:solidFill>
                          <a:schemeClr val="tx1"/>
                        </a:solidFill>
                        <a:latin typeface="+mj-lt"/>
                      </a:endParaRPr>
                    </a:p>
                  </a:txBody>
                  <a:tcPr>
                    <a:solidFill>
                      <a:schemeClr val="accent1">
                        <a:lumMod val="20000"/>
                        <a:lumOff val="80000"/>
                      </a:schemeClr>
                    </a:solidFill>
                  </a:tcPr>
                </a:tc>
                <a:tc>
                  <a:txBody>
                    <a:bodyPr/>
                    <a:lstStyle/>
                    <a:p>
                      <a:r>
                        <a:rPr lang="en-US" sz="1500" b="0" kern="1200" dirty="0">
                          <a:solidFill>
                            <a:schemeClr val="dk1"/>
                          </a:solidFill>
                          <a:latin typeface="+mn-lt"/>
                          <a:ea typeface="+mn-ea"/>
                          <a:cs typeface="+mn-cs"/>
                        </a:rPr>
                        <a:t>LTI#02</a:t>
                      </a:r>
                    </a:p>
                  </a:txBody>
                  <a:tcPr>
                    <a:solidFill>
                      <a:schemeClr val="accent1">
                        <a:lumMod val="20000"/>
                        <a:lumOff val="80000"/>
                      </a:schemeClr>
                    </a:solidFill>
                  </a:tcPr>
                </a:tc>
                <a:tc>
                  <a:txBody>
                    <a:bodyPr/>
                    <a:lstStyle/>
                    <a:p>
                      <a:r>
                        <a:rPr lang="en-US" sz="1500" dirty="0">
                          <a:solidFill>
                            <a:schemeClr val="tx1"/>
                          </a:solidFill>
                        </a:rPr>
                        <a:t>Pattern</a:t>
                      </a:r>
                      <a:endParaRPr lang="en-US" sz="15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500" b="0" kern="1200" dirty="0">
                          <a:solidFill>
                            <a:schemeClr val="dk1"/>
                          </a:solidFill>
                          <a:latin typeface="+mn-lt"/>
                          <a:ea typeface="+mn-ea"/>
                          <a:cs typeface="+mn-cs"/>
                        </a:rPr>
                        <a:t>Struck By</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500" b="1" dirty="0"/>
                        <a:t>Date / Time </a:t>
                      </a:r>
                      <a:endParaRPr lang="en-US" sz="15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b="0" kern="1200" dirty="0"/>
                        <a:t>18.01.2020@</a:t>
                      </a:r>
                      <a:r>
                        <a:rPr lang="en-GB" sz="1500" b="0" kern="1200" baseline="0" dirty="0"/>
                        <a:t>13:00hrs</a:t>
                      </a:r>
                      <a:endParaRPr lang="en-US" sz="1500" b="0" kern="1200" dirty="0">
                        <a:solidFill>
                          <a:schemeClr val="tx1"/>
                        </a:solidFill>
                        <a:latin typeface="+mj-lt"/>
                        <a:ea typeface="+mn-ea"/>
                        <a:cs typeface="Calibri" pitchFamily="34" charset="0"/>
                      </a:endParaRPr>
                    </a:p>
                  </a:txBody>
                  <a:tcPr/>
                </a:tc>
                <a:tc>
                  <a:txBody>
                    <a:bodyPr/>
                    <a:lstStyle/>
                    <a:p>
                      <a:r>
                        <a:rPr lang="en-US" sz="1500" b="1" dirty="0"/>
                        <a:t>Directorate</a:t>
                      </a:r>
                      <a:endParaRPr lang="en-US" sz="1500" b="1" dirty="0">
                        <a:latin typeface="+mj-lt"/>
                      </a:endParaRPr>
                    </a:p>
                  </a:txBody>
                  <a:tcPr/>
                </a:tc>
                <a:tc>
                  <a:txBody>
                    <a:bodyPr/>
                    <a:lstStyle/>
                    <a:p>
                      <a:endParaRPr lang="en-US" sz="1500" b="0" dirty="0">
                        <a:latin typeface="+mj-lt"/>
                      </a:endParaRPr>
                    </a:p>
                  </a:txBody>
                  <a:tcPr/>
                </a:tc>
                <a:extLst>
                  <a:ext uri="{0D108BD9-81ED-4DB2-BD59-A6C34878D82A}">
                    <a16:rowId xmlns:a16="http://schemas.microsoft.com/office/drawing/2014/main" val="2836305567"/>
                  </a:ext>
                </a:extLst>
              </a:tr>
              <a:tr h="338895">
                <a:tc>
                  <a:txBody>
                    <a:bodyPr/>
                    <a:lstStyle/>
                    <a:p>
                      <a:r>
                        <a:rPr lang="en-US" sz="1500" b="1" dirty="0"/>
                        <a:t>Location</a:t>
                      </a:r>
                      <a:endParaRPr lang="en-US" sz="1500" b="1" dirty="0">
                        <a:latin typeface="+mj-lt"/>
                      </a:endParaRPr>
                    </a:p>
                  </a:txBody>
                  <a:tcPr/>
                </a:tc>
                <a:tc>
                  <a:txBody>
                    <a:bodyPr/>
                    <a:lstStyle/>
                    <a:p>
                      <a:r>
                        <a:rPr lang="en-US" sz="1500" b="0" dirty="0"/>
                        <a:t>RAH Project</a:t>
                      </a:r>
                      <a:endParaRPr lang="en-US" sz="1500" b="0" dirty="0">
                        <a:latin typeface="+mj-lt"/>
                      </a:endParaRPr>
                    </a:p>
                  </a:txBody>
                  <a:tcPr/>
                </a:tc>
                <a:tc>
                  <a:txBody>
                    <a:bodyPr/>
                    <a:lstStyle/>
                    <a:p>
                      <a:r>
                        <a:rPr lang="en-US" sz="1500" b="1" dirty="0"/>
                        <a:t>Dept</a:t>
                      </a:r>
                      <a:endParaRPr lang="en-US" sz="1500" b="1" dirty="0">
                        <a:latin typeface="+mj-lt"/>
                      </a:endParaRPr>
                    </a:p>
                  </a:txBody>
                  <a:tcPr/>
                </a:tc>
                <a:tc>
                  <a:txBody>
                    <a:bodyPr/>
                    <a:lstStyle/>
                    <a:p>
                      <a:endParaRPr lang="en-US" sz="15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4"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561407" y="5943600"/>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307569" y="2174419"/>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1" y="2444253"/>
            <a:ext cx="5562600" cy="307777"/>
          </a:xfrm>
          <a:prstGeom prst="rect">
            <a:avLst/>
          </a:prstGeom>
          <a:noFill/>
          <a:ln w="9525">
            <a:noFill/>
            <a:miter lim="800000"/>
            <a:headEnd/>
            <a:tailEnd/>
          </a:ln>
        </p:spPr>
        <p:txBody>
          <a:bodyPr wrap="square">
            <a:spAutoFit/>
          </a:bodyPr>
          <a:lstStyle/>
          <a:p>
            <a:r>
              <a:rPr lang="en-US" sz="1400" b="1" dirty="0">
                <a:latin typeface="+mj-lt"/>
              </a:rPr>
              <a:t>Drilling, Operations, Engineering &amp; Construction</a:t>
            </a:r>
          </a:p>
        </p:txBody>
      </p:sp>
      <p:sp>
        <p:nvSpPr>
          <p:cNvPr id="2" name="Footer Placeholder 1"/>
          <p:cNvSpPr>
            <a:spLocks noGrp="1"/>
          </p:cNvSpPr>
          <p:nvPr>
            <p:ph type="ftr" sz="quarter" idx="11"/>
          </p:nvPr>
        </p:nvSpPr>
        <p:spPr>
          <a:xfrm>
            <a:off x="5206539" y="6488960"/>
            <a:ext cx="4114800" cy="365125"/>
          </a:xfrm>
        </p:spPr>
        <p:txBody>
          <a:bodyPr/>
          <a:lstStyle/>
          <a:p>
            <a:r>
              <a:rPr lang="en-US" dirty="0"/>
              <a:t>V 1 (2020)</a:t>
            </a:r>
          </a:p>
        </p:txBody>
      </p:sp>
      <p:pic>
        <p:nvPicPr>
          <p:cNvPr id="3" name="Picture 2"/>
          <p:cNvPicPr>
            <a:picLocks noChangeAspect="1"/>
          </p:cNvPicPr>
          <p:nvPr/>
        </p:nvPicPr>
        <p:blipFill>
          <a:blip r:embed="rId5" cstate="email">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7461105" y="2391307"/>
            <a:ext cx="3999123" cy="2658991"/>
          </a:xfrm>
          <a:prstGeom prst="rect">
            <a:avLst/>
          </a:prstGeom>
        </p:spPr>
      </p:pic>
      <p:sp>
        <p:nvSpPr>
          <p:cNvPr id="5" name="Explosion 2 4"/>
          <p:cNvSpPr/>
          <p:nvPr/>
        </p:nvSpPr>
        <p:spPr>
          <a:xfrm>
            <a:off x="8967627" y="3822906"/>
            <a:ext cx="707424" cy="476724"/>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994755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7339338" y="4763837"/>
            <a:ext cx="800167" cy="1778149"/>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38051" y="2713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285055" y="3117418"/>
            <a:ext cx="7705623"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GB" sz="1400" dirty="0">
                <a:latin typeface="+mj-lt"/>
              </a:rPr>
              <a:t>While cutting wooden pieces for wedge supports, the carpenters left hand struck the machine blade resulting a deep cut of the left palm, extending to the 3rd finger and fracturing 2 others.  </a:t>
            </a:r>
            <a:endParaRPr lang="en-US" sz="1400" dirty="0">
              <a:latin typeface="+mj-lt"/>
            </a:endParaRPr>
          </a:p>
          <a:p>
            <a:pPr algn="just"/>
            <a:endParaRPr lang="en-GB" sz="1600" dirty="0">
              <a:latin typeface="+mj-lt"/>
            </a:endParaRPr>
          </a:p>
        </p:txBody>
      </p:sp>
      <p:sp>
        <p:nvSpPr>
          <p:cNvPr id="9" name="Rectangle 4"/>
          <p:cNvSpPr>
            <a:spLocks noChangeArrowheads="1"/>
          </p:cNvSpPr>
          <p:nvPr/>
        </p:nvSpPr>
        <p:spPr bwMode="auto">
          <a:xfrm>
            <a:off x="768860" y="3840726"/>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246481" y="4252251"/>
            <a:ext cx="6738002" cy="925529"/>
          </a:xfrm>
          <a:prstGeom prst="wedgeRoundRectCallout">
            <a:avLst>
              <a:gd name="adj1" fmla="val 60780"/>
              <a:gd name="adj2" fmla="val 58002"/>
              <a:gd name="adj3" fmla="val 16667"/>
            </a:avLst>
          </a:prstGeom>
          <a:solidFill>
            <a:srgbClr val="FFC000">
              <a:alpha val="59999"/>
            </a:srgbClr>
          </a:solidFill>
          <a:ln w="9525" algn="ctr">
            <a:solidFill>
              <a:schemeClr val="tx1"/>
            </a:solidFill>
            <a:round/>
            <a:headEnd/>
            <a:tailEnd/>
          </a:ln>
        </p:spPr>
        <p:txBody>
          <a:bodyPr/>
          <a:lstStyle/>
          <a:p>
            <a:pPr marL="342900" indent="-342900">
              <a:buFont typeface="Arial" charset="0"/>
              <a:buAutoNum type="arabicPeriod"/>
            </a:pPr>
            <a:r>
              <a:rPr lang="en-US" sz="1400" dirty="0">
                <a:latin typeface="Calibri" pitchFamily="34" charset="0"/>
                <a:cs typeface="Calibri" pitchFamily="34" charset="0"/>
              </a:rPr>
              <a:t>Do you ensure your Hands &amp; Fingers are away from ‘Line of Fire’?</a:t>
            </a:r>
          </a:p>
          <a:p>
            <a:pPr marL="342900" indent="-342900">
              <a:buFont typeface="Arial" charset="0"/>
              <a:buAutoNum type="arabicPeriod"/>
            </a:pPr>
            <a:r>
              <a:rPr lang="en-US" sz="1400" dirty="0">
                <a:latin typeface="Calibri" pitchFamily="34" charset="0"/>
                <a:cs typeface="Calibri" pitchFamily="34" charset="0"/>
              </a:rPr>
              <a:t>Do you ensure you identify all hazards before starting a task?</a:t>
            </a:r>
            <a:endParaRPr lang="en-GB" sz="1400" dirty="0">
              <a:solidFill>
                <a:srgbClr val="000000"/>
              </a:solidFill>
              <a:latin typeface="Calibri" pitchFamily="34" charset="0"/>
              <a:cs typeface="Calibri" pitchFamily="34" charset="0"/>
            </a:endParaRPr>
          </a:p>
          <a:p>
            <a:pPr marL="342900" indent="-342900">
              <a:buFontTx/>
              <a:buAutoNum type="arabicPeriod"/>
            </a:pPr>
            <a:r>
              <a:rPr lang="en-US" sz="1400" dirty="0">
                <a:solidFill>
                  <a:srgbClr val="000000"/>
                </a:solidFill>
                <a:latin typeface="Calibri" pitchFamily="34" charset="0"/>
                <a:cs typeface="Calibri" pitchFamily="34" charset="0"/>
              </a:rPr>
              <a:t>Do you always use hands free tools/ push stick to push material into the cutting area?</a:t>
            </a:r>
          </a:p>
          <a:p>
            <a:pPr marL="342900" indent="-342900">
              <a:buFontTx/>
              <a:buAutoNum type="arabicPeriod"/>
            </a:pPr>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322827725"/>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LTI#31</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Hands</a:t>
                      </a:r>
                      <a:r>
                        <a:rPr lang="en-US" sz="1400" b="0" kern="1200" baseline="0" dirty="0">
                          <a:solidFill>
                            <a:schemeClr val="dk1"/>
                          </a:solidFill>
                          <a:latin typeface="+mn-lt"/>
                          <a:ea typeface="+mn-ea"/>
                          <a:cs typeface="+mn-cs"/>
                        </a:rPr>
                        <a:t> &amp; fingers</a:t>
                      </a:r>
                      <a:endParaRPr lang="en-US" sz="1400" b="0" kern="1200" dirty="0">
                        <a:solidFill>
                          <a:schemeClr val="dk1"/>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15.12.2020 @ 09</a:t>
                      </a:r>
                      <a:r>
                        <a:rPr lang="en-GB" sz="1400" b="0" kern="1200" baseline="0" dirty="0"/>
                        <a:t>:50hrs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t>Marmul</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431107" y="5652912"/>
            <a:ext cx="1016000" cy="762000"/>
          </a:xfrm>
          <a:prstGeom prst="rect">
            <a:avLst/>
          </a:prstGeom>
          <a:noFill/>
          <a:ln w="9525">
            <a:noFill/>
            <a:miter lim="800000"/>
            <a:headEnd/>
            <a:tailEnd/>
          </a:ln>
        </p:spPr>
      </p:pic>
      <p:sp>
        <p:nvSpPr>
          <p:cNvPr id="16" name="Curved Down Arrow 15"/>
          <p:cNvSpPr/>
          <p:nvPr/>
        </p:nvSpPr>
        <p:spPr bwMode="auto">
          <a:xfrm>
            <a:off x="1447107" y="5638252"/>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561407" y="6022408"/>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246481" y="2149990"/>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r>
              <a:rPr lang="en-US" sz="1400" b="1" dirty="0">
                <a:latin typeface="+mj-lt"/>
              </a:rPr>
              <a:t>Construction, Operations, Logistics, Engineering , Exploration  &amp; Drilling</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0335" y="880993"/>
            <a:ext cx="1164026" cy="1161888"/>
          </a:xfrm>
          <a:prstGeom prst="rect">
            <a:avLst/>
          </a:prstGeom>
        </p:spPr>
      </p:pic>
      <p:sp>
        <p:nvSpPr>
          <p:cNvPr id="3" name="Oval 2">
            <a:extLst>
              <a:ext uri="{FF2B5EF4-FFF2-40B4-BE49-F238E27FC236}">
                <a16:creationId xmlns:a16="http://schemas.microsoft.com/office/drawing/2014/main" id="{852561FA-7893-4C97-B66C-654599AFF5A4}"/>
              </a:ext>
            </a:extLst>
          </p:cNvPr>
          <p:cNvSpPr/>
          <p:nvPr/>
        </p:nvSpPr>
        <p:spPr>
          <a:xfrm>
            <a:off x="9738969" y="4056683"/>
            <a:ext cx="518214" cy="6826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E8C2160-7A8F-4FF4-947E-79DEB613E469}"/>
              </a:ext>
            </a:extLst>
          </p:cNvPr>
          <p:cNvSpPr txBox="1"/>
          <p:nvPr/>
        </p:nvSpPr>
        <p:spPr>
          <a:xfrm>
            <a:off x="8803723" y="4958541"/>
            <a:ext cx="2928731" cy="369332"/>
          </a:xfrm>
          <a:prstGeom prst="rect">
            <a:avLst/>
          </a:prstGeom>
          <a:noFill/>
        </p:spPr>
        <p:txBody>
          <a:bodyPr wrap="square" rtlCol="0">
            <a:spAutoFit/>
          </a:bodyPr>
          <a:lstStyle/>
          <a:p>
            <a:pPr algn="ctr"/>
            <a:r>
              <a:rPr lang="en-US" dirty="0"/>
              <a:t>Cutting point</a:t>
            </a:r>
          </a:p>
        </p:txBody>
      </p:sp>
      <p:pic>
        <p:nvPicPr>
          <p:cNvPr id="20" name="Picture 1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682510" y="2109637"/>
            <a:ext cx="3393913" cy="2783733"/>
          </a:xfrm>
          <a:prstGeom prst="rect">
            <a:avLst/>
          </a:prstGeom>
        </p:spPr>
      </p:pic>
      <p:sp>
        <p:nvSpPr>
          <p:cNvPr id="23" name="Oval 22">
            <a:extLst>
              <a:ext uri="{FF2B5EF4-FFF2-40B4-BE49-F238E27FC236}">
                <a16:creationId xmlns:a16="http://schemas.microsoft.com/office/drawing/2014/main" id="{852561FA-7893-4C97-B66C-654599AFF5A4}"/>
              </a:ext>
            </a:extLst>
          </p:cNvPr>
          <p:cNvSpPr/>
          <p:nvPr/>
        </p:nvSpPr>
        <p:spPr>
          <a:xfrm>
            <a:off x="9689986" y="2628466"/>
            <a:ext cx="709643" cy="7626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6200000">
            <a:off x="10571619" y="2350308"/>
            <a:ext cx="213259" cy="1010270"/>
          </a:xfrm>
          <a:prstGeom prst="rect">
            <a:avLst/>
          </a:prstGeom>
        </p:spPr>
      </p:pic>
      <p:cxnSp>
        <p:nvCxnSpPr>
          <p:cNvPr id="21" name="Straight Arrow Connector 20">
            <a:extLst>
              <a:ext uri="{FF2B5EF4-FFF2-40B4-BE49-F238E27FC236}">
                <a16:creationId xmlns:a16="http://schemas.microsoft.com/office/drawing/2014/main" id="{07CAA5F5-F9F9-47AC-B047-018893B9AD21}"/>
              </a:ext>
            </a:extLst>
          </p:cNvPr>
          <p:cNvCxnSpPr>
            <a:cxnSpLocks/>
          </p:cNvCxnSpPr>
          <p:nvPr/>
        </p:nvCxnSpPr>
        <p:spPr>
          <a:xfrm flipH="1" flipV="1">
            <a:off x="10089044" y="3367212"/>
            <a:ext cx="168139" cy="165132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2609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7339338" y="4763837"/>
            <a:ext cx="800167" cy="1778149"/>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38051" y="2713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58693" y="3326311"/>
            <a:ext cx="7705623"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en-GB" sz="1200" dirty="0">
              <a:latin typeface="+mj-lt"/>
            </a:endParaRPr>
          </a:p>
        </p:txBody>
      </p:sp>
      <p:sp>
        <p:nvSpPr>
          <p:cNvPr id="9" name="Rectangle 4"/>
          <p:cNvSpPr>
            <a:spLocks noChangeArrowheads="1"/>
          </p:cNvSpPr>
          <p:nvPr/>
        </p:nvSpPr>
        <p:spPr bwMode="auto">
          <a:xfrm>
            <a:off x="768860" y="3840726"/>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246481" y="4252252"/>
            <a:ext cx="6738002" cy="826862"/>
          </a:xfrm>
          <a:prstGeom prst="wedgeRoundRectCallout">
            <a:avLst>
              <a:gd name="adj1" fmla="val 60780"/>
              <a:gd name="adj2" fmla="val 58002"/>
              <a:gd name="adj3" fmla="val 16667"/>
            </a:avLst>
          </a:prstGeom>
          <a:solidFill>
            <a:srgbClr val="FFC000">
              <a:alpha val="59999"/>
            </a:srgbClr>
          </a:solidFill>
          <a:ln w="9525" algn="ctr">
            <a:solidFill>
              <a:schemeClr val="tx1"/>
            </a:solidFill>
            <a:round/>
            <a:headEnd/>
            <a:tailEnd/>
          </a:ln>
        </p:spPr>
        <p:txBody>
          <a:bodyPr/>
          <a:lstStyle/>
          <a:p>
            <a:pPr marL="342900" indent="-342900">
              <a:buFont typeface="Arial" charset="0"/>
              <a:buAutoNum type="arabicPeriod"/>
            </a:pPr>
            <a:r>
              <a:rPr lang="en-US" altLang="en-US" sz="1400" dirty="0">
                <a:latin typeface="Calibri" panose="020F0502020204030204" pitchFamily="34" charset="0"/>
                <a:cs typeface="Calibri" panose="020F0502020204030204" pitchFamily="34" charset="0"/>
              </a:rPr>
              <a:t>Do always pay attention to where you are stepping</a:t>
            </a:r>
            <a:r>
              <a:rPr lang="en-US" altLang="en-US" sz="1400" dirty="0">
                <a:solidFill>
                  <a:srgbClr val="000000"/>
                </a:solidFill>
                <a:latin typeface="Calibri" panose="020F0502020204030204" pitchFamily="34" charset="0"/>
                <a:cs typeface="Calibri" panose="020F0502020204030204" pitchFamily="34" charset="0"/>
              </a:rPr>
              <a:t>?</a:t>
            </a:r>
          </a:p>
          <a:p>
            <a:pPr marL="342900" indent="-342900">
              <a:buFont typeface="Arial" charset="0"/>
              <a:buAutoNum type="arabicPeriod"/>
            </a:pPr>
            <a:r>
              <a:rPr lang="en-US" altLang="en-US" sz="1400" dirty="0">
                <a:solidFill>
                  <a:srgbClr val="000000"/>
                </a:solidFill>
                <a:latin typeface="Calibri" panose="020F0502020204030204" pitchFamily="34" charset="0"/>
                <a:cs typeface="Calibri" panose="020F0502020204030204" pitchFamily="34" charset="0"/>
              </a:rPr>
              <a:t>Do you take care when stepping up or down?</a:t>
            </a:r>
            <a:endParaRPr lang="en-US" altLang="en-US" sz="1400" dirty="0">
              <a:latin typeface="Calibri" pitchFamily="34" charset="0"/>
              <a:cs typeface="Calibri" pitchFamily="34" charset="0"/>
            </a:endParaRPr>
          </a:p>
          <a:p>
            <a:pPr marL="342900" indent="-342900">
              <a:buFontTx/>
              <a:buAutoNum type="arabicPeriod"/>
            </a:pPr>
            <a:r>
              <a:rPr lang="en-US" sz="1400" dirty="0">
                <a:latin typeface="Calibri" pitchFamily="34" charset="0"/>
                <a:cs typeface="Calibri" pitchFamily="34" charset="0"/>
              </a:rPr>
              <a:t>Do you identify Slip, Trips and  fall hazards around your working location?</a:t>
            </a:r>
          </a:p>
          <a:p>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165274777"/>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LTI#32</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Slip, Trip &amp; Fall</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16.12.2020 @ 17</a:t>
                      </a:r>
                      <a:r>
                        <a:rPr lang="en-GB" sz="1400" b="0" kern="1200" baseline="0" dirty="0"/>
                        <a:t>:45hrs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t>Yibal </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n-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431107" y="5652912"/>
            <a:ext cx="1016000" cy="762000"/>
          </a:xfrm>
          <a:prstGeom prst="rect">
            <a:avLst/>
          </a:prstGeom>
          <a:noFill/>
          <a:ln w="9525">
            <a:noFill/>
            <a:miter lim="800000"/>
            <a:headEnd/>
            <a:tailEnd/>
          </a:ln>
        </p:spPr>
      </p:pic>
      <p:sp>
        <p:nvSpPr>
          <p:cNvPr id="16" name="Curved Down Arrow 15"/>
          <p:cNvSpPr/>
          <p:nvPr/>
        </p:nvSpPr>
        <p:spPr bwMode="auto">
          <a:xfrm>
            <a:off x="1447107" y="5638252"/>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561407" y="6022408"/>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246481" y="2149990"/>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r>
              <a:rPr lang="en-US" sz="1400" b="1" dirty="0">
                <a:latin typeface="+mj-lt"/>
              </a:rPr>
              <a:t>Construction, Operations, Logistics, Engineering , Exploration  &amp; Drilling</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25" name="Picture 24" descr="A picture containing sky, ground, outdoor, trailer&#10;&#10;Description automatically generated">
            <a:extLst>
              <a:ext uri="{FF2B5EF4-FFF2-40B4-BE49-F238E27FC236}">
                <a16:creationId xmlns:a16="http://schemas.microsoft.com/office/drawing/2014/main" id="{DE10EB00-B7D3-4DEF-8D4E-E4543ABEBC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88439" y="2174808"/>
            <a:ext cx="3528746" cy="2783733"/>
          </a:xfrm>
          <a:prstGeom prst="rect">
            <a:avLst/>
          </a:prstGeom>
        </p:spPr>
      </p:pic>
      <p:pic>
        <p:nvPicPr>
          <p:cNvPr id="26" name="Picture 25">
            <a:extLst>
              <a:ext uri="{FF2B5EF4-FFF2-40B4-BE49-F238E27FC236}">
                <a16:creationId xmlns:a16="http://schemas.microsoft.com/office/drawing/2014/main" id="{8BA0AC86-F87D-4B67-8B16-95067C01C3F2}"/>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637564" y="840618"/>
            <a:ext cx="1013470" cy="1135030"/>
          </a:xfrm>
          <a:prstGeom prst="rect">
            <a:avLst/>
          </a:prstGeom>
        </p:spPr>
      </p:pic>
      <p:sp>
        <p:nvSpPr>
          <p:cNvPr id="27" name="Rectangle 26">
            <a:extLst>
              <a:ext uri="{FF2B5EF4-FFF2-40B4-BE49-F238E27FC236}">
                <a16:creationId xmlns:a16="http://schemas.microsoft.com/office/drawing/2014/main" id="{978D0741-456D-4C36-970C-C4927353C108}"/>
              </a:ext>
            </a:extLst>
          </p:cNvPr>
          <p:cNvSpPr/>
          <p:nvPr/>
        </p:nvSpPr>
        <p:spPr>
          <a:xfrm>
            <a:off x="322810" y="3066342"/>
            <a:ext cx="8115796" cy="523220"/>
          </a:xfrm>
          <a:prstGeom prst="rect">
            <a:avLst/>
          </a:prstGeom>
        </p:spPr>
        <p:txBody>
          <a:bodyPr wrap="square">
            <a:spAutoFit/>
          </a:bodyPr>
          <a:lstStyle/>
          <a:p>
            <a:r>
              <a:rPr lang="en-GB" sz="1400" dirty="0"/>
              <a:t>While checking the fuel level on the generator, as the mechanic stepped down from the skid he twisted his ankle resulting in a fracture to his right foot. </a:t>
            </a:r>
            <a:endParaRPr lang="en-US" sz="1400" dirty="0"/>
          </a:p>
        </p:txBody>
      </p:sp>
      <p:pic>
        <p:nvPicPr>
          <p:cNvPr id="20" name="Picture 19">
            <a:extLst>
              <a:ext uri="{FF2B5EF4-FFF2-40B4-BE49-F238E27FC236}">
                <a16:creationId xmlns:a16="http://schemas.microsoft.com/office/drawing/2014/main" id="{75951370-FACB-4693-9A00-007D7585E8F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9901521">
            <a:off x="9961445" y="3396189"/>
            <a:ext cx="782733" cy="889076"/>
          </a:xfrm>
          <a:prstGeom prst="rect">
            <a:avLst/>
          </a:prstGeom>
        </p:spPr>
      </p:pic>
    </p:spTree>
    <p:extLst>
      <p:ext uri="{BB962C8B-B14F-4D97-AF65-F5344CB8AC3E}">
        <p14:creationId xmlns:p14="http://schemas.microsoft.com/office/powerpoint/2010/main" val="3513058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7353995" y="5085508"/>
            <a:ext cx="800167" cy="1441818"/>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286829" y="2713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58693" y="3326311"/>
            <a:ext cx="7705623"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en-GB" sz="1200" dirty="0">
              <a:latin typeface="+mj-lt"/>
            </a:endParaRPr>
          </a:p>
        </p:txBody>
      </p:sp>
      <p:sp>
        <p:nvSpPr>
          <p:cNvPr id="9" name="Rectangle 4"/>
          <p:cNvSpPr>
            <a:spLocks noChangeArrowheads="1"/>
          </p:cNvSpPr>
          <p:nvPr/>
        </p:nvSpPr>
        <p:spPr bwMode="auto">
          <a:xfrm>
            <a:off x="768860" y="3840726"/>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218883" y="4174737"/>
            <a:ext cx="7741505" cy="937966"/>
          </a:xfrm>
          <a:prstGeom prst="wedgeRoundRectCallout">
            <a:avLst>
              <a:gd name="adj1" fmla="val 46561"/>
              <a:gd name="adj2" fmla="val 89226"/>
              <a:gd name="adj3" fmla="val 16667"/>
            </a:avLst>
          </a:prstGeom>
          <a:solidFill>
            <a:srgbClr val="FFC000">
              <a:alpha val="59999"/>
            </a:srgbClr>
          </a:solidFill>
          <a:ln w="9525" algn="ctr">
            <a:solidFill>
              <a:schemeClr val="tx1"/>
            </a:solidFill>
            <a:round/>
            <a:headEnd/>
            <a:tailEnd/>
          </a:ln>
        </p:spPr>
        <p:txBody>
          <a:bodyPr/>
          <a:lstStyle/>
          <a:p>
            <a:pPr marL="342900" indent="-342900">
              <a:buAutoNum type="arabicPeriod"/>
            </a:pPr>
            <a:r>
              <a:rPr lang="en-US" sz="1400" dirty="0">
                <a:solidFill>
                  <a:srgbClr val="000000"/>
                </a:solidFill>
                <a:latin typeface="Calibri" pitchFamily="34" charset="0"/>
                <a:cs typeface="Calibri" pitchFamily="34" charset="0"/>
              </a:rPr>
              <a:t>Are you aware of all hazards that are identified for the task you performing?</a:t>
            </a:r>
          </a:p>
          <a:p>
            <a:pPr marL="342900" indent="-342900">
              <a:buFontTx/>
              <a:buAutoNum type="arabicPeriod"/>
            </a:pPr>
            <a:r>
              <a:rPr lang="en-US" sz="1400" dirty="0">
                <a:solidFill>
                  <a:srgbClr val="000000"/>
                </a:solidFill>
                <a:latin typeface="Calibri" pitchFamily="34" charset="0"/>
                <a:cs typeface="Calibri" pitchFamily="34" charset="0"/>
              </a:rPr>
              <a:t>Do you follow established procedures when breaking into or pressurizing hydrocarbon systems?</a:t>
            </a:r>
          </a:p>
          <a:p>
            <a:pPr marL="342900" indent="-342900">
              <a:buFontTx/>
              <a:buAutoNum type="arabicPeriod"/>
            </a:pPr>
            <a:r>
              <a:rPr lang="en-US" sz="1400" dirty="0">
                <a:latin typeface="Calibri" pitchFamily="34" charset="0"/>
                <a:cs typeface="Calibri" pitchFamily="34" charset="0"/>
              </a:rPr>
              <a:t>Do you follow process safety fundamentals?</a:t>
            </a:r>
          </a:p>
          <a:p>
            <a:pPr marL="342900" indent="-342900">
              <a:buFontTx/>
              <a:buAutoNum type="arabicPeriod"/>
            </a:pPr>
            <a:r>
              <a:rPr lang="en-US" sz="1400" dirty="0">
                <a:latin typeface="Calibri" pitchFamily="34" charset="0"/>
                <a:cs typeface="Calibri" pitchFamily="34" charset="0"/>
              </a:rPr>
              <a:t>Do you always keep away from line of fire?</a:t>
            </a: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483268796"/>
              </p:ext>
            </p:extLst>
          </p:nvPr>
        </p:nvGraphicFramePr>
        <p:xfrm>
          <a:off x="2193949" y="933267"/>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LTI#33</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Released Energy</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19.12.2020 @ 10</a:t>
                      </a:r>
                      <a:r>
                        <a:rPr lang="en-GB" sz="1400" b="0" kern="1200" baseline="0" dirty="0"/>
                        <a:t>:30 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latin typeface="+mn-lt"/>
                        </a:rPr>
                        <a:t>Qarn Alam </a:t>
                      </a: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n-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431107" y="5652912"/>
            <a:ext cx="1016000" cy="762000"/>
          </a:xfrm>
          <a:prstGeom prst="rect">
            <a:avLst/>
          </a:prstGeom>
          <a:noFill/>
          <a:ln w="9525">
            <a:noFill/>
            <a:miter lim="800000"/>
            <a:headEnd/>
            <a:tailEnd/>
          </a:ln>
        </p:spPr>
      </p:pic>
      <p:sp>
        <p:nvSpPr>
          <p:cNvPr id="16" name="Curved Down Arrow 15"/>
          <p:cNvSpPr/>
          <p:nvPr/>
        </p:nvSpPr>
        <p:spPr bwMode="auto">
          <a:xfrm>
            <a:off x="1447107" y="5638252"/>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561407" y="6022408"/>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246481" y="2149990"/>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r>
              <a:rPr lang="en-US" sz="1400" b="1" dirty="0">
                <a:latin typeface="+mj-lt"/>
              </a:rPr>
              <a:t>Operations, Engineering, Drilling  </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26" name="Picture 25">
            <a:extLst>
              <a:ext uri="{FF2B5EF4-FFF2-40B4-BE49-F238E27FC236}">
                <a16:creationId xmlns:a16="http://schemas.microsoft.com/office/drawing/2014/main" id="{8BA0AC86-F87D-4B67-8B16-95067C01C3F2}"/>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637564" y="959687"/>
            <a:ext cx="1013470" cy="896338"/>
          </a:xfrm>
          <a:prstGeom prst="rect">
            <a:avLst/>
          </a:prstGeom>
        </p:spPr>
      </p:pic>
      <p:sp>
        <p:nvSpPr>
          <p:cNvPr id="27" name="Rectangle 26">
            <a:extLst>
              <a:ext uri="{FF2B5EF4-FFF2-40B4-BE49-F238E27FC236}">
                <a16:creationId xmlns:a16="http://schemas.microsoft.com/office/drawing/2014/main" id="{978D0741-456D-4C36-970C-C4927353C108}"/>
              </a:ext>
            </a:extLst>
          </p:cNvPr>
          <p:cNvSpPr/>
          <p:nvPr/>
        </p:nvSpPr>
        <p:spPr>
          <a:xfrm>
            <a:off x="287110" y="2973402"/>
            <a:ext cx="7741506" cy="1231106"/>
          </a:xfrm>
          <a:prstGeom prst="rect">
            <a:avLst/>
          </a:prstGeom>
        </p:spPr>
        <p:txBody>
          <a:bodyPr wrap="square">
            <a:spAutoFit/>
          </a:bodyPr>
          <a:lstStyle/>
          <a:p>
            <a:r>
              <a:rPr lang="en-GB" sz="1400" dirty="0"/>
              <a:t>While three crew members were manipulating a pig launcher for the 16” SRS – CPP Gas line, a release of gas pressure occurred resulting in the Pig coming out of the launcher door striking and injuring two crew members. </a:t>
            </a:r>
            <a:endParaRPr lang="en-US" sz="1400" dirty="0"/>
          </a:p>
          <a:p>
            <a:r>
              <a:rPr lang="en-US" dirty="0"/>
              <a:t> </a:t>
            </a:r>
          </a:p>
          <a:p>
            <a:endParaRPr lang="en-US" sz="1400" dirty="0"/>
          </a:p>
        </p:txBody>
      </p:sp>
      <p:grpSp>
        <p:nvGrpSpPr>
          <p:cNvPr id="3" name="Group 2">
            <a:extLst>
              <a:ext uri="{FF2B5EF4-FFF2-40B4-BE49-F238E27FC236}">
                <a16:creationId xmlns:a16="http://schemas.microsoft.com/office/drawing/2014/main" id="{24A63EB5-9D49-41B1-BC8C-8430E086B80F}"/>
              </a:ext>
            </a:extLst>
          </p:cNvPr>
          <p:cNvGrpSpPr/>
          <p:nvPr/>
        </p:nvGrpSpPr>
        <p:grpSpPr>
          <a:xfrm>
            <a:off x="8125343" y="2152378"/>
            <a:ext cx="3758769" cy="2795844"/>
            <a:chOff x="8125343" y="2152378"/>
            <a:chExt cx="3758769" cy="2795844"/>
          </a:xfrm>
        </p:grpSpPr>
        <p:pic>
          <p:nvPicPr>
            <p:cNvPr id="1027" name="Picture 2" descr="27d274df-1e17-4837-9ebe-a7d5dc037b04@pdo">
              <a:extLst>
                <a:ext uri="{FF2B5EF4-FFF2-40B4-BE49-F238E27FC236}">
                  <a16:creationId xmlns:a16="http://schemas.microsoft.com/office/drawing/2014/main" id="{BC77EE0F-E7BD-46DB-A058-CE91606F6576}"/>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8125343" y="2152378"/>
              <a:ext cx="3758769" cy="279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7DF44C38-C711-419D-9BE7-F9A0045A7D6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flipH="1">
              <a:off x="10691395" y="3769345"/>
              <a:ext cx="469089" cy="896338"/>
            </a:xfrm>
            <a:prstGeom prst="rect">
              <a:avLst/>
            </a:prstGeom>
          </p:spPr>
        </p:pic>
        <p:pic>
          <p:nvPicPr>
            <p:cNvPr id="29" name="Picture 28">
              <a:extLst>
                <a:ext uri="{FF2B5EF4-FFF2-40B4-BE49-F238E27FC236}">
                  <a16:creationId xmlns:a16="http://schemas.microsoft.com/office/drawing/2014/main" id="{3B64CC36-B7BE-46F3-807A-7DA3E43F1E3D}"/>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0078746" y="3804083"/>
              <a:ext cx="582135" cy="896338"/>
            </a:xfrm>
            <a:prstGeom prst="rect">
              <a:avLst/>
            </a:prstGeom>
          </p:spPr>
        </p:pic>
      </p:grpSp>
    </p:spTree>
    <p:extLst>
      <p:ext uri="{BB962C8B-B14F-4D97-AF65-F5344CB8AC3E}">
        <p14:creationId xmlns:p14="http://schemas.microsoft.com/office/powerpoint/2010/main" val="5087471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7353995" y="5085508"/>
            <a:ext cx="800167" cy="1441818"/>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286829" y="2713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58693" y="3326311"/>
            <a:ext cx="7705623"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en-GB" sz="1200" dirty="0">
              <a:latin typeface="+mj-lt"/>
            </a:endParaRPr>
          </a:p>
        </p:txBody>
      </p:sp>
      <p:sp>
        <p:nvSpPr>
          <p:cNvPr id="9" name="Rectangle 4"/>
          <p:cNvSpPr>
            <a:spLocks noChangeArrowheads="1"/>
          </p:cNvSpPr>
          <p:nvPr/>
        </p:nvSpPr>
        <p:spPr bwMode="auto">
          <a:xfrm>
            <a:off x="768860" y="3840726"/>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218883" y="4174737"/>
            <a:ext cx="7741505" cy="937966"/>
          </a:xfrm>
          <a:prstGeom prst="wedgeRoundRectCallout">
            <a:avLst>
              <a:gd name="adj1" fmla="val 46561"/>
              <a:gd name="adj2" fmla="val 89226"/>
              <a:gd name="adj3" fmla="val 16667"/>
            </a:avLst>
          </a:prstGeom>
          <a:solidFill>
            <a:srgbClr val="FFC000">
              <a:alpha val="59999"/>
            </a:srgbClr>
          </a:solidFill>
          <a:ln w="9525" algn="ctr">
            <a:solidFill>
              <a:schemeClr val="tx1"/>
            </a:solidFill>
            <a:round/>
            <a:headEnd/>
            <a:tailEnd/>
          </a:ln>
        </p:spPr>
        <p:txBody>
          <a:bodyPr/>
          <a:lstStyle/>
          <a:p>
            <a:pPr marL="342900" indent="-342900">
              <a:buFont typeface="+mj-lt"/>
              <a:buAutoNum type="arabicPeriod"/>
            </a:pPr>
            <a:r>
              <a:rPr lang="en-US" sz="1400" dirty="0">
                <a:solidFill>
                  <a:srgbClr val="000000"/>
                </a:solidFill>
                <a:latin typeface="Calibri" pitchFamily="34" charset="0"/>
                <a:cs typeface="Calibri" pitchFamily="34" charset="0"/>
              </a:rPr>
              <a:t>Do you consider what could go wrong? </a:t>
            </a:r>
          </a:p>
          <a:p>
            <a:pPr marL="342900" indent="-342900">
              <a:buFont typeface="+mj-lt"/>
              <a:buAutoNum type="arabicPeriod"/>
            </a:pPr>
            <a:r>
              <a:rPr lang="en-US" sz="1400" dirty="0">
                <a:solidFill>
                  <a:srgbClr val="000000"/>
                </a:solidFill>
                <a:latin typeface="Calibri" pitchFamily="34" charset="0"/>
                <a:cs typeface="Calibri" pitchFamily="34" charset="0"/>
              </a:rPr>
              <a:t>Do you ensure you keep your hands and fingers away from pinch points?</a:t>
            </a:r>
          </a:p>
          <a:p>
            <a:pPr marL="342900" indent="-342900">
              <a:buFont typeface="+mj-lt"/>
              <a:buAutoNum type="arabicPeriod"/>
            </a:pPr>
            <a:r>
              <a:rPr lang="en-US" sz="1400" dirty="0">
                <a:latin typeface="Calibri" pitchFamily="34" charset="0"/>
                <a:cs typeface="Calibri" pitchFamily="34" charset="0"/>
              </a:rPr>
              <a:t>Do you always pay attention while performing a routine activity?</a:t>
            </a: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783270971"/>
              </p:ext>
            </p:extLst>
          </p:nvPr>
        </p:nvGraphicFramePr>
        <p:xfrm>
          <a:off x="2193949" y="933267"/>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LTI#34</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Hands &amp; Fingers </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22.12.2020 @ 16:00</a:t>
                      </a:r>
                      <a:r>
                        <a:rPr lang="en-GB" sz="1400" b="0" kern="1200" baseline="0" dirty="0"/>
                        <a:t> 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latin typeface="+mn-lt"/>
                        </a:rPr>
                        <a:t>Amal  </a:t>
                      </a: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431107" y="5652912"/>
            <a:ext cx="1016000" cy="762000"/>
          </a:xfrm>
          <a:prstGeom prst="rect">
            <a:avLst/>
          </a:prstGeom>
          <a:noFill/>
          <a:ln w="9525">
            <a:noFill/>
            <a:miter lim="800000"/>
            <a:headEnd/>
            <a:tailEnd/>
          </a:ln>
        </p:spPr>
      </p:pic>
      <p:sp>
        <p:nvSpPr>
          <p:cNvPr id="16" name="Curved Down Arrow 15"/>
          <p:cNvSpPr/>
          <p:nvPr/>
        </p:nvSpPr>
        <p:spPr bwMode="auto">
          <a:xfrm>
            <a:off x="1447107" y="5638252"/>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561407" y="6022408"/>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246481" y="2149990"/>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58693" y="2444252"/>
            <a:ext cx="5562600" cy="307777"/>
          </a:xfrm>
          <a:prstGeom prst="rect">
            <a:avLst/>
          </a:prstGeom>
          <a:noFill/>
          <a:ln w="9525">
            <a:noFill/>
            <a:miter lim="800000"/>
            <a:headEnd/>
            <a:tailEnd/>
          </a:ln>
        </p:spPr>
        <p:txBody>
          <a:bodyPr wrap="square">
            <a:spAutoFit/>
          </a:bodyPr>
          <a:lstStyle/>
          <a:p>
            <a:r>
              <a:rPr lang="en-US" sz="1400" b="1" dirty="0">
                <a:latin typeface="+mj-lt"/>
              </a:rPr>
              <a:t>Operations, Engineering, Drilling, Construction and Logistics </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26" name="Picture 25">
            <a:extLst>
              <a:ext uri="{FF2B5EF4-FFF2-40B4-BE49-F238E27FC236}">
                <a16:creationId xmlns:a16="http://schemas.microsoft.com/office/drawing/2014/main" id="{8BA0AC86-F87D-4B67-8B16-95067C01C3F2}"/>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768860" y="973894"/>
            <a:ext cx="805435" cy="896338"/>
          </a:xfrm>
          <a:prstGeom prst="rect">
            <a:avLst/>
          </a:prstGeom>
        </p:spPr>
      </p:pic>
      <p:sp>
        <p:nvSpPr>
          <p:cNvPr id="27" name="Rectangle 26">
            <a:extLst>
              <a:ext uri="{FF2B5EF4-FFF2-40B4-BE49-F238E27FC236}">
                <a16:creationId xmlns:a16="http://schemas.microsoft.com/office/drawing/2014/main" id="{978D0741-456D-4C36-970C-C4927353C108}"/>
              </a:ext>
            </a:extLst>
          </p:cNvPr>
          <p:cNvSpPr/>
          <p:nvPr/>
        </p:nvSpPr>
        <p:spPr>
          <a:xfrm>
            <a:off x="287110" y="3006160"/>
            <a:ext cx="7741506" cy="1231106"/>
          </a:xfrm>
          <a:prstGeom prst="rect">
            <a:avLst/>
          </a:prstGeom>
        </p:spPr>
        <p:txBody>
          <a:bodyPr wrap="square">
            <a:spAutoFit/>
          </a:bodyPr>
          <a:lstStyle/>
          <a:p>
            <a:r>
              <a:rPr lang="en-GB" sz="1400" dirty="0"/>
              <a:t>While entering the kitchen, the waiter has caught his finger in the door resulting in an amputated tip of his left hand index finger.</a:t>
            </a:r>
            <a:endParaRPr lang="en-US" sz="1400" dirty="0"/>
          </a:p>
          <a:p>
            <a:r>
              <a:rPr lang="en-GB" sz="1400" dirty="0"/>
              <a:t> </a:t>
            </a:r>
            <a:endParaRPr lang="en-US" sz="1400" dirty="0"/>
          </a:p>
          <a:p>
            <a:r>
              <a:rPr lang="en-US" dirty="0"/>
              <a:t> </a:t>
            </a:r>
          </a:p>
          <a:p>
            <a:endParaRPr lang="en-US" sz="1400" dirty="0"/>
          </a:p>
        </p:txBody>
      </p:sp>
      <p:pic>
        <p:nvPicPr>
          <p:cNvPr id="21" name="Picture 20">
            <a:extLst>
              <a:ext uri="{FF2B5EF4-FFF2-40B4-BE49-F238E27FC236}">
                <a16:creationId xmlns:a16="http://schemas.microsoft.com/office/drawing/2014/main" id="{C03F6E67-900D-4D0F-BC6F-4FC8F1DC149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70568" y="2149990"/>
            <a:ext cx="3779505" cy="2795844"/>
          </a:xfrm>
          <a:prstGeom prst="rect">
            <a:avLst/>
          </a:prstGeom>
        </p:spPr>
      </p:pic>
      <p:sp>
        <p:nvSpPr>
          <p:cNvPr id="14" name="Explosion: 8 Points 13">
            <a:extLst>
              <a:ext uri="{FF2B5EF4-FFF2-40B4-BE49-F238E27FC236}">
                <a16:creationId xmlns:a16="http://schemas.microsoft.com/office/drawing/2014/main" id="{96E7B0AB-2344-4898-84D0-254A692321A2}"/>
              </a:ext>
            </a:extLst>
          </p:cNvPr>
          <p:cNvSpPr/>
          <p:nvPr/>
        </p:nvSpPr>
        <p:spPr>
          <a:xfrm>
            <a:off x="10310070" y="3316490"/>
            <a:ext cx="645952" cy="656439"/>
          </a:xfrm>
          <a:prstGeom prst="irregularSeal1">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0671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5809081" y="4690533"/>
            <a:ext cx="922020" cy="2048933"/>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38051" y="2713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07569" y="3122106"/>
            <a:ext cx="58674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dirty="0">
                <a:latin typeface="+mj-lt"/>
              </a:rPr>
              <a:t>While the Floorman was attempting to latch the elevator, he crushed his left thumb between the elevator and the </a:t>
            </a:r>
            <a:r>
              <a:rPr lang="en-US" sz="1400">
                <a:latin typeface="+mj-lt"/>
              </a:rPr>
              <a:t>drill pipe.</a:t>
            </a:r>
            <a:r>
              <a:rPr lang="en-US" sz="1400" dirty="0">
                <a:latin typeface="+mj-lt"/>
              </a:rPr>
              <a:t> </a:t>
            </a:r>
          </a:p>
        </p:txBody>
      </p:sp>
      <p:sp>
        <p:nvSpPr>
          <p:cNvPr id="9" name="Rectangle 4"/>
          <p:cNvSpPr>
            <a:spLocks noChangeArrowheads="1"/>
          </p:cNvSpPr>
          <p:nvPr/>
        </p:nvSpPr>
        <p:spPr bwMode="auto">
          <a:xfrm>
            <a:off x="755290" y="3720799"/>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228600" y="4220861"/>
            <a:ext cx="5410200" cy="838200"/>
          </a:xfrm>
          <a:prstGeom prst="wedgeRoundRectCallout">
            <a:avLst>
              <a:gd name="adj1" fmla="val 60554"/>
              <a:gd name="adj2" fmla="val 74145"/>
              <a:gd name="adj3" fmla="val 16667"/>
            </a:avLst>
          </a:prstGeom>
          <a:solidFill>
            <a:srgbClr val="FFC000">
              <a:alpha val="59999"/>
            </a:srgbClr>
          </a:solidFill>
          <a:ln w="9525" algn="ctr">
            <a:solidFill>
              <a:schemeClr val="tx1"/>
            </a:solidFill>
            <a:round/>
            <a:headEnd/>
            <a:tailEnd/>
          </a:ln>
        </p:spPr>
        <p:txBody>
          <a:bodyPr/>
          <a:lstStyle/>
          <a:p>
            <a:pPr marL="342900" indent="-342900">
              <a:buFontTx/>
              <a:buAutoNum type="arabicPeriod"/>
            </a:pPr>
            <a:r>
              <a:rPr lang="en-US" sz="1200" b="1" dirty="0">
                <a:latin typeface="Calibri" pitchFamily="34" charset="0"/>
                <a:cs typeface="Calibri" pitchFamily="34" charset="0"/>
              </a:rPr>
              <a:t>Do you stop and ask for help when needed? </a:t>
            </a:r>
          </a:p>
          <a:p>
            <a:pPr marL="342900" indent="-342900">
              <a:buFontTx/>
              <a:buAutoNum type="arabicPeriod"/>
            </a:pPr>
            <a:r>
              <a:rPr lang="en-US" sz="1200" b="1" dirty="0">
                <a:latin typeface="Calibri" pitchFamily="34" charset="0"/>
                <a:cs typeface="Calibri" pitchFamily="34" charset="0"/>
              </a:rPr>
              <a:t>Do you ensure you keep your hands and fingers away from pinch points?</a:t>
            </a:r>
          </a:p>
          <a:p>
            <a:pPr marL="342900" indent="-342900">
              <a:buFontTx/>
              <a:buAutoNum type="arabicPeriod"/>
            </a:pPr>
            <a:r>
              <a:rPr lang="en-US" sz="1200" b="1" dirty="0">
                <a:latin typeface="Calibri" pitchFamily="34" charset="0"/>
                <a:cs typeface="Calibri" pitchFamily="34" charset="0"/>
              </a:rPr>
              <a:t>Do you ensure you identify all hazards before starting a task?</a:t>
            </a:r>
            <a:endParaRPr lang="en-GB" sz="1200" b="1"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6982423"/>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LTI#03</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endParaRPr lang="en-US" sz="1400" b="0" kern="1200" dirty="0">
                        <a:solidFill>
                          <a:schemeClr val="dk1"/>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29.01.2020@</a:t>
                      </a:r>
                      <a:r>
                        <a:rPr lang="en-GB" sz="1400" b="0" kern="1200" baseline="0" dirty="0"/>
                        <a:t>06:20hrs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t>Bahja</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561407" y="5943600"/>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307569" y="2174419"/>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r>
              <a:rPr lang="en-US" sz="1400" b="1" dirty="0">
                <a:latin typeface="+mj-lt"/>
              </a:rPr>
              <a:t>Drilling, Operations, Logistics, Engineering &amp; Construction</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20" name="Picture 1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5152" y="743055"/>
            <a:ext cx="1347255" cy="1351615"/>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286286" y="2058419"/>
            <a:ext cx="3830899" cy="2588786"/>
          </a:xfrm>
          <a:prstGeom prst="rect">
            <a:avLst/>
          </a:prstGeom>
        </p:spPr>
      </p:pic>
      <p:sp>
        <p:nvSpPr>
          <p:cNvPr id="14" name="Explosion 1 13"/>
          <p:cNvSpPr/>
          <p:nvPr/>
        </p:nvSpPr>
        <p:spPr>
          <a:xfrm>
            <a:off x="9002161" y="3713860"/>
            <a:ext cx="638354" cy="445445"/>
          </a:xfrm>
          <a:prstGeom prst="irregularSeal1">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3645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09081" y="4690533"/>
            <a:ext cx="922020" cy="2048933"/>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38051" y="2713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07569" y="3122106"/>
            <a:ext cx="58674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400" dirty="0">
                <a:latin typeface="+mj-lt"/>
              </a:rPr>
              <a:t>While the Equipment Operator was climbing on the scaffold’s lower crossbeam, he slipped and fell onto the cellar grating fracturing his right ankle.</a:t>
            </a:r>
          </a:p>
        </p:txBody>
      </p:sp>
      <p:sp>
        <p:nvSpPr>
          <p:cNvPr id="9" name="Rectangle 4"/>
          <p:cNvSpPr>
            <a:spLocks noChangeArrowheads="1"/>
          </p:cNvSpPr>
          <p:nvPr/>
        </p:nvSpPr>
        <p:spPr bwMode="auto">
          <a:xfrm>
            <a:off x="755290" y="3814603"/>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228600" y="4220861"/>
            <a:ext cx="5410200" cy="838200"/>
          </a:xfrm>
          <a:prstGeom prst="wedgeRoundRectCallout">
            <a:avLst>
              <a:gd name="adj1" fmla="val 60554"/>
              <a:gd name="adj2" fmla="val 74145"/>
              <a:gd name="adj3" fmla="val 16667"/>
            </a:avLst>
          </a:prstGeom>
          <a:solidFill>
            <a:srgbClr val="FFC000">
              <a:alpha val="59999"/>
            </a:srgbClr>
          </a:solidFill>
          <a:ln w="9525" algn="ctr">
            <a:solidFill>
              <a:schemeClr val="tx1"/>
            </a:solidFill>
            <a:round/>
            <a:headEnd/>
            <a:tailEnd/>
          </a:ln>
        </p:spPr>
        <p:txBody>
          <a:bodyPr/>
          <a:lstStyle/>
          <a:p>
            <a:pPr marL="342900" indent="-342900">
              <a:buFont typeface="Arial" charset="0"/>
              <a:buAutoNum type="arabicPeriod"/>
            </a:pPr>
            <a:r>
              <a:rPr lang="en-US" sz="1200" b="1" dirty="0">
                <a:latin typeface="Calibri" pitchFamily="34" charset="0"/>
                <a:cs typeface="Calibri" pitchFamily="34" charset="0"/>
              </a:rPr>
              <a:t>Do you consider if you can fall from height?</a:t>
            </a:r>
          </a:p>
          <a:p>
            <a:pPr marL="342900" indent="-342900">
              <a:buFont typeface="Arial" charset="0"/>
              <a:buAutoNum type="arabicPeriod"/>
            </a:pPr>
            <a:r>
              <a:rPr lang="en-US" sz="1200" b="1" dirty="0">
                <a:latin typeface="Calibri" pitchFamily="34" charset="0"/>
                <a:cs typeface="Calibri" pitchFamily="34" charset="0"/>
              </a:rPr>
              <a:t>Do you check that your boots are not slippery ?</a:t>
            </a:r>
          </a:p>
          <a:p>
            <a:pPr marL="342900" indent="-342900">
              <a:buFont typeface="Arial" charset="0"/>
              <a:buAutoNum type="arabicPeriod"/>
            </a:pPr>
            <a:r>
              <a:rPr lang="en-GB" sz="1200" b="1" dirty="0">
                <a:latin typeface="Calibri" pitchFamily="34" charset="0"/>
                <a:cs typeface="Calibri" pitchFamily="34" charset="0"/>
              </a:rPr>
              <a:t>Do you ensure you have safe access and egress? </a:t>
            </a:r>
          </a:p>
          <a:p>
            <a:pPr marL="342900" indent="-342900">
              <a:buFont typeface="Arial" charset="0"/>
              <a:buAutoNum type="arabicPeriod"/>
            </a:pPr>
            <a:r>
              <a:rPr lang="en-US" sz="1200" b="1" dirty="0">
                <a:latin typeface="Calibri" pitchFamily="34" charset="0"/>
                <a:cs typeface="Calibri" pitchFamily="34" charset="0"/>
              </a:rPr>
              <a:t>Do you always ensure you keep 3 points of contact when climbing down?</a:t>
            </a: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433478389"/>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LTI#04</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Fall from height </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04.02.2020@</a:t>
                      </a:r>
                      <a:r>
                        <a:rPr lang="en-GB" sz="1400" b="0" kern="1200" baseline="0" dirty="0"/>
                        <a:t>22:30hrs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t>Saih Rawl</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561407" y="5943600"/>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307569" y="2174419"/>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r>
              <a:rPr lang="en-US" sz="1400" b="1" dirty="0">
                <a:latin typeface="+mj-lt"/>
              </a:rPr>
              <a:t>Drilling, Operations, Logistics, Engineering &amp; Construction</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22" name="Picture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8639" y="773486"/>
            <a:ext cx="1313411" cy="1249603"/>
          </a:xfrm>
          <a:prstGeom prst="rect">
            <a:avLst/>
          </a:prstGeom>
        </p:spPr>
      </p:pic>
      <p:grpSp>
        <p:nvGrpSpPr>
          <p:cNvPr id="3" name="Group 2"/>
          <p:cNvGrpSpPr/>
          <p:nvPr/>
        </p:nvGrpSpPr>
        <p:grpSpPr>
          <a:xfrm>
            <a:off x="8462513" y="2107233"/>
            <a:ext cx="3372929" cy="3482512"/>
            <a:chOff x="8462513" y="2107233"/>
            <a:chExt cx="3372929" cy="3482512"/>
          </a:xfrm>
        </p:grpSpPr>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62513" y="2107233"/>
              <a:ext cx="3372929" cy="3482512"/>
            </a:xfrm>
            <a:prstGeom prst="rect">
              <a:avLst/>
            </a:prstGeom>
          </p:spPr>
        </p:pic>
        <p:pic>
          <p:nvPicPr>
            <p:cNvPr id="24" name="Picture 2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2145197">
              <a:off x="9419410" y="4239184"/>
              <a:ext cx="1351028" cy="1249603"/>
            </a:xfrm>
            <a:prstGeom prst="rect">
              <a:avLst/>
            </a:prstGeom>
          </p:spPr>
        </p:pic>
      </p:grpSp>
    </p:spTree>
    <p:extLst>
      <p:ext uri="{BB962C8B-B14F-4D97-AF65-F5344CB8AC3E}">
        <p14:creationId xmlns:p14="http://schemas.microsoft.com/office/powerpoint/2010/main" val="4272723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5809081" y="4821163"/>
            <a:ext cx="922020" cy="2048933"/>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First Alert  </a:t>
            </a:r>
            <a:endParaRPr lang="en-GB" sz="4000" b="1" dirty="0">
              <a:solidFill>
                <a:srgbClr val="FF0000"/>
              </a:solidFill>
              <a:latin typeface="Calibri" pitchFamily="34" charset="0"/>
              <a:cs typeface="Calibri" pitchFamily="34"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290" y="703915"/>
            <a:ext cx="740818" cy="1408172"/>
          </a:xfrm>
          <a:prstGeom prst="rect">
            <a:avLst/>
          </a:prstGeom>
        </p:spPr>
      </p:pic>
      <p:sp>
        <p:nvSpPr>
          <p:cNvPr id="7" name="Rectangle 17"/>
          <p:cNvSpPr>
            <a:spLocks noChangeArrowheads="1"/>
          </p:cNvSpPr>
          <p:nvPr/>
        </p:nvSpPr>
        <p:spPr bwMode="auto">
          <a:xfrm>
            <a:off x="338051" y="2713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07569" y="2978790"/>
            <a:ext cx="6955380" cy="11387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dirty="0">
                <a:latin typeface="+mj-lt"/>
              </a:rPr>
              <a:t>While travelling to site by bus, when the bus crossed a speed hump, the civil foreman was thrown upwards striking his head on the roof suffering a neck injury.</a:t>
            </a:r>
          </a:p>
          <a:p>
            <a:endParaRPr lang="en-US" sz="1400" dirty="0">
              <a:latin typeface="+mj-lt"/>
            </a:endParaRPr>
          </a:p>
        </p:txBody>
      </p:sp>
      <p:sp>
        <p:nvSpPr>
          <p:cNvPr id="9" name="Rectangle 4"/>
          <p:cNvSpPr>
            <a:spLocks noChangeArrowheads="1"/>
          </p:cNvSpPr>
          <p:nvPr/>
        </p:nvSpPr>
        <p:spPr bwMode="auto">
          <a:xfrm>
            <a:off x="755290" y="3981074"/>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228600" y="4351491"/>
            <a:ext cx="5410200" cy="838200"/>
          </a:xfrm>
          <a:prstGeom prst="wedgeRoundRectCallout">
            <a:avLst>
              <a:gd name="adj1" fmla="val 60554"/>
              <a:gd name="adj2" fmla="val 74145"/>
              <a:gd name="adj3" fmla="val 16667"/>
            </a:avLst>
          </a:prstGeom>
          <a:solidFill>
            <a:srgbClr val="FFC000">
              <a:alpha val="59999"/>
            </a:srgbClr>
          </a:solidFill>
          <a:ln w="9525" algn="ctr">
            <a:solidFill>
              <a:schemeClr val="tx1"/>
            </a:solidFill>
            <a:round/>
            <a:headEnd/>
            <a:tailEnd/>
          </a:ln>
        </p:spPr>
        <p:txBody>
          <a:bodyPr/>
          <a:lstStyle/>
          <a:p>
            <a:pPr marL="342900" indent="-342900">
              <a:buFontTx/>
              <a:buAutoNum type="arabicPeriod"/>
              <a:defRPr/>
            </a:pPr>
            <a:r>
              <a:rPr lang="en-GB" altLang="en-US" sz="1400" dirty="0">
                <a:solidFill>
                  <a:srgbClr val="000000"/>
                </a:solidFill>
                <a:latin typeface="Calibri" pitchFamily="34" charset="0"/>
                <a:cs typeface="Calibri" pitchFamily="34" charset="0"/>
              </a:rPr>
              <a:t>Do you ensure all vehicle occupants are wearing seat belts?</a:t>
            </a:r>
          </a:p>
          <a:p>
            <a:pPr marL="342900" indent="-342900">
              <a:buFont typeface="Arial" charset="0"/>
              <a:buAutoNum type="arabicPeriod"/>
            </a:pPr>
            <a:r>
              <a:rPr lang="en-US" sz="1400" dirty="0">
                <a:solidFill>
                  <a:srgbClr val="000000"/>
                </a:solidFill>
                <a:latin typeface="Calibri" pitchFamily="34" charset="0"/>
                <a:cs typeface="Calibri" pitchFamily="34" charset="0"/>
              </a:rPr>
              <a:t>Do you intervene with the driver when you feel unsafe? </a:t>
            </a:r>
          </a:p>
          <a:p>
            <a:pPr marL="342900" indent="-342900">
              <a:buFont typeface="Arial" charset="0"/>
              <a:buAutoNum type="arabicPeriod"/>
            </a:pPr>
            <a:r>
              <a:rPr lang="en-US" sz="1400" dirty="0">
                <a:solidFill>
                  <a:srgbClr val="000000"/>
                </a:solidFill>
                <a:latin typeface="Calibri" pitchFamily="34" charset="0"/>
                <a:cs typeface="Calibri" pitchFamily="34" charset="0"/>
              </a:rPr>
              <a:t>Do you reduce your speed while crossing speed humps?</a:t>
            </a:r>
          </a:p>
          <a:p>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3052980463"/>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LTI#05</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Struck By</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01.04.2020@</a:t>
                      </a:r>
                      <a:r>
                        <a:rPr lang="en-GB" sz="1400" b="0" kern="1200" baseline="0" dirty="0"/>
                        <a:t>06:00hrs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t>RAH Project</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4"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561407" y="5943600"/>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246481" y="2149990"/>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r>
              <a:rPr lang="en-US" sz="1400" b="1" dirty="0">
                <a:latin typeface="+mj-lt"/>
              </a:rPr>
              <a:t>Construction, Operations, Logistics, Engineering &amp; Drilling</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97698" y="2132054"/>
            <a:ext cx="4508936" cy="3381702"/>
          </a:xfrm>
          <a:prstGeom prst="rect">
            <a:avLst/>
          </a:prstGeom>
        </p:spPr>
      </p:pic>
      <p:sp>
        <p:nvSpPr>
          <p:cNvPr id="5" name="Explosion 2 4"/>
          <p:cNvSpPr/>
          <p:nvPr/>
        </p:nvSpPr>
        <p:spPr>
          <a:xfrm>
            <a:off x="8690478" y="2972562"/>
            <a:ext cx="2164756" cy="944182"/>
          </a:xfrm>
          <a:prstGeom prst="irregularSeal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814642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7039395" y="4903900"/>
            <a:ext cx="922020" cy="1782609"/>
          </a:xfrm>
          <a:prstGeom prst="rect">
            <a:avLst/>
          </a:prstGeom>
        </p:spPr>
      </p:pic>
      <p:sp>
        <p:nvSpPr>
          <p:cNvPr id="4" name="Rectangle 15"/>
          <p:cNvSpPr>
            <a:spLocks noGrp="1" noChangeArrowheads="1"/>
          </p:cNvSpPr>
          <p:nvPr>
            <p:ph type="title"/>
          </p:nvPr>
        </p:nvSpPr>
        <p:spPr bwMode="auto">
          <a:xfrm>
            <a:off x="39599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38051" y="2713454"/>
            <a:ext cx="5562600" cy="33855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What happened</a:t>
            </a:r>
          </a:p>
        </p:txBody>
      </p:sp>
      <p:sp>
        <p:nvSpPr>
          <p:cNvPr id="8" name="Rectangle 1"/>
          <p:cNvSpPr>
            <a:spLocks noChangeArrowheads="1"/>
          </p:cNvSpPr>
          <p:nvPr/>
        </p:nvSpPr>
        <p:spPr bwMode="auto">
          <a:xfrm>
            <a:off x="307569" y="3117289"/>
            <a:ext cx="695538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dirty="0"/>
              <a:t>While stepping down from a concreate floor, the Rigger slipped twisting his left ankle resulting in a fracture. </a:t>
            </a:r>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9" name="Rectangle 4"/>
          <p:cNvSpPr>
            <a:spLocks noChangeArrowheads="1"/>
          </p:cNvSpPr>
          <p:nvPr/>
        </p:nvSpPr>
        <p:spPr bwMode="auto">
          <a:xfrm>
            <a:off x="755290" y="3981074"/>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Mr. Musleh asks the questions of can it happen to you?</a:t>
            </a:r>
          </a:p>
        </p:txBody>
      </p:sp>
      <p:sp>
        <p:nvSpPr>
          <p:cNvPr id="10" name="Rounded Rectangular Callout 20"/>
          <p:cNvSpPr>
            <a:spLocks noChangeArrowheads="1"/>
          </p:cNvSpPr>
          <p:nvPr/>
        </p:nvSpPr>
        <p:spPr bwMode="auto">
          <a:xfrm>
            <a:off x="228599" y="4351491"/>
            <a:ext cx="6502137" cy="838200"/>
          </a:xfrm>
          <a:prstGeom prst="wedgeRoundRectCallout">
            <a:avLst>
              <a:gd name="adj1" fmla="val 60554"/>
              <a:gd name="adj2" fmla="val 74145"/>
              <a:gd name="adj3" fmla="val 16667"/>
            </a:avLst>
          </a:prstGeom>
          <a:solidFill>
            <a:srgbClr val="FFC000">
              <a:alpha val="59999"/>
            </a:srgbClr>
          </a:solidFill>
          <a:ln w="9525" algn="ctr">
            <a:solidFill>
              <a:schemeClr val="tx1"/>
            </a:solidFill>
            <a:round/>
            <a:headEnd/>
            <a:tailEnd/>
          </a:ln>
        </p:spPr>
        <p:txBody>
          <a:bodyPr/>
          <a:lstStyle/>
          <a:p>
            <a:pPr marL="342900" indent="-342900">
              <a:buFont typeface="Arial" charset="0"/>
              <a:buAutoNum type="arabicPeriod"/>
            </a:pPr>
            <a:r>
              <a:rPr lang="en-US" sz="1400" dirty="0">
                <a:latin typeface="Calibri" pitchFamily="34" charset="0"/>
                <a:cs typeface="Calibri" pitchFamily="34" charset="0"/>
              </a:rPr>
              <a:t>How do you ensure where you are stepping is free from Hazards?</a:t>
            </a:r>
            <a:r>
              <a:rPr lang="en-GB" sz="1400" dirty="0">
                <a:solidFill>
                  <a:srgbClr val="000000"/>
                </a:solidFill>
                <a:latin typeface="Calibri" pitchFamily="34" charset="0"/>
                <a:cs typeface="Calibri" pitchFamily="34" charset="0"/>
              </a:rPr>
              <a:t> </a:t>
            </a:r>
          </a:p>
          <a:p>
            <a:pPr marL="342900" indent="-342900">
              <a:buFont typeface="Arial" charset="0"/>
              <a:buAutoNum type="arabicPeriod"/>
            </a:pPr>
            <a:r>
              <a:rPr lang="en-GB" sz="1400" dirty="0">
                <a:solidFill>
                  <a:srgbClr val="000000"/>
                </a:solidFill>
                <a:latin typeface="Calibri" pitchFamily="34" charset="0"/>
                <a:cs typeface="Calibri" pitchFamily="34" charset="0"/>
              </a:rPr>
              <a:t>How do you ensure you have safe access and egress at your work and camp site? </a:t>
            </a:r>
          </a:p>
          <a:p>
            <a:pPr marL="342900" indent="-342900">
              <a:buFontTx/>
              <a:buAutoNum type="arabicPeriod"/>
            </a:pPr>
            <a:r>
              <a:rPr lang="en-US" sz="1400" dirty="0">
                <a:latin typeface="Calibri" pitchFamily="34" charset="0"/>
                <a:cs typeface="Calibri" pitchFamily="34" charset="0"/>
              </a:rPr>
              <a:t>How do you identify Slip, Trips and  fall points at work and camp site?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pitchFamily="34" charset="0"/>
              <a:ea typeface="+mn-ea"/>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508959303"/>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LTI#06</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Slip &amp; Fall</a:t>
                      </a:r>
                      <a:r>
                        <a:rPr lang="en-US" sz="1400" b="0" kern="1200" baseline="0" dirty="0">
                          <a:solidFill>
                            <a:schemeClr val="dk1"/>
                          </a:solidFill>
                          <a:latin typeface="+mn-lt"/>
                          <a:ea typeface="+mn-ea"/>
                          <a:cs typeface="+mn-cs"/>
                        </a:rPr>
                        <a:t> </a:t>
                      </a:r>
                      <a:endParaRPr lang="en-US" sz="1400" b="0" kern="1200" dirty="0">
                        <a:solidFill>
                          <a:schemeClr val="dk1"/>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13.04.2020@</a:t>
                      </a:r>
                      <a:r>
                        <a:rPr lang="en-GB" sz="1400" b="0" kern="1200" baseline="0" dirty="0"/>
                        <a:t>12:15hrs</a:t>
                      </a:r>
                      <a:endParaRPr lang="en-US" sz="1400" b="0" kern="1200" dirty="0">
                        <a:solidFill>
                          <a:schemeClr val="tx1"/>
                        </a:solidFill>
                        <a:latin typeface="+mn-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kern="1200" dirty="0">
                        <a:solidFill>
                          <a:schemeClr val="dk1"/>
                        </a:solidFill>
                        <a:latin typeface="+mn-lt"/>
                        <a:ea typeface="+mn-ea"/>
                        <a:cs typeface="+mn-cs"/>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t>Qarn Alam</a:t>
                      </a:r>
                      <a:endParaRPr lang="en-US" sz="1400" b="0" kern="1200" dirty="0">
                        <a:solidFill>
                          <a:schemeClr val="dk1"/>
                        </a:solidFill>
                        <a:latin typeface="+mn-lt"/>
                        <a:ea typeface="+mn-ea"/>
                        <a:cs typeface="+mn-cs"/>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ounded Rectangle 20"/>
          <p:cNvSpPr>
            <a:spLocks noChangeArrowheads="1"/>
          </p:cNvSpPr>
          <p:nvPr/>
        </p:nvSpPr>
        <p:spPr bwMode="auto">
          <a:xfrm>
            <a:off x="1561407" y="5943600"/>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marL="0" marR="0" lvl="0" indent="0" algn="justLow"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Please disseminate this LTI notification to your teams and use it in your tool box talks and HSE meetings and notice boards.</a:t>
            </a:r>
            <a:endParaRPr kumimoji="0" lang="en-US" sz="10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endParaRPr>
          </a:p>
        </p:txBody>
      </p:sp>
      <p:sp>
        <p:nvSpPr>
          <p:cNvPr id="18" name="Rectangle 17"/>
          <p:cNvSpPr>
            <a:spLocks noChangeArrowheads="1"/>
          </p:cNvSpPr>
          <p:nvPr/>
        </p:nvSpPr>
        <p:spPr bwMode="auto">
          <a:xfrm>
            <a:off x="246481" y="2149990"/>
            <a:ext cx="5562600" cy="369332"/>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a:t>
            </a:r>
            <a:r>
              <a:rPr kumimoji="0" lang="en-US" sz="18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rPr>
              <a:t> </a:t>
            </a:r>
            <a:r>
              <a:rPr kumimoji="0" lang="en-US" sz="18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Audience</a:t>
            </a:r>
            <a:r>
              <a:rPr kumimoji="0" lang="en-US" sz="1800" b="1" i="0" u="none" strike="noStrike" kern="1200" cap="none" spc="0" normalizeH="0" baseline="0" noProof="0" dirty="0">
                <a:ln>
                  <a:noFill/>
                </a:ln>
                <a:solidFill>
                  <a:srgbClr val="0D38B3"/>
                </a:solidFill>
                <a:effectLst/>
                <a:uLnTx/>
                <a:uFillTx/>
                <a:latin typeface="Calibri Light" panose="020F0302020204030204"/>
                <a:ea typeface="+mn-ea"/>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pPr lvl="0"/>
            <a:r>
              <a:rPr kumimoji="0" lang="en-US" sz="1400" b="1" i="0" u="none" strike="noStrike" kern="1200" cap="none" spc="0" normalizeH="0" baseline="0" noProof="0" dirty="0">
                <a:ln>
                  <a:noFill/>
                </a:ln>
                <a:solidFill>
                  <a:prstClr val="black"/>
                </a:solidFill>
                <a:effectLst/>
                <a:uLnTx/>
                <a:uFillTx/>
                <a:latin typeface="Calibri Light" panose="020F0302020204030204"/>
                <a:ea typeface="+mn-ea"/>
                <a:cs typeface="+mn-cs"/>
              </a:rPr>
              <a:t>Construction, Operations, Logistics, Engineering , </a:t>
            </a:r>
            <a:r>
              <a:rPr lang="en-US" sz="1400" b="1" dirty="0"/>
              <a:t>Exploration </a:t>
            </a:r>
            <a:r>
              <a:rPr kumimoji="0" lang="en-US" sz="1400" b="1" i="0" u="none" strike="noStrike" kern="1200" cap="none" spc="0" normalizeH="0" baseline="0" noProof="0" dirty="0">
                <a:ln>
                  <a:noFill/>
                </a:ln>
                <a:solidFill>
                  <a:prstClr val="black"/>
                </a:solidFill>
                <a:effectLst/>
                <a:uLnTx/>
                <a:uFillTx/>
                <a:latin typeface="Calibri Light" panose="020F0302020204030204"/>
                <a:ea typeface="+mn-ea"/>
                <a:cs typeface="+mn-cs"/>
              </a:rPr>
              <a:t>&amp; Drilling</a:t>
            </a:r>
          </a:p>
        </p:txBody>
      </p:sp>
      <p:sp>
        <p:nvSpPr>
          <p:cNvPr id="2" name="Footer Placeholder 1"/>
          <p:cNvSpPr>
            <a:spLocks noGrp="1"/>
          </p:cNvSpPr>
          <p:nvPr>
            <p:ph type="ftr" sz="quarter" idx="11"/>
          </p:nvPr>
        </p:nvSpPr>
        <p:spPr>
          <a:xfrm>
            <a:off x="5206538" y="6488957"/>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V 1 (2020)</a:t>
            </a:r>
          </a:p>
        </p:txBody>
      </p:sp>
      <p:pic>
        <p:nvPicPr>
          <p:cNvPr id="20" name="Picture 19"/>
          <p:cNvPicPr>
            <a:picLocks noChangeAspect="1"/>
          </p:cNvPicPr>
          <p:nvPr/>
        </p:nvPicPr>
        <p:blipFill>
          <a:blip r:embed="rId4" cstate="email">
            <a:extLst>
              <a:ext uri="{BEBA8EAE-BF5A-486C-A8C5-ECC9F3942E4B}">
                <a14:imgProps xmlns:a14="http://schemas.microsoft.com/office/drawing/2010/main">
                  <a14:imgLayer r:embed="rId5">
                    <a14:imgEffect>
                      <a14:brightnessContrast contrast="57000"/>
                    </a14:imgEffect>
                  </a14:imgLayer>
                </a14:imgProps>
              </a:ext>
              <a:ext uri="{28A0092B-C50C-407E-A947-70E740481C1C}">
                <a14:useLocalDpi xmlns:a14="http://schemas.microsoft.com/office/drawing/2010/main"/>
              </a:ext>
            </a:extLst>
          </a:blip>
          <a:stretch>
            <a:fillRect/>
          </a:stretch>
        </p:blipFill>
        <p:spPr>
          <a:xfrm>
            <a:off x="8259386" y="2112087"/>
            <a:ext cx="3609716" cy="3392097"/>
          </a:xfrm>
          <a:prstGeom prst="rect">
            <a:avLst/>
          </a:prstGeom>
        </p:spPr>
      </p:pic>
      <p:sp>
        <p:nvSpPr>
          <p:cNvPr id="21" name="Explosion 2 20"/>
          <p:cNvSpPr/>
          <p:nvPr/>
        </p:nvSpPr>
        <p:spPr>
          <a:xfrm>
            <a:off x="9392415" y="4655820"/>
            <a:ext cx="948038" cy="533871"/>
          </a:xfrm>
          <a:prstGeom prst="irregularSeal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22" name="Picture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6919" y="800380"/>
            <a:ext cx="1255365" cy="1135030"/>
          </a:xfrm>
          <a:prstGeom prst="rect">
            <a:avLst/>
          </a:prstGeom>
        </p:spPr>
      </p:pic>
    </p:spTree>
    <p:extLst>
      <p:ext uri="{BB962C8B-B14F-4D97-AF65-F5344CB8AC3E}">
        <p14:creationId xmlns:p14="http://schemas.microsoft.com/office/powerpoint/2010/main" val="4130974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15002" y="2149991"/>
            <a:ext cx="3088722" cy="2726504"/>
          </a:xfrm>
          <a:prstGeom prst="rect">
            <a:avLst/>
          </a:prstGeom>
          <a:solidFill>
            <a:srgbClr val="FF0000"/>
          </a:solidFill>
        </p:spPr>
      </p:pic>
      <p:pic>
        <p:nvPicPr>
          <p:cNvPr id="11" name="Picture 10" descr="sad.png"/>
          <p:cNvPicPr>
            <a:picLocks noChangeAspect="1"/>
          </p:cNvPicPr>
          <p:nvPr/>
        </p:nvPicPr>
        <p:blipFill>
          <a:blip r:embed="rId3" cstate="email"/>
          <a:stretch>
            <a:fillRect/>
          </a:stretch>
        </p:blipFill>
        <p:spPr>
          <a:xfrm>
            <a:off x="7094978" y="4893370"/>
            <a:ext cx="800167" cy="1778149"/>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38051" y="2713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07569" y="3148288"/>
            <a:ext cx="695538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dirty="0">
                <a:latin typeface="+mj-lt"/>
              </a:rPr>
              <a:t>While the Mechanic was removing the clutch from a tanker, the clutch disc slipped and fell on his left hand crushing his middle finger. </a:t>
            </a:r>
            <a:endParaRPr lang="en-US" sz="1400" dirty="0">
              <a:latin typeface="+mj-lt"/>
            </a:endParaRPr>
          </a:p>
        </p:txBody>
      </p:sp>
      <p:sp>
        <p:nvSpPr>
          <p:cNvPr id="9" name="Rectangle 4"/>
          <p:cNvSpPr>
            <a:spLocks noChangeArrowheads="1"/>
          </p:cNvSpPr>
          <p:nvPr/>
        </p:nvSpPr>
        <p:spPr bwMode="auto">
          <a:xfrm>
            <a:off x="755290" y="3902696"/>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246481" y="4252251"/>
            <a:ext cx="6428640" cy="1041117"/>
          </a:xfrm>
          <a:prstGeom prst="wedgeRoundRectCallout">
            <a:avLst>
              <a:gd name="adj1" fmla="val 60554"/>
              <a:gd name="adj2" fmla="val 74145"/>
              <a:gd name="adj3" fmla="val 16667"/>
            </a:avLst>
          </a:prstGeom>
          <a:solidFill>
            <a:srgbClr val="FFC000">
              <a:alpha val="59999"/>
            </a:srgbClr>
          </a:solidFill>
          <a:ln w="9525" algn="ctr">
            <a:solidFill>
              <a:schemeClr val="tx1"/>
            </a:solidFill>
            <a:round/>
            <a:headEnd/>
            <a:tailEnd/>
          </a:ln>
        </p:spPr>
        <p:txBody>
          <a:bodyPr/>
          <a:lstStyle/>
          <a:p>
            <a:pPr marL="342900" indent="-342900">
              <a:buFont typeface="Arial" charset="0"/>
              <a:buAutoNum type="arabicPeriod"/>
            </a:pPr>
            <a:r>
              <a:rPr lang="en-US" sz="1400" dirty="0">
                <a:latin typeface="Calibri" pitchFamily="34" charset="0"/>
                <a:cs typeface="Calibri" pitchFamily="34" charset="0"/>
              </a:rPr>
              <a:t>How do you ensure you identify all hazards before starting a task?</a:t>
            </a:r>
            <a:endParaRPr lang="en-GB" sz="1400" dirty="0">
              <a:solidFill>
                <a:srgbClr val="000000"/>
              </a:solidFill>
              <a:latin typeface="Calibri" pitchFamily="34" charset="0"/>
              <a:cs typeface="Calibri" pitchFamily="34" charset="0"/>
            </a:endParaRPr>
          </a:p>
          <a:p>
            <a:pPr marL="342900" indent="-342900">
              <a:buFont typeface="Arial" charset="0"/>
              <a:buAutoNum type="arabicPeriod"/>
            </a:pPr>
            <a:r>
              <a:rPr lang="en-GB" sz="1400" dirty="0">
                <a:solidFill>
                  <a:srgbClr val="000000"/>
                </a:solidFill>
                <a:latin typeface="Calibri" pitchFamily="34" charset="0"/>
                <a:cs typeface="Calibri" pitchFamily="34" charset="0"/>
              </a:rPr>
              <a:t>Do you consider “what could go wrong?”</a:t>
            </a:r>
          </a:p>
          <a:p>
            <a:pPr marL="342900" indent="-342900">
              <a:buFontTx/>
              <a:buAutoNum type="arabicPeriod"/>
            </a:pPr>
            <a:r>
              <a:rPr lang="en-US" sz="1400" dirty="0">
                <a:latin typeface="Calibri" pitchFamily="34" charset="0"/>
                <a:cs typeface="Calibri" pitchFamily="34" charset="0"/>
              </a:rPr>
              <a:t>How do you ensure you handle equipment properly?</a:t>
            </a:r>
          </a:p>
          <a:p>
            <a:pPr marL="342900" indent="-342900">
              <a:buFontTx/>
              <a:buAutoNum type="arabicPeriod"/>
            </a:pPr>
            <a:r>
              <a:rPr lang="en-US" sz="1400" dirty="0">
                <a:latin typeface="Calibri" pitchFamily="34" charset="0"/>
                <a:cs typeface="Calibri" pitchFamily="34" charset="0"/>
              </a:rPr>
              <a:t>How do you ensure your Hands &amp; Fingers are away from ‘Line of Fire’?</a:t>
            </a:r>
          </a:p>
          <a:p>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4094394827"/>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LTI#07</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Hands</a:t>
                      </a:r>
                      <a:r>
                        <a:rPr lang="en-US" sz="1400" b="0" kern="1200" baseline="0" dirty="0">
                          <a:solidFill>
                            <a:schemeClr val="dk1"/>
                          </a:solidFill>
                          <a:latin typeface="+mn-lt"/>
                          <a:ea typeface="+mn-ea"/>
                          <a:cs typeface="+mn-cs"/>
                        </a:rPr>
                        <a:t> &amp; fingers</a:t>
                      </a:r>
                      <a:endParaRPr lang="en-US" sz="1400" b="0" kern="1200" dirty="0">
                        <a:solidFill>
                          <a:schemeClr val="dk1"/>
                        </a:solidFill>
                        <a:latin typeface="+mn-lt"/>
                        <a:ea typeface="+mn-ea"/>
                        <a:cs typeface="+mn-cs"/>
                      </a:endParaRP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22.04.2020@</a:t>
                      </a:r>
                      <a:r>
                        <a:rPr lang="en-GB" sz="1400" b="0" kern="1200" baseline="0" dirty="0"/>
                        <a:t>13:45hrs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t>Fahud</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4"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561407" y="5943600"/>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246481" y="2149990"/>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r>
              <a:rPr lang="en-US" sz="1400" b="1" dirty="0">
                <a:latin typeface="+mj-lt"/>
              </a:rPr>
              <a:t>Construction, Operations, Logistics, Engineering , Exploration  &amp; Drilling</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sp>
        <p:nvSpPr>
          <p:cNvPr id="20" name="Explosion 2 19"/>
          <p:cNvSpPr/>
          <p:nvPr/>
        </p:nvSpPr>
        <p:spPr>
          <a:xfrm>
            <a:off x="9427779" y="3902696"/>
            <a:ext cx="388884" cy="133276"/>
          </a:xfrm>
          <a:prstGeom prst="irregularSeal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pic>
        <p:nvPicPr>
          <p:cNvPr id="22" name="Picture 21" descr="Slip _ fall.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335" y="814237"/>
            <a:ext cx="1164026" cy="1295400"/>
          </a:xfrm>
          <a:prstGeom prst="rect">
            <a:avLst/>
          </a:prstGeom>
        </p:spPr>
      </p:pic>
    </p:spTree>
    <p:extLst>
      <p:ext uri="{BB962C8B-B14F-4D97-AF65-F5344CB8AC3E}">
        <p14:creationId xmlns:p14="http://schemas.microsoft.com/office/powerpoint/2010/main" val="1629390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ad.png"/>
          <p:cNvPicPr>
            <a:picLocks noChangeAspect="1"/>
          </p:cNvPicPr>
          <p:nvPr/>
        </p:nvPicPr>
        <p:blipFill>
          <a:blip r:embed="rId2" cstate="email"/>
          <a:stretch>
            <a:fillRect/>
          </a:stretch>
        </p:blipFill>
        <p:spPr>
          <a:xfrm>
            <a:off x="7036032" y="4964827"/>
            <a:ext cx="800167" cy="1778149"/>
          </a:xfrm>
          <a:prstGeom prst="rect">
            <a:avLst/>
          </a:prstGeom>
        </p:spPr>
      </p:pic>
      <p:sp>
        <p:nvSpPr>
          <p:cNvPr id="4" name="Rectangle 15"/>
          <p:cNvSpPr>
            <a:spLocks noGrp="1" noChangeArrowheads="1"/>
          </p:cNvSpPr>
          <p:nvPr>
            <p:ph type="title"/>
          </p:nvPr>
        </p:nvSpPr>
        <p:spPr bwMode="auto">
          <a:xfrm>
            <a:off x="381000" y="2184"/>
            <a:ext cx="11811000" cy="701731"/>
          </a:xfrm>
          <a:prstGeom prst="rect">
            <a:avLst/>
          </a:prstGeom>
          <a:solidFill>
            <a:srgbClr val="FFC000"/>
          </a:solidFill>
          <a:ln w="9525">
            <a:noFill/>
            <a:miter lim="800000"/>
            <a:headEnd/>
            <a:tailEnd/>
          </a:ln>
        </p:spPr>
        <p:txBody>
          <a:bodyPr wrap="square">
            <a:spAutoFit/>
          </a:bodyPr>
          <a:lstStyle/>
          <a:p>
            <a:pPr algn="ctr"/>
            <a:r>
              <a:rPr lang="en-GB" b="1" dirty="0">
                <a:solidFill>
                  <a:schemeClr val="tx1">
                    <a:lumMod val="85000"/>
                    <a:lumOff val="15000"/>
                  </a:schemeClr>
                </a:solidFill>
                <a:latin typeface="Calibri" pitchFamily="34" charset="0"/>
                <a:cs typeface="Calibri" pitchFamily="34" charset="0"/>
              </a:rPr>
              <a:t>PDO Incident First Alert</a:t>
            </a:r>
            <a:endParaRPr lang="en-GB" sz="4000" b="1" dirty="0">
              <a:solidFill>
                <a:srgbClr val="FF0000"/>
              </a:solidFill>
              <a:latin typeface="Calibri" pitchFamily="34" charset="0"/>
              <a:cs typeface="Calibri" pitchFamily="34" charset="0"/>
            </a:endParaRPr>
          </a:p>
        </p:txBody>
      </p:sp>
      <p:sp>
        <p:nvSpPr>
          <p:cNvPr id="7" name="Rectangle 17"/>
          <p:cNvSpPr>
            <a:spLocks noChangeArrowheads="1"/>
          </p:cNvSpPr>
          <p:nvPr/>
        </p:nvSpPr>
        <p:spPr bwMode="auto">
          <a:xfrm>
            <a:off x="338051" y="2713454"/>
            <a:ext cx="5562600" cy="338554"/>
          </a:xfrm>
          <a:prstGeom prst="rect">
            <a:avLst/>
          </a:prstGeom>
          <a:noFill/>
          <a:ln w="9525">
            <a:noFill/>
            <a:miter lim="800000"/>
            <a:headEnd/>
            <a:tailEnd/>
          </a:ln>
        </p:spPr>
        <p:txBody>
          <a:bodyPr wrap="square">
            <a:spAutoFit/>
          </a:bodyPr>
          <a:lstStyle/>
          <a:p>
            <a:r>
              <a:rPr lang="en-US" sz="1600" b="1" dirty="0">
                <a:solidFill>
                  <a:srgbClr val="FF0000"/>
                </a:solidFill>
                <a:latin typeface="Arial" panose="020B0604020202020204" pitchFamily="34" charset="0"/>
                <a:cs typeface="Arial" panose="020B0604020202020204" pitchFamily="34" charset="0"/>
              </a:rPr>
              <a:t>What happened</a:t>
            </a:r>
          </a:p>
        </p:txBody>
      </p:sp>
      <p:sp>
        <p:nvSpPr>
          <p:cNvPr id="8" name="Rectangle 1"/>
          <p:cNvSpPr>
            <a:spLocks noChangeArrowheads="1"/>
          </p:cNvSpPr>
          <p:nvPr/>
        </p:nvSpPr>
        <p:spPr bwMode="auto">
          <a:xfrm>
            <a:off x="301053" y="2987262"/>
            <a:ext cx="7863233"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600" dirty="0">
                <a:latin typeface="+mj-lt"/>
              </a:rPr>
              <a:t>Whilst removing a pin between the mast cylinder and support cylinder, the AD  was attempting to hammer the pin out, to gain a better position he came out of the cherry picker and fell striking his body on the cross beam fracturing his left rib. </a:t>
            </a:r>
          </a:p>
        </p:txBody>
      </p:sp>
      <p:sp>
        <p:nvSpPr>
          <p:cNvPr id="9" name="Rectangle 4"/>
          <p:cNvSpPr>
            <a:spLocks noChangeArrowheads="1"/>
          </p:cNvSpPr>
          <p:nvPr/>
        </p:nvSpPr>
        <p:spPr bwMode="auto">
          <a:xfrm>
            <a:off x="853637" y="3935155"/>
            <a:ext cx="4343400" cy="307975"/>
          </a:xfrm>
          <a:prstGeom prst="rect">
            <a:avLst/>
          </a:prstGeom>
          <a:solidFill>
            <a:srgbClr val="FFFF00"/>
          </a:solidFill>
          <a:ln>
            <a:headEnd/>
            <a:tailEnd/>
          </a:ln>
        </p:spPr>
        <p:style>
          <a:lnRef idx="2">
            <a:schemeClr val="accent3">
              <a:shade val="50000"/>
            </a:schemeClr>
          </a:lnRef>
          <a:fillRef idx="1">
            <a:schemeClr val="accent3"/>
          </a:fillRef>
          <a:effectRef idx="0">
            <a:schemeClr val="accent3"/>
          </a:effectRef>
          <a:fontRef idx="minor">
            <a:schemeClr val="lt1"/>
          </a:fontRef>
        </p:style>
        <p:txBody>
          <a:bodyPr>
            <a:spAutoFit/>
          </a:bodyPr>
          <a:lstStyle/>
          <a:p>
            <a:pPr marL="342900" indent="-342900">
              <a:defRPr/>
            </a:pPr>
            <a:r>
              <a:rPr lang="en-GB" sz="1400" b="1" dirty="0">
                <a:solidFill>
                  <a:srgbClr val="000000"/>
                </a:solidFill>
                <a:latin typeface="Calibri" pitchFamily="34" charset="0"/>
                <a:cs typeface="Calibri" pitchFamily="34" charset="0"/>
              </a:rPr>
              <a:t>Mr. Musleh asks the questions of can it happen to you?</a:t>
            </a:r>
          </a:p>
        </p:txBody>
      </p:sp>
      <p:sp>
        <p:nvSpPr>
          <p:cNvPr id="10" name="Rounded Rectangular Callout 20"/>
          <p:cNvSpPr>
            <a:spLocks noChangeArrowheads="1"/>
          </p:cNvSpPr>
          <p:nvPr/>
        </p:nvSpPr>
        <p:spPr bwMode="auto">
          <a:xfrm>
            <a:off x="246481" y="4304503"/>
            <a:ext cx="6428640" cy="925529"/>
          </a:xfrm>
          <a:prstGeom prst="wedgeRoundRectCallout">
            <a:avLst>
              <a:gd name="adj1" fmla="val 60554"/>
              <a:gd name="adj2" fmla="val 74145"/>
              <a:gd name="adj3" fmla="val 16667"/>
            </a:avLst>
          </a:prstGeom>
          <a:solidFill>
            <a:srgbClr val="FFC000">
              <a:alpha val="59999"/>
            </a:srgbClr>
          </a:solidFill>
          <a:ln w="9525" algn="ctr">
            <a:solidFill>
              <a:schemeClr val="tx1"/>
            </a:solidFill>
            <a:round/>
            <a:headEnd/>
            <a:tailEnd/>
          </a:ln>
        </p:spPr>
        <p:txBody>
          <a:bodyPr/>
          <a:lstStyle/>
          <a:p>
            <a:pPr marL="342900" indent="-342900">
              <a:buFont typeface="Arial" charset="0"/>
              <a:buAutoNum type="arabicPeriod"/>
            </a:pPr>
            <a:r>
              <a:rPr lang="en-US" sz="1200" dirty="0">
                <a:latin typeface="Calibri" pitchFamily="34" charset="0"/>
                <a:cs typeface="Calibri" pitchFamily="34" charset="0"/>
              </a:rPr>
              <a:t>How do you ensure you identify all hazards before starting a task?</a:t>
            </a:r>
            <a:endParaRPr lang="en-GB" sz="1200" dirty="0">
              <a:solidFill>
                <a:srgbClr val="000000"/>
              </a:solidFill>
              <a:latin typeface="Calibri" pitchFamily="34" charset="0"/>
              <a:cs typeface="Calibri" pitchFamily="34" charset="0"/>
            </a:endParaRPr>
          </a:p>
          <a:p>
            <a:pPr marL="342900" indent="-342900">
              <a:buFont typeface="Arial" charset="0"/>
              <a:buAutoNum type="arabicPeriod"/>
            </a:pPr>
            <a:r>
              <a:rPr lang="en-GB" sz="1200" dirty="0">
                <a:solidFill>
                  <a:srgbClr val="000000"/>
                </a:solidFill>
                <a:latin typeface="Calibri" pitchFamily="34" charset="0"/>
                <a:cs typeface="Calibri" pitchFamily="34" charset="0"/>
              </a:rPr>
              <a:t>Do you consider “what could go wrong?”</a:t>
            </a:r>
          </a:p>
          <a:p>
            <a:pPr marL="342900" indent="-342900">
              <a:buAutoNum type="arabicPeriod"/>
            </a:pPr>
            <a:r>
              <a:rPr lang="en-US" sz="1200" dirty="0">
                <a:solidFill>
                  <a:srgbClr val="000000"/>
                </a:solidFill>
                <a:latin typeface="Calibri" pitchFamily="34" charset="0"/>
                <a:cs typeface="Calibri" pitchFamily="34" charset="0"/>
              </a:rPr>
              <a:t>Do you consider if you can fall from height?</a:t>
            </a:r>
          </a:p>
          <a:p>
            <a:pPr marL="342900" indent="-342900">
              <a:buAutoNum type="arabicPeriod"/>
            </a:pPr>
            <a:r>
              <a:rPr lang="en-US" sz="1200" dirty="0">
                <a:solidFill>
                  <a:srgbClr val="000000"/>
                </a:solidFill>
                <a:latin typeface="Calibri" pitchFamily="34" charset="0"/>
                <a:cs typeface="Calibri" pitchFamily="34" charset="0"/>
              </a:rPr>
              <a:t>Do supervisors ensure staff wear safety harnesses when working at height?</a:t>
            </a:r>
            <a:endParaRPr lang="en-US" sz="1400" dirty="0">
              <a:latin typeface="Calibri" pitchFamily="34" charset="0"/>
              <a:cs typeface="Calibri" pitchFamily="34" charset="0"/>
            </a:endParaRPr>
          </a:p>
          <a:p>
            <a:pPr marL="342900" indent="-342900"/>
            <a:endParaRPr lang="en-US"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a:p>
            <a:pPr marL="342900" indent="-342900"/>
            <a:endParaRPr lang="en-GB" sz="1400" dirty="0">
              <a:latin typeface="Calibri" pitchFamily="34" charset="0"/>
              <a:cs typeface="Calibri"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78568204"/>
              </p:ext>
            </p:extLst>
          </p:nvPr>
        </p:nvGraphicFramePr>
        <p:xfrm>
          <a:off x="2261061" y="957944"/>
          <a:ext cx="9856124" cy="1057148"/>
        </p:xfrm>
        <a:graphic>
          <a:graphicData uri="http://schemas.openxmlformats.org/drawingml/2006/table">
            <a:tbl>
              <a:tblPr firstRow="1" bandRow="1">
                <a:tableStyleId>{5C22544A-7EE6-4342-B048-85BDC9FD1C3A}</a:tableStyleId>
              </a:tblPr>
              <a:tblGrid>
                <a:gridCol w="1959348">
                  <a:extLst>
                    <a:ext uri="{9D8B030D-6E8A-4147-A177-3AD203B41FA5}">
                      <a16:colId xmlns:a16="http://schemas.microsoft.com/office/drawing/2014/main" val="4136576419"/>
                    </a:ext>
                  </a:extLst>
                </a:gridCol>
                <a:gridCol w="2723454">
                  <a:extLst>
                    <a:ext uri="{9D8B030D-6E8A-4147-A177-3AD203B41FA5}">
                      <a16:colId xmlns:a16="http://schemas.microsoft.com/office/drawing/2014/main" val="425046032"/>
                    </a:ext>
                  </a:extLst>
                </a:gridCol>
                <a:gridCol w="1542049">
                  <a:extLst>
                    <a:ext uri="{9D8B030D-6E8A-4147-A177-3AD203B41FA5}">
                      <a16:colId xmlns:a16="http://schemas.microsoft.com/office/drawing/2014/main" val="4255786960"/>
                    </a:ext>
                  </a:extLst>
                </a:gridCol>
                <a:gridCol w="3631273">
                  <a:extLst>
                    <a:ext uri="{9D8B030D-6E8A-4147-A177-3AD203B41FA5}">
                      <a16:colId xmlns:a16="http://schemas.microsoft.com/office/drawing/2014/main" val="2009492886"/>
                    </a:ext>
                  </a:extLst>
                </a:gridCol>
              </a:tblGrid>
              <a:tr h="370194">
                <a:tc>
                  <a:txBody>
                    <a:bodyPr/>
                    <a:lstStyle/>
                    <a:p>
                      <a:r>
                        <a:rPr lang="en-US" sz="1400" dirty="0">
                          <a:solidFill>
                            <a:schemeClr val="tx1"/>
                          </a:solidFill>
                        </a:rPr>
                        <a:t>Incident Type</a:t>
                      </a:r>
                      <a:endParaRPr lang="en-US" sz="1400" dirty="0">
                        <a:solidFill>
                          <a:schemeClr val="tx1"/>
                        </a:solidFill>
                        <a:latin typeface="+mj-lt"/>
                      </a:endParaRPr>
                    </a:p>
                  </a:txBody>
                  <a:tcPr>
                    <a:solidFill>
                      <a:schemeClr val="accent1">
                        <a:lumMod val="20000"/>
                        <a:lumOff val="80000"/>
                      </a:schemeClr>
                    </a:solidFill>
                  </a:tcPr>
                </a:tc>
                <a:tc>
                  <a:txBody>
                    <a:bodyPr/>
                    <a:lstStyle/>
                    <a:p>
                      <a:r>
                        <a:rPr lang="en-US" sz="1400" b="0" kern="1200" dirty="0">
                          <a:solidFill>
                            <a:schemeClr val="dk1"/>
                          </a:solidFill>
                          <a:latin typeface="+mn-lt"/>
                          <a:ea typeface="+mn-ea"/>
                          <a:cs typeface="+mn-cs"/>
                        </a:rPr>
                        <a:t>LTI#08</a:t>
                      </a:r>
                    </a:p>
                  </a:txBody>
                  <a:tcPr>
                    <a:solidFill>
                      <a:schemeClr val="accent1">
                        <a:lumMod val="20000"/>
                        <a:lumOff val="80000"/>
                      </a:schemeClr>
                    </a:solidFill>
                  </a:tcPr>
                </a:tc>
                <a:tc>
                  <a:txBody>
                    <a:bodyPr/>
                    <a:lstStyle/>
                    <a:p>
                      <a:r>
                        <a:rPr lang="en-US" sz="1400" dirty="0">
                          <a:solidFill>
                            <a:schemeClr val="tx1"/>
                          </a:solidFill>
                        </a:rPr>
                        <a:t>Pattern</a:t>
                      </a:r>
                      <a:endParaRPr lang="en-US" sz="1400" dirty="0">
                        <a:solidFill>
                          <a:schemeClr val="tx1"/>
                        </a:solidFill>
                        <a:latin typeface="+mj-lt"/>
                      </a:endParaRPr>
                    </a:p>
                  </a:txBody>
                  <a:tcPr>
                    <a:solidFill>
                      <a:schemeClr val="accent1">
                        <a:lumMod val="20000"/>
                        <a:lumOff val="80000"/>
                      </a:schemeClr>
                    </a:solidFill>
                  </a:tcPr>
                </a:tc>
                <a:tc>
                  <a:txBody>
                    <a:bodyPr/>
                    <a:lstStyle/>
                    <a:p>
                      <a:pPr marL="0" algn="l" defTabSz="914400" rtl="0" eaLnBrk="1" latinLnBrk="0" hangingPunct="1"/>
                      <a:r>
                        <a:rPr lang="en-US" sz="1400" b="0" kern="1200" dirty="0">
                          <a:solidFill>
                            <a:schemeClr val="dk1"/>
                          </a:solidFill>
                          <a:latin typeface="+mn-lt"/>
                          <a:ea typeface="+mn-ea"/>
                          <a:cs typeface="+mn-cs"/>
                        </a:rPr>
                        <a:t>Slip </a:t>
                      </a:r>
                      <a:r>
                        <a:rPr lang="en-US" sz="1400" b="0" kern="1200">
                          <a:solidFill>
                            <a:schemeClr val="dk1"/>
                          </a:solidFill>
                          <a:latin typeface="+mn-lt"/>
                          <a:ea typeface="+mn-ea"/>
                          <a:cs typeface="+mn-cs"/>
                        </a:rPr>
                        <a:t>, Trip </a:t>
                      </a:r>
                      <a:r>
                        <a:rPr lang="en-US" sz="1400" b="0" kern="1200" dirty="0">
                          <a:solidFill>
                            <a:schemeClr val="dk1"/>
                          </a:solidFill>
                          <a:latin typeface="+mn-lt"/>
                          <a:ea typeface="+mn-ea"/>
                          <a:cs typeface="+mn-cs"/>
                        </a:rPr>
                        <a:t>&amp; Fall</a:t>
                      </a:r>
                    </a:p>
                  </a:txBody>
                  <a:tcPr>
                    <a:solidFill>
                      <a:schemeClr val="accent1">
                        <a:lumMod val="20000"/>
                        <a:lumOff val="80000"/>
                      </a:schemeClr>
                    </a:solidFill>
                  </a:tcPr>
                </a:tc>
                <a:extLst>
                  <a:ext uri="{0D108BD9-81ED-4DB2-BD59-A6C34878D82A}">
                    <a16:rowId xmlns:a16="http://schemas.microsoft.com/office/drawing/2014/main" val="3806748105"/>
                  </a:ext>
                </a:extLst>
              </a:tr>
              <a:tr h="348060">
                <a:tc>
                  <a:txBody>
                    <a:bodyPr/>
                    <a:lstStyle/>
                    <a:p>
                      <a:r>
                        <a:rPr lang="en-US" sz="1400" b="1" dirty="0"/>
                        <a:t>Date / Time </a:t>
                      </a:r>
                      <a:endParaRPr lang="en-US" sz="1400" b="1" dirty="0">
                        <a:latin typeface="+mj-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kern="1200" dirty="0"/>
                        <a:t>07.05.2020 at 01: 30:00hrs</a:t>
                      </a:r>
                      <a:endParaRPr lang="en-US" sz="1400" b="0" kern="1200" dirty="0">
                        <a:solidFill>
                          <a:schemeClr val="tx1"/>
                        </a:solidFill>
                        <a:latin typeface="+mj-lt"/>
                        <a:ea typeface="+mn-ea"/>
                        <a:cs typeface="Calibri" pitchFamily="34" charset="0"/>
                      </a:endParaRPr>
                    </a:p>
                  </a:txBody>
                  <a:tcPr/>
                </a:tc>
                <a:tc>
                  <a:txBody>
                    <a:bodyPr/>
                    <a:lstStyle/>
                    <a:p>
                      <a:r>
                        <a:rPr lang="en-US" sz="1400" b="1" dirty="0"/>
                        <a:t>Directorate</a:t>
                      </a:r>
                      <a:endParaRPr lang="en-US" sz="1400" b="1" dirty="0">
                        <a:latin typeface="+mj-lt"/>
                      </a:endParaRPr>
                    </a:p>
                  </a:txBody>
                  <a:tcPr/>
                </a:tc>
                <a:tc>
                  <a:txBody>
                    <a:bodyPr/>
                    <a:lstStyle/>
                    <a:p>
                      <a:pPr marL="0" algn="l" defTabSz="914400" rtl="0" eaLnBrk="1" latinLnBrk="0" hangingPunct="1"/>
                      <a:endParaRPr lang="en-US" sz="1400" b="0" kern="1200" dirty="0">
                        <a:solidFill>
                          <a:schemeClr val="dk1"/>
                        </a:solidFill>
                        <a:latin typeface="Calibri" pitchFamily="34" charset="0"/>
                        <a:ea typeface="+mn-ea"/>
                        <a:cs typeface="Calibri" pitchFamily="34" charset="0"/>
                      </a:endParaRPr>
                    </a:p>
                  </a:txBody>
                  <a:tcPr/>
                </a:tc>
                <a:extLst>
                  <a:ext uri="{0D108BD9-81ED-4DB2-BD59-A6C34878D82A}">
                    <a16:rowId xmlns:a16="http://schemas.microsoft.com/office/drawing/2014/main" val="2836305567"/>
                  </a:ext>
                </a:extLst>
              </a:tr>
              <a:tr h="338894">
                <a:tc>
                  <a:txBody>
                    <a:bodyPr/>
                    <a:lstStyle/>
                    <a:p>
                      <a:r>
                        <a:rPr lang="en-US" sz="1400" b="1" dirty="0"/>
                        <a:t>Location</a:t>
                      </a:r>
                      <a:endParaRPr lang="en-US" sz="1400" b="1" dirty="0">
                        <a:latin typeface="+mj-lt"/>
                      </a:endParaRPr>
                    </a:p>
                  </a:txBody>
                  <a:tcPr/>
                </a:tc>
                <a:tc>
                  <a:txBody>
                    <a:bodyPr/>
                    <a:lstStyle/>
                    <a:p>
                      <a:r>
                        <a:rPr lang="en-US" sz="1400" b="0" dirty="0"/>
                        <a:t>Yibal</a:t>
                      </a:r>
                      <a:endParaRPr lang="en-US" sz="1400" b="0" dirty="0">
                        <a:latin typeface="+mj-lt"/>
                      </a:endParaRPr>
                    </a:p>
                  </a:txBody>
                  <a:tcPr/>
                </a:tc>
                <a:tc>
                  <a:txBody>
                    <a:bodyPr/>
                    <a:lstStyle/>
                    <a:p>
                      <a:r>
                        <a:rPr lang="en-US" sz="1400" b="1" dirty="0"/>
                        <a:t>Dept</a:t>
                      </a:r>
                      <a:endParaRPr lang="en-US" sz="1400" b="1" dirty="0">
                        <a:latin typeface="+mj-lt"/>
                      </a:endParaRPr>
                    </a:p>
                  </a:txBody>
                  <a:tcPr/>
                </a:tc>
                <a:tc>
                  <a:txBody>
                    <a:bodyPr/>
                    <a:lstStyle/>
                    <a:p>
                      <a:endParaRPr lang="en-US" sz="1400" b="0" dirty="0">
                        <a:latin typeface="+mj-lt"/>
                      </a:endParaRPr>
                    </a:p>
                  </a:txBody>
                  <a:tcPr/>
                </a:tc>
                <a:extLst>
                  <a:ext uri="{0D108BD9-81ED-4DB2-BD59-A6C34878D82A}">
                    <a16:rowId xmlns:a16="http://schemas.microsoft.com/office/drawing/2014/main" val="3519593395"/>
                  </a:ext>
                </a:extLst>
              </a:tr>
            </a:tbl>
          </a:graphicData>
        </a:graphic>
      </p:graphicFrame>
      <p:pic>
        <p:nvPicPr>
          <p:cNvPr id="15" name="Picture 18" descr="speakers-beu.png"/>
          <p:cNvPicPr>
            <a:picLocks noChangeAspect="1"/>
          </p:cNvPicPr>
          <p:nvPr/>
        </p:nvPicPr>
        <p:blipFill>
          <a:blip r:embed="rId3" cstate="email"/>
          <a:srcRect/>
          <a:stretch>
            <a:fillRect/>
          </a:stretch>
        </p:blipFill>
        <p:spPr bwMode="auto">
          <a:xfrm>
            <a:off x="431107" y="5562600"/>
            <a:ext cx="1016000" cy="762000"/>
          </a:xfrm>
          <a:prstGeom prst="rect">
            <a:avLst/>
          </a:prstGeom>
          <a:noFill/>
          <a:ln w="9525">
            <a:noFill/>
            <a:miter lim="800000"/>
            <a:headEnd/>
            <a:tailEnd/>
          </a:ln>
        </p:spPr>
      </p:pic>
      <p:sp>
        <p:nvSpPr>
          <p:cNvPr id="16" name="Curved Down Arrow 15"/>
          <p:cNvSpPr/>
          <p:nvPr/>
        </p:nvSpPr>
        <p:spPr bwMode="auto">
          <a:xfrm>
            <a:off x="1517484" y="5504184"/>
            <a:ext cx="609600" cy="228600"/>
          </a:xfrm>
          <a:prstGeom prst="curvedDownArrow">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lstStyle/>
          <a:p>
            <a:pPr>
              <a:defRPr/>
            </a:pPr>
            <a:endParaRPr lang="en-US" dirty="0">
              <a:solidFill>
                <a:schemeClr val="tx1"/>
              </a:solidFill>
            </a:endParaRPr>
          </a:p>
        </p:txBody>
      </p:sp>
      <p:sp>
        <p:nvSpPr>
          <p:cNvPr id="17" name="Rounded Rectangle 20"/>
          <p:cNvSpPr>
            <a:spLocks noChangeArrowheads="1"/>
          </p:cNvSpPr>
          <p:nvPr/>
        </p:nvSpPr>
        <p:spPr bwMode="auto">
          <a:xfrm>
            <a:off x="1561407" y="5943600"/>
            <a:ext cx="3276600" cy="609600"/>
          </a:xfrm>
          <a:prstGeom prst="roundRect">
            <a:avLst>
              <a:gd name="adj" fmla="val 16667"/>
            </a:avLst>
          </a:prstGeom>
          <a:solidFill>
            <a:schemeClr val="bg1">
              <a:alpha val="0"/>
            </a:schemeClr>
          </a:solidFill>
          <a:ln w="15875" algn="ctr">
            <a:solidFill>
              <a:srgbClr val="0070C0"/>
            </a:solidFill>
            <a:round/>
            <a:headEnd/>
            <a:tailEnd/>
          </a:ln>
        </p:spPr>
        <p:txBody>
          <a:bodyPr/>
          <a:lstStyle/>
          <a:p>
            <a:pPr algn="justLow"/>
            <a:r>
              <a:rPr lang="en-US" sz="1000" b="1" dirty="0">
                <a:solidFill>
                  <a:srgbClr val="000000"/>
                </a:solidFill>
                <a:latin typeface="Calibri" pitchFamily="34" charset="0"/>
                <a:cs typeface="Calibri" pitchFamily="34" charset="0"/>
              </a:rPr>
              <a:t>Please disseminate this LTI notification to your teams and use it in your tool box talks and HSE meetings and notice boards.</a:t>
            </a:r>
            <a:endParaRPr lang="en-US" sz="1000" dirty="0">
              <a:solidFill>
                <a:srgbClr val="000000"/>
              </a:solidFill>
              <a:latin typeface="Calibri" pitchFamily="34" charset="0"/>
              <a:cs typeface="Calibri" pitchFamily="34" charset="0"/>
            </a:endParaRPr>
          </a:p>
        </p:txBody>
      </p:sp>
      <p:sp>
        <p:nvSpPr>
          <p:cNvPr id="18" name="Rectangle 17"/>
          <p:cNvSpPr>
            <a:spLocks noChangeArrowheads="1"/>
          </p:cNvSpPr>
          <p:nvPr/>
        </p:nvSpPr>
        <p:spPr bwMode="auto">
          <a:xfrm>
            <a:off x="246481" y="2149990"/>
            <a:ext cx="5562600" cy="369332"/>
          </a:xfrm>
          <a:prstGeom prst="rect">
            <a:avLst/>
          </a:prstGeom>
          <a:noFill/>
          <a:ln w="9525">
            <a:noFill/>
            <a:miter lim="800000"/>
            <a:headEnd/>
            <a:tailEnd/>
          </a:ln>
        </p:spPr>
        <p:txBody>
          <a:bodyPr wrap="square">
            <a:spAutoFit/>
          </a:bodyPr>
          <a:lstStyle/>
          <a:p>
            <a:r>
              <a:rPr lang="en-US" b="1" dirty="0">
                <a:solidFill>
                  <a:srgbClr val="0D38B3"/>
                </a:solidFill>
                <a:latin typeface="Arial" panose="020B0604020202020204" pitchFamily="34" charset="0"/>
                <a:cs typeface="Arial" panose="020B0604020202020204" pitchFamily="34" charset="0"/>
              </a:rPr>
              <a:t>Target</a:t>
            </a:r>
            <a:r>
              <a:rPr lang="en-US" b="1" dirty="0">
                <a:solidFill>
                  <a:srgbClr val="0D38B3"/>
                </a:solidFill>
                <a:latin typeface="+mj-lt"/>
                <a:cs typeface="Calibri" pitchFamily="34" charset="0"/>
              </a:rPr>
              <a:t> </a:t>
            </a:r>
            <a:r>
              <a:rPr lang="en-US" b="1" dirty="0">
                <a:solidFill>
                  <a:srgbClr val="0D38B3"/>
                </a:solidFill>
                <a:latin typeface="Arial" panose="020B0604020202020204" pitchFamily="34" charset="0"/>
                <a:cs typeface="Arial" panose="020B0604020202020204" pitchFamily="34" charset="0"/>
              </a:rPr>
              <a:t>Audience</a:t>
            </a:r>
            <a:r>
              <a:rPr lang="en-US" b="1" dirty="0">
                <a:solidFill>
                  <a:srgbClr val="0D38B3"/>
                </a:solidFill>
                <a:latin typeface="+mj-lt"/>
                <a:cs typeface="Calibri" pitchFamily="34" charset="0"/>
              </a:rPr>
              <a:t> </a:t>
            </a:r>
          </a:p>
        </p:txBody>
      </p:sp>
      <p:sp>
        <p:nvSpPr>
          <p:cNvPr id="19" name="Rectangle 17"/>
          <p:cNvSpPr>
            <a:spLocks noChangeArrowheads="1"/>
          </p:cNvSpPr>
          <p:nvPr/>
        </p:nvSpPr>
        <p:spPr bwMode="auto">
          <a:xfrm>
            <a:off x="322810" y="2444252"/>
            <a:ext cx="5562600" cy="307777"/>
          </a:xfrm>
          <a:prstGeom prst="rect">
            <a:avLst/>
          </a:prstGeom>
          <a:noFill/>
          <a:ln w="9525">
            <a:noFill/>
            <a:miter lim="800000"/>
            <a:headEnd/>
            <a:tailEnd/>
          </a:ln>
        </p:spPr>
        <p:txBody>
          <a:bodyPr wrap="square">
            <a:spAutoFit/>
          </a:bodyPr>
          <a:lstStyle/>
          <a:p>
            <a:r>
              <a:rPr lang="en-US" sz="1400" b="1" dirty="0">
                <a:latin typeface="+mj-lt"/>
              </a:rPr>
              <a:t>Construction, Operations, Logistics, Engineering , Exploration  &amp; Drilling</a:t>
            </a:r>
          </a:p>
        </p:txBody>
      </p:sp>
      <p:sp>
        <p:nvSpPr>
          <p:cNvPr id="2" name="Footer Placeholder 1"/>
          <p:cNvSpPr>
            <a:spLocks noGrp="1"/>
          </p:cNvSpPr>
          <p:nvPr>
            <p:ph type="ftr" sz="quarter" idx="11"/>
          </p:nvPr>
        </p:nvSpPr>
        <p:spPr>
          <a:xfrm>
            <a:off x="5206538" y="6488957"/>
            <a:ext cx="4114800" cy="365125"/>
          </a:xfrm>
        </p:spPr>
        <p:txBody>
          <a:bodyPr/>
          <a:lstStyle/>
          <a:p>
            <a:r>
              <a:rPr lang="en-US" dirty="0"/>
              <a:t>V 1 (2020)</a:t>
            </a:r>
          </a:p>
        </p:txBody>
      </p:sp>
      <p:pic>
        <p:nvPicPr>
          <p:cNvPr id="21" name="Picture 2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9506" y="601802"/>
            <a:ext cx="867978" cy="1581496"/>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06739" y="2027267"/>
            <a:ext cx="3291840" cy="2468880"/>
          </a:xfrm>
          <a:prstGeom prst="rect">
            <a:avLst/>
          </a:prstGeom>
        </p:spPr>
      </p:pic>
    </p:spTree>
    <p:extLst>
      <p:ext uri="{BB962C8B-B14F-4D97-AF65-F5344CB8AC3E}">
        <p14:creationId xmlns:p14="http://schemas.microsoft.com/office/powerpoint/2010/main" val="20420140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FEC55C02FBB4040A2EF9B8706350825" ma:contentTypeVersion="1" ma:contentTypeDescription="Create a new document." ma:contentTypeScope="" ma:versionID="67785e099bf0d2633ab442b102749307">
  <xsd:schema xmlns:xsd="http://www.w3.org/2001/XMLSchema" xmlns:xs="http://www.w3.org/2001/XMLSchema" xmlns:p="http://schemas.microsoft.com/office/2006/metadata/properties" xmlns:ns2="9d51eac6-a7d5-47f5-a119-63d146adb134" targetNamespace="http://schemas.microsoft.com/office/2006/metadata/properties" ma:root="true" ma:fieldsID="2447253ed25693b99bb24f55821addfc" ns2:_="">
    <xsd:import namespace="9d51eac6-a7d5-47f5-a119-63d146adb134"/>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EB1FCF-0E89-482E-A62E-598FF58845D8}">
  <ds:schemaRefs>
    <ds:schemaRef ds:uri="http://schemas.microsoft.com/office/infopath/2007/PartnerControls"/>
    <ds:schemaRef ds:uri="http://schemas.openxmlformats.org/package/2006/metadata/core-properties"/>
    <ds:schemaRef ds:uri="http://purl.org/dc/elements/1.1/"/>
    <ds:schemaRef ds:uri="http://schemas.microsoft.com/office/2006/documentManagement/types"/>
    <ds:schemaRef ds:uri="http://purl.org/dc/term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3.xml><?xml version="1.0" encoding="utf-8"?>
<ds:datastoreItem xmlns:ds="http://schemas.openxmlformats.org/officeDocument/2006/customXml" ds:itemID="{A81F9510-6CD8-4183-81F5-3BA918E12A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51eac6-a7d5-47f5-a119-63d146adb1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1778</TotalTime>
  <Words>5099</Words>
  <Application>Microsoft Office PowerPoint</Application>
  <PresentationFormat>Widescreen</PresentationFormat>
  <Paragraphs>879</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Calibri</vt:lpstr>
      <vt:lpstr>Calibri Light</vt:lpstr>
      <vt:lpstr>Gill Sans</vt:lpstr>
      <vt:lpstr>Gill Sans Light</vt:lpstr>
      <vt:lpstr>Office Theme</vt:lpstr>
      <vt:lpstr>PowerPoint Presentation</vt:lpstr>
      <vt:lpstr>PDO Incident First Alert  </vt:lpstr>
      <vt:lpstr>PDO Incident First Alert</vt:lpstr>
      <vt:lpstr>PDO Incident First Alert</vt:lpstr>
      <vt:lpstr>PDO Incident First Alert</vt:lpstr>
      <vt:lpstr>PDO Incident First Alert  </vt:lpstr>
      <vt:lpstr>PDO Incident First Alert</vt:lpstr>
      <vt:lpstr>PDO Incident First Alert</vt:lpstr>
      <vt:lpstr>PDO Incident First Alert</vt:lpstr>
      <vt:lpstr>PDO Incident First Alert</vt:lpstr>
      <vt:lpstr>PDO Incident First Alert</vt:lpstr>
      <vt:lpstr>PDO Incident First Alert</vt:lpstr>
      <vt:lpstr>PDO Incident First Alert</vt:lpstr>
      <vt:lpstr>PDO Incident First Alert</vt:lpstr>
      <vt:lpstr>PDO Incident First Alert</vt:lpstr>
      <vt:lpstr>PDO Incident First Alert</vt:lpstr>
      <vt:lpstr>PDO Incident First Alert</vt:lpstr>
      <vt:lpstr>PDO Incident First Alert</vt:lpstr>
      <vt:lpstr>PDO Incident First Alert</vt:lpstr>
      <vt:lpstr>PDO Incident First Alert</vt:lpstr>
      <vt:lpstr>PDO Incident First Alert</vt:lpstr>
      <vt:lpstr>PDO Incident First Alert</vt:lpstr>
      <vt:lpstr>PDO Incident First Alert</vt:lpstr>
      <vt:lpstr>PDO Incident First Alert</vt:lpstr>
      <vt:lpstr>PDO Incident First Alert</vt:lpstr>
      <vt:lpstr>PDO Incident First Alert</vt:lpstr>
      <vt:lpstr>PDO Incident First Alert</vt:lpstr>
      <vt:lpstr>PDO Incident First Alert</vt:lpstr>
      <vt:lpstr>PDO Incident First Alert</vt:lpstr>
      <vt:lpstr>PDO Incident First Alert</vt:lpstr>
      <vt:lpstr>PDO Incident First Alert</vt:lpstr>
      <vt:lpstr>PDO Incident First Alert</vt:lpstr>
      <vt:lpstr>PDO Incident First Alert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Konduru, Raju IDI63X</cp:lastModifiedBy>
  <cp:revision>38</cp:revision>
  <dcterms:created xsi:type="dcterms:W3CDTF">2018-09-24T07:27:56Z</dcterms:created>
  <dcterms:modified xsi:type="dcterms:W3CDTF">2024-11-10T11:06:10Z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0x0101008FEC55C02FBB4040A2EF9B8706350825</vt:lpwstr>
  </property>
</Properties>
</file>