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443" r:id="rId5"/>
    <p:sldId id="444" r:id="rId6"/>
    <p:sldId id="260" r:id="rId7"/>
    <p:sldId id="266" r:id="rId8"/>
    <p:sldId id="267"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3" autoAdjust="0"/>
    <p:restoredTop sz="94674"/>
  </p:normalViewPr>
  <p:slideViewPr>
    <p:cSldViewPr snapToGrid="0" snapToObjects="1">
      <p:cViewPr varScale="1">
        <p:scale>
          <a:sx n="114" d="100"/>
          <a:sy n="114" d="100"/>
        </p:scale>
        <p:origin x="6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4E3F4-07A7-4D4F-A076-25A603D3A220}" type="datetimeFigureOut">
              <a:rPr lang="en-US" smtClean="0"/>
              <a:t>22/03/2023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F221-BDC5-47C4-9623-5AC0BCB09AC3}" type="slidenum">
              <a:rPr lang="en-US" smtClean="0"/>
              <a:t>‹#›</a:t>
            </a:fld>
            <a:endParaRPr lang="en-US"/>
          </a:p>
        </p:txBody>
      </p:sp>
    </p:spTree>
    <p:extLst>
      <p:ext uri="{BB962C8B-B14F-4D97-AF65-F5344CB8AC3E}">
        <p14:creationId xmlns:p14="http://schemas.microsoft.com/office/powerpoint/2010/main" val="10594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1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410E5-D2C8-45C2-B595-12C2EB769B12}" type="slidenum">
              <a:rPr lang="en-US" smtClean="0"/>
              <a:t>3</a:t>
            </a:fld>
            <a:endParaRPr lang="en-US"/>
          </a:p>
        </p:txBody>
      </p:sp>
    </p:spTree>
    <p:extLst>
      <p:ext uri="{BB962C8B-B14F-4D97-AF65-F5344CB8AC3E}">
        <p14:creationId xmlns:p14="http://schemas.microsoft.com/office/powerpoint/2010/main" val="268768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22/03/2023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22/03/2023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22/03/2023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22/03/2023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22/03/2023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22/03/2023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22/03/2023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22/03/2023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22/03/2023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22/03/2023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85894" y="0"/>
            <a:ext cx="11806105" cy="801238"/>
          </a:xfrm>
          <a:solidFill>
            <a:srgbClr val="FFC000"/>
          </a:solidFill>
        </p:spPr>
        <p:txBody>
          <a:bodyPr vert="horz" lIns="91440" tIns="45720" rIns="91440" bIns="45720" rtlCol="0" anchor="ctr">
            <a:noAutofit/>
          </a:bodyPr>
          <a:lstStyle/>
          <a:p>
            <a:pPr algn="ctr"/>
            <a:r>
              <a:rPr lang="en-GB" sz="2800" b="1" dirty="0">
                <a:solidFill>
                  <a:srgbClr val="00B050"/>
                </a:solidFill>
              </a:rPr>
              <a:t>Learning From Incident  </a:t>
            </a:r>
            <a:br>
              <a:rPr lang="en-GB" sz="2800" b="1" dirty="0">
                <a:solidFill>
                  <a:srgbClr val="00B050"/>
                </a:solidFill>
              </a:rPr>
            </a:br>
            <a:r>
              <a:rPr lang="en-GB" sz="2800" b="1" dirty="0"/>
              <a:t>Awareness Alert </a:t>
            </a:r>
          </a:p>
        </p:txBody>
      </p:sp>
      <p:sp>
        <p:nvSpPr>
          <p:cNvPr id="22" name="Rectangle 21"/>
          <p:cNvSpPr>
            <a:spLocks noChangeArrowheads="1"/>
          </p:cNvSpPr>
          <p:nvPr/>
        </p:nvSpPr>
        <p:spPr bwMode="auto">
          <a:xfrm>
            <a:off x="298102" y="2129411"/>
            <a:ext cx="792522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800" b="1" i="0" u="none" strike="noStrike" kern="1200" cap="none" spc="0" normalizeH="0" baseline="0" noProof="0" dirty="0">
                <a:ln>
                  <a:noFill/>
                </a:ln>
                <a:solidFill>
                  <a:srgbClr val="58595B"/>
                </a:solidFill>
                <a:effectLst/>
                <a:uLnTx/>
                <a:uFillTx/>
                <a:latin typeface="Calibri Light" panose="020F0302020204030204"/>
                <a:ea typeface="DengXian" panose="02010600030101010101" pitchFamily="2" charset="-122"/>
                <a:cs typeface="+mn-cs"/>
              </a:rPr>
              <a:t> </a:t>
            </a:r>
            <a:r>
              <a:rPr lang="en-GB" altLang="zh-CN" sz="1600" b="1" dirty="0">
                <a:solidFill>
                  <a:srgbClr val="58595B"/>
                </a:solidFill>
                <a:latin typeface="Tahoma" panose="020B0604030504040204" pitchFamily="34" charset="0"/>
                <a:ea typeface="Tahoma" panose="020B0604030504040204" pitchFamily="34" charset="0"/>
                <a:cs typeface="Tahoma" panose="020B0604030504040204" pitchFamily="34" charset="0"/>
              </a:rPr>
              <a:t>MVI incident between HGV and 3rd party bus-</a:t>
            </a:r>
            <a:r>
              <a:rPr lang="en-GB" altLang="zh-CN" sz="1600" b="1" dirty="0">
                <a:solidFill>
                  <a:srgbClr val="0070C0"/>
                </a:solidFill>
                <a:latin typeface="Tahoma" panose="020B0604030504040204" pitchFamily="34" charset="0"/>
                <a:ea typeface="Tahoma" panose="020B0604030504040204" pitchFamily="34" charset="0"/>
                <a:cs typeface="Tahoma" panose="020B0604030504040204" pitchFamily="34" charset="0"/>
              </a:rPr>
              <a:t>Investigation in progress </a:t>
            </a:r>
            <a:endParaRPr kumimoji="0" lang="en-GB" sz="1600" b="1" i="0" u="sng" strike="noStrike" kern="1200" cap="none" spc="0" normalizeH="0" baseline="0" noProof="0" dirty="0">
              <a:ln>
                <a:noFill/>
              </a:ln>
              <a:solidFill>
                <a:schemeClr val="bg2">
                  <a:lumMod val="50000"/>
                </a:schemeClr>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sz="12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b="1" i="0" u="none" strike="noStrike" kern="1200" cap="none" spc="0" normalizeH="0" baseline="0" noProof="0" dirty="0">
                <a:ln>
                  <a:noFill/>
                </a:ln>
                <a:solidFill>
                  <a:srgbClr val="FF0000"/>
                </a:solidFill>
                <a:effectLst/>
                <a:uLnTx/>
                <a:uFillTx/>
                <a:latin typeface="Calibri Light" panose="020F0302020204030204"/>
                <a:ea typeface="+mn-ea"/>
                <a:cs typeface="+mn-cs"/>
              </a:rPr>
              <a:t>Description of the incident: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lvl="0" eaLnBrk="1" fontAlgn="auto" hangingPunct="1">
              <a:spcBef>
                <a:spcPts val="0"/>
              </a:spcBef>
              <a:spcAft>
                <a:spcPts val="0"/>
              </a:spcAft>
              <a:tabLst/>
              <a:defRPr/>
            </a:pPr>
            <a:r>
              <a:rPr lang="en-US" sz="1600" dirty="0">
                <a:solidFill>
                  <a:srgbClr val="000000"/>
                </a:solidFill>
                <a:latin typeface="Calibri" panose="020F0502020204030204" pitchFamily="34" charset="0"/>
              </a:rPr>
              <a:t>On 1</a:t>
            </a:r>
            <a:r>
              <a:rPr lang="en-US" sz="1600" baseline="30000" dirty="0">
                <a:solidFill>
                  <a:srgbClr val="000000"/>
                </a:solidFill>
                <a:latin typeface="Calibri" panose="020F0502020204030204" pitchFamily="34" charset="0"/>
              </a:rPr>
              <a:t>st</a:t>
            </a:r>
            <a:r>
              <a:rPr lang="en-US" sz="1600" dirty="0">
                <a:solidFill>
                  <a:srgbClr val="000000"/>
                </a:solidFill>
                <a:latin typeface="Calibri" panose="020F0502020204030204" pitchFamily="34" charset="0"/>
              </a:rPr>
              <a:t> March </a:t>
            </a:r>
            <a:r>
              <a:rPr lang="en-US" sz="1600" dirty="0">
                <a:latin typeface="Calibri" panose="020F0502020204030204" pitchFamily="34" charset="0"/>
              </a:rPr>
              <a:t>at 8.15am, a Heavy Goods Vehicle (HGV) driver was enroute to Marmul to deliver High Density Polyethylene Duct.  Three kilometers before Rima roundabout on a straight blacktop road, the HGV driver moved from his lane directly into the path of an oncoming 3</a:t>
            </a:r>
            <a:r>
              <a:rPr lang="en-US" sz="1600" baseline="30000" dirty="0">
                <a:latin typeface="Calibri" panose="020F0502020204030204" pitchFamily="34" charset="0"/>
              </a:rPr>
              <a:t>rd</a:t>
            </a:r>
            <a:r>
              <a:rPr lang="en-US" sz="1600" dirty="0">
                <a:latin typeface="Calibri" panose="020F0502020204030204" pitchFamily="34" charset="0"/>
              </a:rPr>
              <a:t> party bus.  Due to heavy fog in the area and reduced visibility, both drivers were unable to avoid the collision.  The 2 vehicles impacted at an angle with the right </a:t>
            </a:r>
            <a:r>
              <a:rPr lang="en-US" sz="1600" dirty="0">
                <a:solidFill>
                  <a:srgbClr val="000000"/>
                </a:solidFill>
                <a:latin typeface="Calibri" panose="020F0502020204030204" pitchFamily="34" charset="0"/>
              </a:rPr>
              <a:t>side of the prime mover striking the right front corner of the bus in a glancing blow before the bus collided with the trailer headboard and both vehicles came to a stop at the right-hand side of the road in the northern direction lane.  Consequently, 5 passengers in the bus sustained injuries.</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sz="1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lang="en-US" sz="1200" dirty="0">
              <a:solidFill>
                <a:srgbClr val="58595B"/>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800" b="1" i="0" u="none"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n-cs"/>
              </a:rPr>
              <a:t>Why it happened/Finding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285750" lvl="0" indent="-285750">
              <a:buFont typeface="Arial" panose="020B0604020202020204" pitchFamily="34" charset="0"/>
              <a:buChar char="•"/>
              <a:defRPr/>
            </a:pPr>
            <a:r>
              <a:rPr lang="en-US" altLang="zh-CN" sz="1600" dirty="0">
                <a:solidFill>
                  <a:srgbClr val="000000"/>
                </a:solidFill>
                <a:latin typeface="Calibri" panose="020F0502020204030204" pitchFamily="34" charset="0"/>
              </a:rPr>
              <a:t>Overtaking a long vehicle on a single carriageway in low visibility condition (fog).</a:t>
            </a:r>
          </a:p>
          <a:p>
            <a:pPr marL="285750" lvl="0" indent="-285750">
              <a:buFont typeface="Arial" panose="020B0604020202020204" pitchFamily="34" charset="0"/>
              <a:buChar char="•"/>
              <a:defRPr/>
            </a:pPr>
            <a:r>
              <a:rPr lang="en-US" altLang="zh-CN" sz="1600" dirty="0">
                <a:solidFill>
                  <a:srgbClr val="000000"/>
                </a:solidFill>
                <a:latin typeface="Calibri" panose="020F0502020204030204" pitchFamily="34" charset="0"/>
              </a:rPr>
              <a:t>Driver fatigue. </a:t>
            </a:r>
            <a:endParaRPr lang="en-GB" altLang="zh-CN" sz="1600" dirty="0">
              <a:solidFill>
                <a:srgbClr val="000000"/>
              </a:solidFill>
              <a:latin typeface="Calibri" panose="020F0502020204030204" pitchFamily="34" charset="0"/>
            </a:endParaRPr>
          </a:p>
        </p:txBody>
      </p:sp>
      <p:sp>
        <p:nvSpPr>
          <p:cNvPr id="2" name="Slide Number Placeholder 1"/>
          <p:cNvSpPr>
            <a:spLocks noGrp="1"/>
          </p:cNvSpPr>
          <p:nvPr>
            <p:ph type="sldNum" sz="quarter" idx="12"/>
          </p:nvPr>
        </p:nvSpPr>
        <p:spPr>
          <a:xfrm>
            <a:off x="9345370" y="647391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p>
        </p:txBody>
      </p:sp>
      <p:sp>
        <p:nvSpPr>
          <p:cNvPr id="7" name="Footer Placeholder 6"/>
          <p:cNvSpPr>
            <a:spLocks noGrp="1"/>
          </p:cNvSpPr>
          <p:nvPr>
            <p:ph type="ftr" sz="quarter" idx="11"/>
          </p:nvPr>
        </p:nvSpPr>
        <p:spPr>
          <a:xfrm>
            <a:off x="4198472" y="650194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95B"/>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ate Placeholder 7"/>
          <p:cNvSpPr>
            <a:spLocks noGrp="1"/>
          </p:cNvSpPr>
          <p:nvPr>
            <p:ph type="dt" sz="half" idx="10"/>
          </p:nvPr>
        </p:nvSpPr>
        <p:spPr>
          <a:xfrm>
            <a:off x="699568" y="649559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pic>
        <p:nvPicPr>
          <p:cNvPr id="13" name="Picture 12">
            <a:extLst>
              <a:ext uri="{FF2B5EF4-FFF2-40B4-BE49-F238E27FC236}">
                <a16:creationId xmlns:a16="http://schemas.microsoft.com/office/drawing/2014/main" id="{B46EE239-E1F5-4187-8229-992E7D1DCD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19476" y="4072044"/>
            <a:ext cx="1969094" cy="1888287"/>
          </a:xfrm>
          <a:prstGeom prst="rect">
            <a:avLst/>
          </a:prstGeom>
          <a:ln w="3175">
            <a:solidFill>
              <a:schemeClr val="tx1"/>
            </a:solidFill>
          </a:ln>
        </p:spPr>
      </p:pic>
      <p:sp>
        <p:nvSpPr>
          <p:cNvPr id="14" name="Freeform 132">
            <a:extLst>
              <a:ext uri="{FF2B5EF4-FFF2-40B4-BE49-F238E27FC236}">
                <a16:creationId xmlns:a16="http://schemas.microsoft.com/office/drawing/2014/main" id="{BE6F7E22-0BF9-4895-B3B4-C38CCC94F52C}"/>
              </a:ext>
            </a:extLst>
          </p:cNvPr>
          <p:cNvSpPr>
            <a:spLocks/>
          </p:cNvSpPr>
          <p:nvPr/>
        </p:nvSpPr>
        <p:spPr bwMode="auto">
          <a:xfrm>
            <a:off x="11454454" y="529045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7" name="Content Placeholder 10">
            <a:extLst>
              <a:ext uri="{FF2B5EF4-FFF2-40B4-BE49-F238E27FC236}">
                <a16:creationId xmlns:a16="http://schemas.microsoft.com/office/drawing/2014/main" id="{4258F69C-0213-4464-9975-7D9D463BF1E6}"/>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8138398" y="4072044"/>
            <a:ext cx="1843802" cy="1904211"/>
          </a:xfrm>
        </p:spPr>
      </p:pic>
      <p:pic>
        <p:nvPicPr>
          <p:cNvPr id="18" name="Picture 17">
            <a:extLst>
              <a:ext uri="{FF2B5EF4-FFF2-40B4-BE49-F238E27FC236}">
                <a16:creationId xmlns:a16="http://schemas.microsoft.com/office/drawing/2014/main" id="{CDB489D1-19AF-4A5F-9C64-BA5DE0245F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23331" y="1951174"/>
            <a:ext cx="3865239" cy="2025101"/>
          </a:xfrm>
          <a:prstGeom prst="rect">
            <a:avLst/>
          </a:prstGeom>
          <a:ln w="3175">
            <a:solidFill>
              <a:schemeClr val="tx1"/>
            </a:solidFill>
          </a:ln>
        </p:spPr>
      </p:pic>
      <p:pic>
        <p:nvPicPr>
          <p:cNvPr id="19" name="Picture 2">
            <a:extLst>
              <a:ext uri="{FF2B5EF4-FFF2-40B4-BE49-F238E27FC236}">
                <a16:creationId xmlns:a16="http://schemas.microsoft.com/office/drawing/2014/main" id="{541032D0-5371-4B3C-80D0-501729276D3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54454" y="3342821"/>
            <a:ext cx="530100" cy="561609"/>
          </a:xfrm>
          <a:prstGeom prst="rect">
            <a:avLst/>
          </a:prstGeom>
          <a:noFill/>
          <a:ln w="9525">
            <a:noFill/>
            <a:miter lim="800000"/>
            <a:headEnd/>
            <a:tailEnd/>
          </a:ln>
        </p:spPr>
      </p:pic>
      <p:graphicFrame>
        <p:nvGraphicFramePr>
          <p:cNvPr id="15" name="Table 14">
            <a:extLst>
              <a:ext uri="{FF2B5EF4-FFF2-40B4-BE49-F238E27FC236}">
                <a16:creationId xmlns:a16="http://schemas.microsoft.com/office/drawing/2014/main" id="{60AFF488-22F1-474E-87D5-5B751135B79F}"/>
              </a:ext>
            </a:extLst>
          </p:cNvPr>
          <p:cNvGraphicFramePr>
            <a:graphicFrameLocks noGrp="1"/>
          </p:cNvGraphicFramePr>
          <p:nvPr>
            <p:extLst>
              <p:ext uri="{D42A27DB-BD31-4B8C-83A1-F6EECF244321}">
                <p14:modId xmlns:p14="http://schemas.microsoft.com/office/powerpoint/2010/main" val="2745433010"/>
              </p:ext>
            </p:extLst>
          </p:nvPr>
        </p:nvGraphicFramePr>
        <p:xfrm>
          <a:off x="385894" y="816623"/>
          <a:ext cx="11702676" cy="1119167"/>
        </p:xfrm>
        <a:graphic>
          <a:graphicData uri="http://schemas.openxmlformats.org/drawingml/2006/table">
            <a:tbl>
              <a:tblPr firstRow="1" bandRow="1">
                <a:tableStyleId>{F5AB1C69-6EDB-4FF4-983F-18BD219EF322}</a:tableStyleId>
              </a:tblPr>
              <a:tblGrid>
                <a:gridCol w="1462787">
                  <a:extLst>
                    <a:ext uri="{9D8B030D-6E8A-4147-A177-3AD203B41FA5}">
                      <a16:colId xmlns:a16="http://schemas.microsoft.com/office/drawing/2014/main" val="4136576419"/>
                    </a:ext>
                  </a:extLst>
                </a:gridCol>
                <a:gridCol w="2198023">
                  <a:extLst>
                    <a:ext uri="{9D8B030D-6E8A-4147-A177-3AD203B41FA5}">
                      <a16:colId xmlns:a16="http://schemas.microsoft.com/office/drawing/2014/main" val="425046032"/>
                    </a:ext>
                  </a:extLst>
                </a:gridCol>
                <a:gridCol w="2577229">
                  <a:extLst>
                    <a:ext uri="{9D8B030D-6E8A-4147-A177-3AD203B41FA5}">
                      <a16:colId xmlns:a16="http://schemas.microsoft.com/office/drawing/2014/main" val="4255786960"/>
                    </a:ext>
                  </a:extLst>
                </a:gridCol>
                <a:gridCol w="5464637">
                  <a:extLst>
                    <a:ext uri="{9D8B030D-6E8A-4147-A177-3AD203B41FA5}">
                      <a16:colId xmlns:a16="http://schemas.microsoft.com/office/drawing/2014/main" val="2009492886"/>
                    </a:ext>
                  </a:extLst>
                </a:gridCol>
              </a:tblGrid>
              <a:tr h="466800">
                <a:tc>
                  <a:txBody>
                    <a:bodyPr/>
                    <a:lstStyle/>
                    <a:p>
                      <a:r>
                        <a:rPr kumimoji="0" lang="en-US" sz="1400" b="1" u="none" strike="noStrike" kern="1200" cap="none" normalizeH="0" baseline="0" dirty="0">
                          <a:ln>
                            <a:noFill/>
                          </a:ln>
                          <a:solidFill>
                            <a:schemeClr val="tx1"/>
                          </a:solidFill>
                          <a:effectLst/>
                        </a:rPr>
                        <a:t>Alert NO:</a:t>
                      </a:r>
                    </a:p>
                    <a:p>
                      <a:r>
                        <a:rPr kumimoji="0" lang="en-US" sz="1400" b="1" u="none" strike="noStrike" kern="1200" cap="none" normalizeH="0" baseline="0" dirty="0">
                          <a:ln>
                            <a:noFill/>
                          </a:ln>
                          <a:solidFill>
                            <a:schemeClr val="tx1"/>
                          </a:solidFill>
                          <a:effectLst/>
                        </a:rPr>
                        <a:t>PIM#</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PDO LFI_200320231520 HiPo#10 </a:t>
                      </a:r>
                    </a:p>
                    <a:p>
                      <a:r>
                        <a:rPr kumimoji="0" lang="en-US" sz="1400" b="1" u="none" strike="noStrike" kern="1200" cap="none" normalizeH="0" baseline="0" dirty="0">
                          <a:ln>
                            <a:noFill/>
                          </a:ln>
                          <a:solidFill>
                            <a:schemeClr val="tx1"/>
                          </a:solidFill>
                          <a:effectLst/>
                        </a:rPr>
                        <a:t>1150927</a:t>
                      </a:r>
                    </a:p>
                  </a:txBody>
                  <a:tcPr marL="68580" marR="68580" marT="34290" marB="34290"/>
                </a:tc>
                <a:tc>
                  <a:txBody>
                    <a:bodyPr/>
                    <a:lstStyle/>
                    <a:p>
                      <a:r>
                        <a:rPr kumimoji="0" lang="en-US" sz="1400" b="1" u="none" strike="noStrike" kern="1200" cap="none" normalizeH="0" baseline="0" dirty="0">
                          <a:ln>
                            <a:noFill/>
                          </a:ln>
                          <a:solidFill>
                            <a:schemeClr val="tx1"/>
                          </a:solidFill>
                          <a:effectLst/>
                        </a:rPr>
                        <a:t>Pattern:</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b="1" u="none" strike="noStrike" kern="1200" cap="none" normalizeH="0" baseline="0" noProof="0" dirty="0">
                          <a:ln>
                            <a:noFill/>
                          </a:ln>
                          <a:solidFill>
                            <a:schemeClr val="tx1"/>
                          </a:solidFill>
                          <a:effectLst/>
                        </a:rPr>
                        <a:t>MVI</a:t>
                      </a:r>
                      <a:endParaRPr kumimoji="0" lang="en-US" sz="1400" b="1" i="0" u="none" strike="noStrike" kern="1200" cap="none" normalizeH="0" baseline="0" dirty="0">
                        <a:ln>
                          <a:noFill/>
                        </a:ln>
                        <a:solidFill>
                          <a:schemeClr val="tx1"/>
                        </a:solidFill>
                        <a:effectLst/>
                        <a:latin typeface="+mj-lt"/>
                        <a:ea typeface="+mn-ea"/>
                        <a:cs typeface="+mn-cs"/>
                      </a:endParaRPr>
                    </a:p>
                  </a:txBody>
                  <a:tcPr marL="68580" marR="68580" marT="34290" marB="34290"/>
                </a:tc>
                <a:extLst>
                  <a:ext uri="{0D108BD9-81ED-4DB2-BD59-A6C34878D82A}">
                    <a16:rowId xmlns:a16="http://schemas.microsoft.com/office/drawing/2014/main" val="3806748105"/>
                  </a:ext>
                </a:extLst>
              </a:tr>
              <a:tr h="410507">
                <a:tc>
                  <a:txBody>
                    <a:bodyPr/>
                    <a:lstStyle/>
                    <a:p>
                      <a:r>
                        <a:rPr kumimoji="0" lang="en-US" sz="1400" b="1" u="none" strike="noStrike" kern="1200" cap="none" normalizeH="0" baseline="0" dirty="0">
                          <a:ln>
                            <a:noFill/>
                          </a:ln>
                          <a:solidFill>
                            <a:schemeClr val="tx1"/>
                          </a:solidFill>
                          <a:effectLst/>
                        </a:rPr>
                        <a:t>Date:</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normalizeH="0" baseline="0" dirty="0">
                          <a:ln>
                            <a:noFill/>
                          </a:ln>
                          <a:solidFill>
                            <a:schemeClr val="tx1"/>
                          </a:solidFill>
                          <a:effectLst/>
                        </a:rPr>
                        <a:t>01/03/2023</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r>
                        <a:rPr kumimoji="0" lang="en-US" sz="1400" b="1" u="none" strike="noStrike" kern="1200" cap="none" normalizeH="0" baseline="0" dirty="0">
                          <a:ln>
                            <a:noFill/>
                          </a:ln>
                          <a:solidFill>
                            <a:schemeClr val="tx1"/>
                          </a:solidFill>
                          <a:effectLst/>
                        </a:rPr>
                        <a:t>Target Audience:</a:t>
                      </a:r>
                      <a:endParaRPr kumimoji="0" lang="en-US" sz="1400" b="1" i="0" u="none" strike="noStrike" kern="1200" cap="none" normalizeH="0" baseline="0" dirty="0">
                        <a:ln>
                          <a:noFill/>
                        </a:ln>
                        <a:solidFill>
                          <a:schemeClr val="tx1"/>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b="1" u="none" strike="noStrike" kern="1200" cap="none" normalizeH="0" baseline="0" dirty="0">
                          <a:ln>
                            <a:noFill/>
                          </a:ln>
                          <a:solidFill>
                            <a:schemeClr val="tx1"/>
                          </a:solidFill>
                          <a:effectLst/>
                        </a:rPr>
                        <a:t>Drilling, Logistics, Operations &amp; Construction</a:t>
                      </a:r>
                    </a:p>
                  </a:txBody>
                  <a:tcPr marL="68580" marR="68580" marT="34290" marB="34290"/>
                </a:tc>
                <a:extLst>
                  <a:ext uri="{0D108BD9-81ED-4DB2-BD59-A6C34878D82A}">
                    <a16:rowId xmlns:a16="http://schemas.microsoft.com/office/drawing/2014/main" val="2836305567"/>
                  </a:ext>
                </a:extLst>
              </a:tr>
            </a:tbl>
          </a:graphicData>
        </a:graphic>
      </p:graphicFrame>
    </p:spTree>
    <p:extLst>
      <p:ext uri="{BB962C8B-B14F-4D97-AF65-F5344CB8AC3E}">
        <p14:creationId xmlns:p14="http://schemas.microsoft.com/office/powerpoint/2010/main" val="140955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8163" y="801238"/>
            <a:ext cx="11319044" cy="6324808"/>
          </a:xfrm>
          <a:prstGeom prst="rect">
            <a:avLst/>
          </a:prstGeom>
        </p:spPr>
        <p:txBody>
          <a:bodyPr wrap="square">
            <a:spAutoFit/>
          </a:bodyPr>
          <a:lstStyle/>
          <a:p>
            <a:pPr eaLnBrk="0" fontAlgn="base" hangingPunct="0">
              <a:spcBef>
                <a:spcPct val="0"/>
              </a:spcBef>
              <a:spcAft>
                <a:spcPct val="0"/>
              </a:spcAft>
              <a:tabLst>
                <a:tab pos="107950" algn="l"/>
              </a:tabLst>
              <a:defRPr/>
            </a:pPr>
            <a:r>
              <a:rPr lang="en-GB" altLang="en-US" b="1" dirty="0">
                <a:solidFill>
                  <a:schemeClr val="accent5"/>
                </a:solidFill>
                <a:latin typeface="Calibri Light" panose="020F0302020204030204"/>
              </a:rPr>
              <a:t>Lessons learned</a:t>
            </a:r>
            <a:r>
              <a:rPr lang="en-US" altLang="en-US" b="1" dirty="0">
                <a:solidFill>
                  <a:schemeClr val="accent5"/>
                </a:solidFill>
                <a:latin typeface="Calibri Light" panose="020F0302020204030204"/>
              </a:rPr>
              <a:t>:</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6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a:defRPr/>
            </a:pPr>
            <a:r>
              <a:rPr lang="en-US" sz="1600" u="sng" dirty="0">
                <a:solidFill>
                  <a:srgbClr val="000000"/>
                </a:solidFill>
                <a:latin typeface="Calibri" panose="020F0502020204030204" pitchFamily="34" charset="0"/>
              </a:rPr>
              <a:t>Drivers</a:t>
            </a:r>
            <a:r>
              <a:rPr lang="en-US" sz="1600" dirty="0">
                <a:solidFill>
                  <a:srgbClr val="000000"/>
                </a:solidFill>
                <a:latin typeface="Calibri" panose="020F0502020204030204" pitchFamily="34" charset="0"/>
              </a:rPr>
              <a:t>:</a:t>
            </a:r>
          </a:p>
          <a:p>
            <a:pPr marL="342900" indent="-342900">
              <a:buFont typeface="Arial" pitchFamily="34" charset="0"/>
              <a:buChar char="•"/>
              <a:defRPr/>
            </a:pPr>
            <a:endParaRPr lang="en-US" sz="600" dirty="0">
              <a:solidFill>
                <a:srgbClr val="000000"/>
              </a:solidFill>
              <a:latin typeface="Calibri" panose="020F0502020204030204" pitchFamily="34" charset="0"/>
            </a:endParaRPr>
          </a:p>
          <a:p>
            <a:pPr marL="342900" indent="-342900">
              <a:buFont typeface="Arial" pitchFamily="34" charset="0"/>
              <a:buChar char="•"/>
              <a:defRPr/>
            </a:pPr>
            <a:r>
              <a:rPr lang="en-US" sz="1600" dirty="0">
                <a:solidFill>
                  <a:srgbClr val="000000"/>
                </a:solidFill>
                <a:latin typeface="Calibri" panose="020F0502020204030204" pitchFamily="34" charset="0"/>
              </a:rPr>
              <a:t>Always assess the road condition prior to commencement of the journey and re-assess when conditions change.</a:t>
            </a:r>
          </a:p>
          <a:p>
            <a:pPr marL="342900" indent="-342900">
              <a:buFont typeface="Arial" pitchFamily="34" charset="0"/>
              <a:buChar char="•"/>
              <a:defRPr/>
            </a:pPr>
            <a:r>
              <a:rPr lang="en-US" sz="1600" dirty="0">
                <a:solidFill>
                  <a:srgbClr val="000000"/>
                </a:solidFill>
                <a:latin typeface="Calibri" panose="020F0502020204030204" pitchFamily="34" charset="0"/>
              </a:rPr>
              <a:t>Always ensure you have enough rest prior to driving – if your feeling fatigued, STOP and contact the Journey Manager.</a:t>
            </a:r>
          </a:p>
          <a:p>
            <a:pPr marL="342900" indent="-342900">
              <a:buFont typeface="Arial" pitchFamily="34" charset="0"/>
              <a:buChar char="•"/>
              <a:defRPr/>
            </a:pPr>
            <a:r>
              <a:rPr lang="en-US" sz="1600" dirty="0">
                <a:solidFill>
                  <a:srgbClr val="000000"/>
                </a:solidFill>
                <a:latin typeface="Calibri" panose="020F0502020204030204" pitchFamily="34" charset="0"/>
              </a:rPr>
              <a:t>Always avoid driving in low visibility conditions.</a:t>
            </a:r>
          </a:p>
          <a:p>
            <a:pPr marL="342900" indent="-342900">
              <a:buFont typeface="Arial" pitchFamily="34" charset="0"/>
              <a:buChar char="•"/>
              <a:defRPr/>
            </a:pPr>
            <a:r>
              <a:rPr lang="en-US" sz="1600" dirty="0">
                <a:solidFill>
                  <a:srgbClr val="000000"/>
                </a:solidFill>
                <a:latin typeface="Calibri" panose="020F0502020204030204" pitchFamily="34" charset="0"/>
              </a:rPr>
              <a:t>Always avoid overtaking if the road is not clear.</a:t>
            </a:r>
          </a:p>
          <a:p>
            <a:pPr marL="342900" indent="-342900">
              <a:buFont typeface="Arial" pitchFamily="34" charset="0"/>
              <a:buChar char="•"/>
              <a:defRPr/>
            </a:pPr>
            <a:r>
              <a:rPr lang="en-US" sz="1600" dirty="0">
                <a:solidFill>
                  <a:srgbClr val="000000"/>
                </a:solidFill>
                <a:latin typeface="Calibri" panose="020F0502020204030204" pitchFamily="34" charset="0"/>
              </a:rPr>
              <a:t>Always inform your Journey Manager of road hazards.</a:t>
            </a:r>
          </a:p>
          <a:p>
            <a:pPr marL="342900" indent="-342900">
              <a:buFont typeface="Arial" pitchFamily="34" charset="0"/>
              <a:buChar char="•"/>
              <a:defRPr/>
            </a:pPr>
            <a:endParaRPr lang="en-US" sz="1000" dirty="0">
              <a:solidFill>
                <a:srgbClr val="000000"/>
              </a:solidFill>
              <a:latin typeface="Calibri" panose="020F0502020204030204" pitchFamily="34" charset="0"/>
            </a:endParaRPr>
          </a:p>
          <a:p>
            <a:pPr>
              <a:defRPr/>
            </a:pPr>
            <a:r>
              <a:rPr lang="en-US" sz="1600" u="sng" dirty="0">
                <a:solidFill>
                  <a:srgbClr val="000000"/>
                </a:solidFill>
                <a:latin typeface="Calibri" panose="020F0502020204030204" pitchFamily="34" charset="0"/>
              </a:rPr>
              <a:t>When travelling as a passenger on a bus:</a:t>
            </a:r>
          </a:p>
          <a:p>
            <a:pPr>
              <a:defRPr/>
            </a:pPr>
            <a:endParaRPr lang="en-US" sz="600" u="sng" dirty="0">
              <a:solidFill>
                <a:srgbClr val="000000"/>
              </a:solidFill>
              <a:latin typeface="Calibri" panose="020F0502020204030204" pitchFamily="34" charset="0"/>
            </a:endParaRPr>
          </a:p>
          <a:p>
            <a:pPr>
              <a:defRPr/>
            </a:pPr>
            <a:r>
              <a:rPr lang="en-US" sz="1600" dirty="0">
                <a:solidFill>
                  <a:srgbClr val="000000"/>
                </a:solidFill>
                <a:latin typeface="Calibri" panose="020F0502020204030204" pitchFamily="34" charset="0"/>
              </a:rPr>
              <a:t>Always ensure yourself and others travelling with you, wear seatbelts in order to minimize the risk of injury in the event of an MVI.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eaLnBrk="0" fontAlgn="base" hangingPunct="0">
              <a:spcBef>
                <a:spcPct val="0"/>
              </a:spcBef>
              <a:spcAft>
                <a:spcPct val="0"/>
              </a:spcAft>
              <a:tabLst>
                <a:tab pos="107950" algn="l"/>
              </a:tabLst>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a:t>
            </a:r>
          </a:p>
          <a:p>
            <a:pPr eaLnBrk="0" fontAlgn="base" hangingPunct="0">
              <a:spcBef>
                <a:spcPct val="0"/>
              </a:spcBef>
              <a:spcAft>
                <a:spcPct val="0"/>
              </a:spcAft>
              <a:tabLst>
                <a:tab pos="107950" algn="l"/>
              </a:tabLst>
              <a:defRPr/>
            </a:pPr>
            <a:endParaRPr lang="en-US" sz="900" b="1" dirty="0">
              <a:solidFill>
                <a:srgbClr val="58595B"/>
              </a:solidFill>
              <a:latin typeface="Calibri Light" panose="020F0302020204030204"/>
            </a:endParaRPr>
          </a:p>
          <a:p>
            <a:pPr eaLnBrk="0" fontAlgn="base" hangingPunct="0">
              <a:spcBef>
                <a:spcPct val="0"/>
              </a:spcBef>
              <a:spcAft>
                <a:spcPct val="0"/>
              </a:spcAft>
              <a:tabLst>
                <a:tab pos="107950" algn="l"/>
              </a:tabLst>
              <a:defRPr/>
            </a:pPr>
            <a:r>
              <a:rPr lang="en-US" b="1" dirty="0">
                <a:solidFill>
                  <a:schemeClr val="accent5"/>
                </a:solidFill>
                <a:latin typeface="Calibri Light" panose="020F0302020204030204"/>
              </a:rPr>
              <a:t>Management/journey managers Confirm the following:</a:t>
            </a:r>
            <a:endParaRPr lang="en-GB" b="1" dirty="0">
              <a:solidFill>
                <a:schemeClr val="accent5"/>
              </a:solidFill>
              <a:latin typeface="Calibri Light" panose="020F0302020204030204"/>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400" b="0"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342900" indent="-342900">
              <a:buFont typeface="+mj-lt"/>
              <a:buAutoNum type="arabicPeriod"/>
              <a:defRPr/>
            </a:pPr>
            <a:r>
              <a:rPr lang="en-US" sz="1400" dirty="0">
                <a:solidFill>
                  <a:srgbClr val="0033CC"/>
                </a:solidFill>
                <a:latin typeface="Calibri" panose="020F0502020204030204" pitchFamily="34" charset="0"/>
                <a:sym typeface="Wingdings" pitchFamily="2" charset="2"/>
              </a:rPr>
              <a:t>How do you ensure your Journey Planners are taking mitigating actions during adverse weather?</a:t>
            </a:r>
          </a:p>
          <a:p>
            <a:pPr marL="342900" indent="-342900">
              <a:buFont typeface="+mj-lt"/>
              <a:buAutoNum type="arabicPeriod"/>
              <a:defRPr/>
            </a:pPr>
            <a:r>
              <a:rPr lang="en-US" sz="1400" dirty="0">
                <a:solidFill>
                  <a:srgbClr val="0033CC"/>
                </a:solidFill>
                <a:latin typeface="Calibri" panose="020F0502020204030204" pitchFamily="34" charset="0"/>
                <a:sym typeface="Wingdings" pitchFamily="2" charset="2"/>
              </a:rPr>
              <a:t>How do you ensure your fatigue monitoring system alerts are being actioned upon?</a:t>
            </a:r>
          </a:p>
          <a:p>
            <a:pPr marL="342900" indent="-342900">
              <a:buFont typeface="+mj-lt"/>
              <a:buAutoNum type="arabicPeriod"/>
              <a:defRPr/>
            </a:pPr>
            <a:r>
              <a:rPr lang="en-US" sz="1400" dirty="0">
                <a:solidFill>
                  <a:srgbClr val="0033CC"/>
                </a:solidFill>
                <a:latin typeface="Calibri" panose="020F0502020204030204" pitchFamily="34" charset="0"/>
                <a:sym typeface="Wingdings" pitchFamily="2" charset="2"/>
              </a:rPr>
              <a:t>How do you ensure your Drivers are having sufficient rest?</a:t>
            </a:r>
          </a:p>
          <a:p>
            <a:pPr marL="342900" indent="-342900">
              <a:buFont typeface="+mj-lt"/>
              <a:buAutoNum type="arabicPeriod"/>
              <a:defRPr/>
            </a:pPr>
            <a:r>
              <a:rPr lang="en-US" sz="1400" dirty="0">
                <a:solidFill>
                  <a:srgbClr val="0033CC"/>
                </a:solidFill>
                <a:latin typeface="Calibri" panose="020F0502020204030204" pitchFamily="34" charset="0"/>
                <a:sym typeface="Wingdings" pitchFamily="2" charset="2"/>
              </a:rPr>
              <a:t>How do you ensure your Drivers are using the rest facilities?</a:t>
            </a:r>
          </a:p>
          <a:p>
            <a:pPr marL="342900" indent="-342900">
              <a:buFont typeface="+mj-lt"/>
              <a:buAutoNum type="arabicPeriod"/>
              <a:defRPr/>
            </a:pPr>
            <a:r>
              <a:rPr lang="en-US" sz="1400" dirty="0">
                <a:solidFill>
                  <a:srgbClr val="0033CC"/>
                </a:solidFill>
                <a:latin typeface="Calibri" panose="020F0502020204030204" pitchFamily="34" charset="0"/>
                <a:sym typeface="Wingdings" pitchFamily="2" charset="2"/>
              </a:rPr>
              <a:t>How do you ensure Drivers are learning from previous incidents?</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endParaRPr kumimoji="0" lang="en-GB" sz="1200" b="0" i="0" u="none" strike="noStrike" kern="1200" cap="none" spc="0" normalizeH="0" baseline="0" noProof="0" dirty="0">
              <a:ln>
                <a:noFill/>
              </a:ln>
              <a:solidFill>
                <a:srgbClr val="58595B"/>
              </a:solidFill>
              <a:effectLst/>
              <a:uLnTx/>
              <a:uFillTx/>
              <a:latin typeface="Calibri Light" panose="020F0302020204030204"/>
              <a:ea typeface="+mn-ea"/>
              <a:cs typeface="+mn-cs"/>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1200" b="1" i="1" u="none" strike="noStrike" kern="1200" cap="none" spc="0" normalizeH="0" baseline="0" noProof="0" dirty="0">
                <a:ln>
                  <a:noFill/>
                </a:ln>
                <a:solidFill>
                  <a:srgbClr val="0033CC"/>
                </a:solidFill>
                <a:effectLst/>
                <a:uLnTx/>
                <a:uFillTx/>
                <a:latin typeface="Calibri Light" panose="020F0302020204030204"/>
                <a:ea typeface="+mn-ea"/>
                <a:cs typeface="+mn-cs"/>
                <a:sym typeface="Wingdings" pitchFamily="2" charset="2"/>
              </a:rPr>
              <a:t>* If the answer is NO , or you are unsure, to any of the above questions please ensure you take action to correct this finding.</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1200" b="1" i="1" u="none" strike="noStrike" kern="1200" cap="none" spc="0" normalizeH="0" baseline="0" noProof="0" dirty="0">
                <a:ln>
                  <a:noFill/>
                </a:ln>
                <a:solidFill>
                  <a:srgbClr val="0033CC"/>
                </a:solidFill>
                <a:effectLst/>
                <a:uLnTx/>
                <a:uFillTx/>
                <a:latin typeface="Calibri Light" panose="020F0302020204030204"/>
                <a:ea typeface="+mn-ea"/>
                <a:cs typeface="+mn-cs"/>
              </a:rPr>
              <a:t>**As a learning from this incident and ensure continual improvement review risk management ( HEMP)  against the questions</a:t>
            </a:r>
            <a:endParaRPr kumimoji="0" lang="en-GB" alt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alt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 name="Slide Number Placeholder 1"/>
          <p:cNvSpPr>
            <a:spLocks noGrp="1"/>
          </p:cNvSpPr>
          <p:nvPr>
            <p:ph type="sldNum" sz="quarter" idx="12"/>
          </p:nvPr>
        </p:nvSpPr>
        <p:spPr>
          <a:xfrm>
            <a:off x="9372607" y="647391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a:xfrm>
            <a:off x="838200" y="6356351"/>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sp>
        <p:nvSpPr>
          <p:cNvPr id="9" name="Title 2">
            <a:extLst>
              <a:ext uri="{FF2B5EF4-FFF2-40B4-BE49-F238E27FC236}">
                <a16:creationId xmlns:a16="http://schemas.microsoft.com/office/drawing/2014/main" id="{811B4116-BF3B-4A8A-B906-36E25CC362AF}"/>
              </a:ext>
            </a:extLst>
          </p:cNvPr>
          <p:cNvSpPr>
            <a:spLocks noGrp="1"/>
          </p:cNvSpPr>
          <p:nvPr>
            <p:ph type="title"/>
          </p:nvPr>
        </p:nvSpPr>
        <p:spPr>
          <a:xfrm>
            <a:off x="385894" y="0"/>
            <a:ext cx="11806105" cy="801238"/>
          </a:xfrm>
          <a:solidFill>
            <a:srgbClr val="FFC000"/>
          </a:solidFill>
        </p:spPr>
        <p:txBody>
          <a:bodyPr vert="horz" lIns="91440" tIns="45720" rIns="91440" bIns="45720" rtlCol="0" anchor="ctr">
            <a:noAutofit/>
          </a:bodyPr>
          <a:lstStyle/>
          <a:p>
            <a:pPr algn="ctr"/>
            <a:r>
              <a:rPr lang="en-GB" sz="2800" b="1" dirty="0">
                <a:solidFill>
                  <a:srgbClr val="00B050"/>
                </a:solidFill>
              </a:rPr>
              <a:t>Learning From Incident  </a:t>
            </a:r>
            <a:br>
              <a:rPr lang="en-GB" sz="2800" b="1" dirty="0">
                <a:solidFill>
                  <a:srgbClr val="00B050"/>
                </a:solidFill>
              </a:rPr>
            </a:br>
            <a:r>
              <a:rPr lang="en-GB" sz="2800" b="1" dirty="0"/>
              <a:t>Awareness Alert </a:t>
            </a:r>
          </a:p>
        </p:txBody>
      </p:sp>
    </p:spTree>
    <p:extLst>
      <p:ext uri="{BB962C8B-B14F-4D97-AF65-F5344CB8AC3E}">
        <p14:creationId xmlns:p14="http://schemas.microsoft.com/office/powerpoint/2010/main" val="159906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35BABD-C2EB-49E1-A666-72362F5402A3}"/>
              </a:ext>
            </a:extLst>
          </p:cNvPr>
          <p:cNvSpPr/>
          <p:nvPr/>
        </p:nvSpPr>
        <p:spPr>
          <a:xfrm>
            <a:off x="7814476" y="0"/>
            <a:ext cx="4377523" cy="6858000"/>
          </a:xfrm>
          <a:prstGeom prst="rect">
            <a:avLst/>
          </a:prstGeom>
          <a:solidFill>
            <a:srgbClr val="2020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building, dome, mosque, place of worship&#10;&#10;Description automatically generated">
            <a:extLst>
              <a:ext uri="{FF2B5EF4-FFF2-40B4-BE49-F238E27FC236}">
                <a16:creationId xmlns:a16="http://schemas.microsoft.com/office/drawing/2014/main" id="{A9D4F815-F036-4907-BE1D-B59060BA4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477" y="3684549"/>
            <a:ext cx="4365523" cy="3040954"/>
          </a:xfrm>
          <a:prstGeom prst="rect">
            <a:avLst/>
          </a:prstGeom>
        </p:spPr>
      </p:pic>
      <p:pic>
        <p:nvPicPr>
          <p:cNvPr id="1026" name="Picture 2" descr="تحميل شعار رمضان كريم بصيغة شفافة Ramadan kareem PNG">
            <a:extLst>
              <a:ext uri="{FF2B5EF4-FFF2-40B4-BE49-F238E27FC236}">
                <a16:creationId xmlns:a16="http://schemas.microsoft.com/office/drawing/2014/main" id="{4ED039DB-B212-441A-93F9-06F7C1E55194}"/>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0270" r="9156"/>
          <a:stretch/>
        </p:blipFill>
        <p:spPr bwMode="auto">
          <a:xfrm>
            <a:off x="9007028" y="1747041"/>
            <a:ext cx="2581349" cy="1681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E88E7D-1E16-40E0-8E92-482D8FAF6886}"/>
              </a:ext>
            </a:extLst>
          </p:cNvPr>
          <p:cNvSpPr txBox="1"/>
          <p:nvPr/>
        </p:nvSpPr>
        <p:spPr>
          <a:xfrm>
            <a:off x="8707567" y="3230268"/>
            <a:ext cx="3421136" cy="377833"/>
          </a:xfrm>
          <a:prstGeom prst="rect">
            <a:avLst/>
          </a:prstGeom>
          <a:noFill/>
        </p:spPr>
        <p:txBody>
          <a:bodyPr wrap="square" rtlCol="0">
            <a:spAutoFit/>
          </a:bodyPr>
          <a:lstStyle/>
          <a:p>
            <a:r>
              <a:rPr lang="en-GB" spc="600" dirty="0">
                <a:solidFill>
                  <a:srgbClr val="DEDEDE"/>
                </a:solidFill>
                <a:latin typeface="Gill Sans MT" panose="020B0502020104020203" pitchFamily="34" charset="0"/>
              </a:rPr>
              <a:t>Ramadhan Kareem</a:t>
            </a:r>
            <a:endParaRPr lang="en-US" spc="600" dirty="0">
              <a:solidFill>
                <a:srgbClr val="DEDEDE"/>
              </a:solidFill>
              <a:latin typeface="Gill Sans MT" panose="020B0502020104020203" pitchFamily="34" charset="0"/>
            </a:endParaRPr>
          </a:p>
        </p:txBody>
      </p:sp>
      <p:sp>
        <p:nvSpPr>
          <p:cNvPr id="8" name="Rectangle 7">
            <a:extLst>
              <a:ext uri="{FF2B5EF4-FFF2-40B4-BE49-F238E27FC236}">
                <a16:creationId xmlns:a16="http://schemas.microsoft.com/office/drawing/2014/main" id="{984762B5-1D47-4C3F-9115-6D2982CD7575}"/>
              </a:ext>
            </a:extLst>
          </p:cNvPr>
          <p:cNvSpPr/>
          <p:nvPr/>
        </p:nvSpPr>
        <p:spPr>
          <a:xfrm>
            <a:off x="-12000" y="0"/>
            <a:ext cx="12204000" cy="132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F3791DB-AC26-47AE-97F4-21AD1FF17386}"/>
              </a:ext>
            </a:extLst>
          </p:cNvPr>
          <p:cNvSpPr/>
          <p:nvPr/>
        </p:nvSpPr>
        <p:spPr>
          <a:xfrm>
            <a:off x="0" y="6725920"/>
            <a:ext cx="12204000" cy="132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14A5C01-486B-4C04-9DF3-454B8FB47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1896" y="247693"/>
            <a:ext cx="1152286" cy="910548"/>
          </a:xfrm>
          <a:prstGeom prst="rect">
            <a:avLst/>
          </a:prstGeom>
        </p:spPr>
      </p:pic>
      <p:sp>
        <p:nvSpPr>
          <p:cNvPr id="2" name="Rectangle 1">
            <a:extLst>
              <a:ext uri="{FF2B5EF4-FFF2-40B4-BE49-F238E27FC236}">
                <a16:creationId xmlns:a16="http://schemas.microsoft.com/office/drawing/2014/main" id="{E6B3B712-78D6-4E27-A7E5-DCB7C60D4200}"/>
              </a:ext>
            </a:extLst>
          </p:cNvPr>
          <p:cNvSpPr/>
          <p:nvPr/>
        </p:nvSpPr>
        <p:spPr>
          <a:xfrm>
            <a:off x="7914767" y="6483491"/>
            <a:ext cx="787395" cy="215444"/>
          </a:xfrm>
          <a:prstGeom prst="rect">
            <a:avLst/>
          </a:prstGeom>
        </p:spPr>
        <p:txBody>
          <a:bodyPr wrap="none">
            <a:spAutoFit/>
          </a:bodyPr>
          <a:lstStyle/>
          <a:p>
            <a:r>
              <a:rPr lang="en-US" sz="800" dirty="0">
                <a:solidFill>
                  <a:schemeClr val="bg1">
                    <a:lumMod val="50000"/>
                  </a:schemeClr>
                </a:solidFill>
                <a:latin typeface="Gill Sans MT" panose="020B0502020104020203" pitchFamily="34" charset="0"/>
              </a:rPr>
              <a:t>@thedabdoob</a:t>
            </a:r>
          </a:p>
        </p:txBody>
      </p:sp>
      <p:pic>
        <p:nvPicPr>
          <p:cNvPr id="4" name="Picture 2" descr="Instagram icon Royalty Free Vector Image - VectorStock">
            <a:extLst>
              <a:ext uri="{FF2B5EF4-FFF2-40B4-BE49-F238E27FC236}">
                <a16:creationId xmlns:a16="http://schemas.microsoft.com/office/drawing/2014/main" id="{E3BDFCFD-54CB-47EC-9DFA-08641C0A8D42}"/>
              </a:ext>
            </a:extLst>
          </p:cNvPr>
          <p:cNvPicPr>
            <a:picLocks noChangeAspect="1" noChangeArrowheads="1"/>
          </p:cNvPicPr>
          <p:nvPr/>
        </p:nvPicPr>
        <p:blipFill rotWithShape="1">
          <a:blip r:embed="rId6">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22654" t="20741" r="20619" b="29024"/>
          <a:stretch/>
        </p:blipFill>
        <p:spPr bwMode="auto">
          <a:xfrm flipV="1">
            <a:off x="7826476" y="6514567"/>
            <a:ext cx="159568" cy="152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E0E055-3468-4312-916D-736E7427306D}"/>
              </a:ext>
            </a:extLst>
          </p:cNvPr>
          <p:cNvPicPr>
            <a:picLocks noChangeAspect="1"/>
          </p:cNvPicPr>
          <p:nvPr/>
        </p:nvPicPr>
        <p:blipFill rotWithShape="1">
          <a:blip r:embed="rId7">
            <a:clrChange>
              <a:clrFrom>
                <a:srgbClr val="FFFFFF"/>
              </a:clrFrom>
              <a:clrTo>
                <a:srgbClr val="FFFFFF">
                  <a:alpha val="0"/>
                </a:srgbClr>
              </a:clrTo>
            </a:clrChange>
            <a:duotone>
              <a:schemeClr val="accent3">
                <a:shade val="45000"/>
                <a:satMod val="135000"/>
              </a:schemeClr>
              <a:prstClr val="white"/>
            </a:duotone>
          </a:blip>
          <a:srcRect l="27586" t="18014" r="27264" b="26199"/>
          <a:stretch/>
        </p:blipFill>
        <p:spPr>
          <a:xfrm>
            <a:off x="8761724" y="6514268"/>
            <a:ext cx="103787" cy="138500"/>
          </a:xfrm>
          <a:prstGeom prst="rect">
            <a:avLst/>
          </a:prstGeom>
        </p:spPr>
      </p:pic>
      <p:sp>
        <p:nvSpPr>
          <p:cNvPr id="9" name="Rectangle 8">
            <a:extLst>
              <a:ext uri="{FF2B5EF4-FFF2-40B4-BE49-F238E27FC236}">
                <a16:creationId xmlns:a16="http://schemas.microsoft.com/office/drawing/2014/main" id="{4B8B3D1A-7F51-4476-BD26-1DB9B6FC578F}"/>
              </a:ext>
            </a:extLst>
          </p:cNvPr>
          <p:cNvSpPr/>
          <p:nvPr/>
        </p:nvSpPr>
        <p:spPr>
          <a:xfrm>
            <a:off x="8808633" y="6490845"/>
            <a:ext cx="1479892" cy="215444"/>
          </a:xfrm>
          <a:prstGeom prst="rect">
            <a:avLst/>
          </a:prstGeom>
        </p:spPr>
        <p:txBody>
          <a:bodyPr wrap="none">
            <a:spAutoFit/>
          </a:bodyPr>
          <a:lstStyle/>
          <a:p>
            <a:r>
              <a:rPr lang="en-US" sz="800" dirty="0">
                <a:solidFill>
                  <a:schemeClr val="bg1">
                    <a:lumMod val="50000"/>
                  </a:schemeClr>
                </a:solidFill>
                <a:latin typeface="Gill Sans MT" panose="020B0502020104020203" pitchFamily="34" charset="0"/>
              </a:rPr>
              <a:t>Mohammed Al Ameen Mosque</a:t>
            </a:r>
          </a:p>
        </p:txBody>
      </p:sp>
      <p:sp>
        <p:nvSpPr>
          <p:cNvPr id="13" name="TextBox 12">
            <a:extLst>
              <a:ext uri="{FF2B5EF4-FFF2-40B4-BE49-F238E27FC236}">
                <a16:creationId xmlns:a16="http://schemas.microsoft.com/office/drawing/2014/main" id="{7CE8FFBD-C8E5-4F42-B18C-F2686FCE6469}"/>
              </a:ext>
            </a:extLst>
          </p:cNvPr>
          <p:cNvSpPr txBox="1"/>
          <p:nvPr/>
        </p:nvSpPr>
        <p:spPr>
          <a:xfrm>
            <a:off x="742601" y="2203609"/>
            <a:ext cx="6480254" cy="707886"/>
          </a:xfrm>
          <a:prstGeom prst="rect">
            <a:avLst/>
          </a:prstGeom>
          <a:solidFill>
            <a:srgbClr val="FFC000"/>
          </a:solidFill>
        </p:spPr>
        <p:txBody>
          <a:bodyPr wrap="square" rtlCol="0">
            <a:spAutoFit/>
          </a:bodyPr>
          <a:lstStyle/>
          <a:p>
            <a:pPr algn="ctr"/>
            <a:r>
              <a:rPr lang="en-GB" sz="4000" dirty="0">
                <a:latin typeface="Gill Sans MT" panose="020B0502020104020203" pitchFamily="34" charset="0"/>
              </a:rPr>
              <a:t>Road Safety Tips </a:t>
            </a:r>
            <a:endParaRPr lang="en-US" sz="4000" dirty="0">
              <a:latin typeface="Gill Sans MT" panose="020B0502020104020203" pitchFamily="34" charset="0"/>
            </a:endParaRPr>
          </a:p>
        </p:txBody>
      </p:sp>
      <p:sp>
        <p:nvSpPr>
          <p:cNvPr id="14" name="TextBox 13">
            <a:extLst>
              <a:ext uri="{FF2B5EF4-FFF2-40B4-BE49-F238E27FC236}">
                <a16:creationId xmlns:a16="http://schemas.microsoft.com/office/drawing/2014/main" id="{3336AEB4-0155-4987-A70D-EC2AF12E9229}"/>
              </a:ext>
            </a:extLst>
          </p:cNvPr>
          <p:cNvSpPr txBox="1"/>
          <p:nvPr/>
        </p:nvSpPr>
        <p:spPr>
          <a:xfrm>
            <a:off x="742601" y="1338200"/>
            <a:ext cx="2531541" cy="707886"/>
          </a:xfrm>
          <a:prstGeom prst="rect">
            <a:avLst/>
          </a:prstGeom>
          <a:solidFill>
            <a:srgbClr val="00B050"/>
          </a:solidFill>
        </p:spPr>
        <p:txBody>
          <a:bodyPr wrap="square" rtlCol="0">
            <a:spAutoFit/>
          </a:bodyPr>
          <a:lstStyle/>
          <a:p>
            <a:r>
              <a:rPr lang="en-GB" sz="4000" dirty="0">
                <a:solidFill>
                  <a:schemeClr val="bg1"/>
                </a:solidFill>
                <a:latin typeface="Gill Sans MT" panose="020B0502020104020203" pitchFamily="34" charset="0"/>
              </a:rPr>
              <a:t>Ramadhan</a:t>
            </a:r>
            <a:endParaRPr lang="en-US" sz="4400" dirty="0">
              <a:solidFill>
                <a:schemeClr val="bg1"/>
              </a:solidFill>
              <a:latin typeface="Gill Sans MT" panose="020B0502020104020203" pitchFamily="34" charset="0"/>
            </a:endParaRPr>
          </a:p>
        </p:txBody>
      </p:sp>
      <p:sp>
        <p:nvSpPr>
          <p:cNvPr id="10" name="Rectangle 9">
            <a:extLst>
              <a:ext uri="{FF2B5EF4-FFF2-40B4-BE49-F238E27FC236}">
                <a16:creationId xmlns:a16="http://schemas.microsoft.com/office/drawing/2014/main" id="{C4513A83-9BFF-4681-983A-2D3BE3532D29}"/>
              </a:ext>
            </a:extLst>
          </p:cNvPr>
          <p:cNvSpPr/>
          <p:nvPr/>
        </p:nvSpPr>
        <p:spPr>
          <a:xfrm>
            <a:off x="7734691" y="1747041"/>
            <a:ext cx="159568" cy="33165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D61A487-D7EC-40E2-B5DC-B26707261E9B}"/>
              </a:ext>
            </a:extLst>
          </p:cNvPr>
          <p:cNvSpPr txBox="1"/>
          <p:nvPr/>
        </p:nvSpPr>
        <p:spPr>
          <a:xfrm>
            <a:off x="742600" y="5026849"/>
            <a:ext cx="6480254" cy="584775"/>
          </a:xfrm>
          <a:prstGeom prst="rect">
            <a:avLst/>
          </a:prstGeom>
          <a:solidFill>
            <a:srgbClr val="FFC000"/>
          </a:solidFill>
        </p:spPr>
        <p:txBody>
          <a:bodyPr wrap="square" rtlCol="0">
            <a:spAutoFit/>
          </a:bodyPr>
          <a:lstStyle/>
          <a:p>
            <a:pPr algn="ctr"/>
            <a:r>
              <a:rPr lang="ar-OM" sz="3200" dirty="0"/>
              <a:t>إرشادات والسلامة على الطرق</a:t>
            </a:r>
            <a:endParaRPr lang="en-US" sz="6600" dirty="0">
              <a:latin typeface="Gill Sans MT" panose="020B0502020104020203" pitchFamily="34" charset="0"/>
            </a:endParaRPr>
          </a:p>
        </p:txBody>
      </p:sp>
      <p:sp>
        <p:nvSpPr>
          <p:cNvPr id="17" name="TextBox 16">
            <a:extLst>
              <a:ext uri="{FF2B5EF4-FFF2-40B4-BE49-F238E27FC236}">
                <a16:creationId xmlns:a16="http://schemas.microsoft.com/office/drawing/2014/main" id="{CB15681A-D490-48C7-94E7-50AB06D550E1}"/>
              </a:ext>
            </a:extLst>
          </p:cNvPr>
          <p:cNvSpPr txBox="1"/>
          <p:nvPr/>
        </p:nvSpPr>
        <p:spPr>
          <a:xfrm>
            <a:off x="5404207" y="4099641"/>
            <a:ext cx="1655668" cy="769441"/>
          </a:xfrm>
          <a:prstGeom prst="rect">
            <a:avLst/>
          </a:prstGeom>
          <a:solidFill>
            <a:srgbClr val="00B050"/>
          </a:solidFill>
        </p:spPr>
        <p:txBody>
          <a:bodyPr wrap="square" rtlCol="0">
            <a:spAutoFit/>
          </a:bodyPr>
          <a:lstStyle/>
          <a:p>
            <a:pPr algn="r"/>
            <a:r>
              <a:rPr lang="ar-OM" sz="4400" dirty="0">
                <a:solidFill>
                  <a:schemeClr val="bg1"/>
                </a:solidFill>
                <a:latin typeface="Gill Sans MT" panose="020B0502020104020203" pitchFamily="34" charset="0"/>
              </a:rPr>
              <a:t>رمضان</a:t>
            </a: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1399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4A5C01-486B-4C04-9DF3-454B8FB47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896" y="259821"/>
            <a:ext cx="1152286" cy="910548"/>
          </a:xfrm>
          <a:prstGeom prst="rect">
            <a:avLst/>
          </a:prstGeom>
        </p:spPr>
      </p:pic>
      <p:sp>
        <p:nvSpPr>
          <p:cNvPr id="2" name="Rectangle 1">
            <a:extLst>
              <a:ext uri="{FF2B5EF4-FFF2-40B4-BE49-F238E27FC236}">
                <a16:creationId xmlns:a16="http://schemas.microsoft.com/office/drawing/2014/main" id="{6B8658C8-CB92-4F87-9218-FF01F3CFCD0F}"/>
              </a:ext>
            </a:extLst>
          </p:cNvPr>
          <p:cNvSpPr/>
          <p:nvPr/>
        </p:nvSpPr>
        <p:spPr>
          <a:xfrm>
            <a:off x="3906608" y="2234679"/>
            <a:ext cx="3855048" cy="336752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If you feel tired or unwell, stop the vehicle in a safe location and rest until you feel better</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Avoid driving during sunset</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Avoid retaliation from other drivers who are driving poorly; remember that they may be feeling unwell</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Avoid any unnecessary driving.</a:t>
            </a:r>
          </a:p>
        </p:txBody>
      </p:sp>
      <p:sp>
        <p:nvSpPr>
          <p:cNvPr id="3" name="Rectangle 2">
            <a:extLst>
              <a:ext uri="{FF2B5EF4-FFF2-40B4-BE49-F238E27FC236}">
                <a16:creationId xmlns:a16="http://schemas.microsoft.com/office/drawing/2014/main" id="{3C745322-F5E2-4F85-98AE-F06CFAEAB77A}"/>
              </a:ext>
            </a:extLst>
          </p:cNvPr>
          <p:cNvSpPr/>
          <p:nvPr/>
        </p:nvSpPr>
        <p:spPr>
          <a:xfrm>
            <a:off x="4142679" y="1495653"/>
            <a:ext cx="3855048" cy="369332"/>
          </a:xfrm>
          <a:prstGeom prst="rect">
            <a:avLst/>
          </a:prstGeom>
        </p:spPr>
        <p:txBody>
          <a:bodyPr wrap="square">
            <a:spAutoFit/>
          </a:bodyPr>
          <a:lstStyle/>
          <a:p>
            <a:r>
              <a:rPr lang="en-US" b="1" dirty="0">
                <a:solidFill>
                  <a:srgbClr val="202020"/>
                </a:solidFill>
                <a:effectLst>
                  <a:outerShdw blurRad="38100" dist="38100" dir="2700000" algn="tl">
                    <a:srgbClr val="000000">
                      <a:alpha val="43137"/>
                    </a:srgbClr>
                  </a:outerShdw>
                </a:effectLst>
                <a:latin typeface="Gill Sans MT" panose="020B0502020104020203" pitchFamily="34" charset="0"/>
              </a:rPr>
              <a:t>Driving While Fasting Advice:</a:t>
            </a:r>
            <a:endParaRPr lang="en-US" b="1" dirty="0">
              <a:solidFill>
                <a:srgbClr val="202020"/>
              </a:solidFill>
              <a:latin typeface="Gill Sans MT" panose="020B0502020104020203" pitchFamily="34" charset="0"/>
            </a:endParaRPr>
          </a:p>
        </p:txBody>
      </p:sp>
      <p:sp>
        <p:nvSpPr>
          <p:cNvPr id="10" name="Rectangle 9">
            <a:extLst>
              <a:ext uri="{FF2B5EF4-FFF2-40B4-BE49-F238E27FC236}">
                <a16:creationId xmlns:a16="http://schemas.microsoft.com/office/drawing/2014/main" id="{BEFDEB49-1D39-4007-B789-04398DA16A59}"/>
              </a:ext>
            </a:extLst>
          </p:cNvPr>
          <p:cNvSpPr/>
          <p:nvPr/>
        </p:nvSpPr>
        <p:spPr>
          <a:xfrm>
            <a:off x="-12000" y="118984"/>
            <a:ext cx="3304931" cy="192339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0536B85-C5E5-41FA-89E1-06E042C45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 y="1317111"/>
            <a:ext cx="3304931" cy="5419355"/>
          </a:xfrm>
          <a:prstGeom prst="rect">
            <a:avLst/>
          </a:prstGeom>
        </p:spPr>
      </p:pic>
      <p:sp>
        <p:nvSpPr>
          <p:cNvPr id="8" name="Rectangle 7">
            <a:extLst>
              <a:ext uri="{FF2B5EF4-FFF2-40B4-BE49-F238E27FC236}">
                <a16:creationId xmlns:a16="http://schemas.microsoft.com/office/drawing/2014/main" id="{984762B5-1D47-4C3F-9115-6D2982CD7575}"/>
              </a:ext>
            </a:extLst>
          </p:cNvPr>
          <p:cNvSpPr/>
          <p:nvPr/>
        </p:nvSpPr>
        <p:spPr>
          <a:xfrm>
            <a:off x="-12000" y="-10546"/>
            <a:ext cx="12204000" cy="132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4C0BAE9-A92E-451C-A7C1-EF1E79704EAE}"/>
              </a:ext>
            </a:extLst>
          </p:cNvPr>
          <p:cNvSpPr/>
          <p:nvPr/>
        </p:nvSpPr>
        <p:spPr>
          <a:xfrm>
            <a:off x="-24000" y="6719982"/>
            <a:ext cx="12204000" cy="132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FB96485-36D5-4741-8367-AAD538CCD53E}"/>
              </a:ext>
            </a:extLst>
          </p:cNvPr>
          <p:cNvSpPr/>
          <p:nvPr/>
        </p:nvSpPr>
        <p:spPr>
          <a:xfrm>
            <a:off x="3240658" y="1919305"/>
            <a:ext cx="152546" cy="37518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2227CC21-F9A0-48B9-9D1D-005662D1DA26}"/>
              </a:ext>
            </a:extLst>
          </p:cNvPr>
          <p:cNvPicPr>
            <a:picLocks noChangeAspect="1"/>
          </p:cNvPicPr>
          <p:nvPr/>
        </p:nvPicPr>
        <p:blipFill>
          <a:blip r:embed="rId4">
            <a:alphaModFix amt="35000"/>
          </a:blip>
          <a:stretch>
            <a:fillRect/>
          </a:stretch>
        </p:blipFill>
        <p:spPr>
          <a:xfrm>
            <a:off x="12000" y="-55021"/>
            <a:ext cx="3426249" cy="1835055"/>
          </a:xfrm>
          <a:prstGeom prst="rect">
            <a:avLst/>
          </a:prstGeom>
        </p:spPr>
      </p:pic>
      <p:sp>
        <p:nvSpPr>
          <p:cNvPr id="6" name="Rectangle 5">
            <a:extLst>
              <a:ext uri="{FF2B5EF4-FFF2-40B4-BE49-F238E27FC236}">
                <a16:creationId xmlns:a16="http://schemas.microsoft.com/office/drawing/2014/main" id="{67E09EC5-844F-43A7-B70E-508F49988057}"/>
              </a:ext>
            </a:extLst>
          </p:cNvPr>
          <p:cNvSpPr/>
          <p:nvPr/>
        </p:nvSpPr>
        <p:spPr>
          <a:xfrm>
            <a:off x="7824590" y="1464875"/>
            <a:ext cx="3583449" cy="400110"/>
          </a:xfrm>
          <a:prstGeom prst="rect">
            <a:avLst/>
          </a:prstGeom>
        </p:spPr>
        <p:txBody>
          <a:bodyPr wrap="square">
            <a:spAutoFit/>
          </a:bodyPr>
          <a:lstStyle/>
          <a:p>
            <a:pPr algn="r"/>
            <a:r>
              <a:rPr lang="ar-OM" sz="2000" b="1" dirty="0">
                <a:solidFill>
                  <a:srgbClr val="000000"/>
                </a:solidFill>
                <a:latin typeface="Roboto"/>
              </a:rPr>
              <a:t>نصيحة القيادة أثناء الصيام:</a:t>
            </a:r>
            <a:endParaRPr lang="en-US" sz="2000" b="1" dirty="0"/>
          </a:p>
        </p:txBody>
      </p:sp>
      <p:sp>
        <p:nvSpPr>
          <p:cNvPr id="9" name="Rectangle 8">
            <a:extLst>
              <a:ext uri="{FF2B5EF4-FFF2-40B4-BE49-F238E27FC236}">
                <a16:creationId xmlns:a16="http://schemas.microsoft.com/office/drawing/2014/main" id="{4F466584-5D60-4D43-B91A-CBEBD5BAF3C6}"/>
              </a:ext>
            </a:extLst>
          </p:cNvPr>
          <p:cNvSpPr/>
          <p:nvPr/>
        </p:nvSpPr>
        <p:spPr>
          <a:xfrm>
            <a:off x="7861929" y="2201245"/>
            <a:ext cx="3855047" cy="3735959"/>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OM" sz="2000" dirty="0"/>
              <a:t>إذا شعرت بالتعب أو التوعك ، أوقف السيارة في مكان آمن واسترح حتى تشعر بتحسن</a:t>
            </a:r>
          </a:p>
          <a:p>
            <a:pPr marL="285750" indent="-285750" algn="r" rtl="1">
              <a:lnSpc>
                <a:spcPct val="150000"/>
              </a:lnSpc>
              <a:buFont typeface="Arial" panose="020B0604020202020204" pitchFamily="34" charset="0"/>
              <a:buChar char="•"/>
            </a:pPr>
            <a:r>
              <a:rPr lang="ar-OM" sz="2000" dirty="0"/>
              <a:t>تجنب القيادة أثناء غروب الشمس</a:t>
            </a:r>
          </a:p>
          <a:p>
            <a:pPr marL="285750" indent="-285750" algn="r" rtl="1">
              <a:lnSpc>
                <a:spcPct val="150000"/>
              </a:lnSpc>
              <a:buFont typeface="Arial" panose="020B0604020202020204" pitchFamily="34" charset="0"/>
              <a:buChar char="•"/>
            </a:pPr>
            <a:r>
              <a:rPr lang="ar-OM" sz="2000" dirty="0"/>
              <a:t>تجنب الانتقام من السائقين الآخرين الذين يقودون بشكل سيء ؛ تذكر أنهم قد يكونون على</a:t>
            </a:r>
            <a:r>
              <a:rPr lang="en-US" sz="2000" dirty="0"/>
              <a:t> </a:t>
            </a:r>
            <a:r>
              <a:rPr lang="ar-OM" sz="2000" dirty="0"/>
              <a:t>غير ما يرام</a:t>
            </a:r>
          </a:p>
          <a:p>
            <a:pPr marL="285750" indent="-285750" algn="r" rtl="1">
              <a:lnSpc>
                <a:spcPct val="150000"/>
              </a:lnSpc>
              <a:buFont typeface="Arial" panose="020B0604020202020204" pitchFamily="34" charset="0"/>
              <a:buChar char="•"/>
            </a:pPr>
            <a:r>
              <a:rPr lang="ar-OM" sz="2000" dirty="0"/>
              <a:t>تجنب أي قيادة غير ضرورية. </a:t>
            </a:r>
            <a:endParaRPr lang="en-US" sz="2000" dirty="0"/>
          </a:p>
        </p:txBody>
      </p:sp>
      <p:sp>
        <p:nvSpPr>
          <p:cNvPr id="16" name="Isosceles Triangle 15">
            <a:extLst>
              <a:ext uri="{FF2B5EF4-FFF2-40B4-BE49-F238E27FC236}">
                <a16:creationId xmlns:a16="http://schemas.microsoft.com/office/drawing/2014/main" id="{746777B1-E619-4A01-B6FC-F1C5A9262129}"/>
              </a:ext>
            </a:extLst>
          </p:cNvPr>
          <p:cNvSpPr/>
          <p:nvPr/>
        </p:nvSpPr>
        <p:spPr>
          <a:xfrm rot="16200000">
            <a:off x="11267069" y="1952504"/>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F176443A-8905-44ED-B48C-142BA808FCD5}"/>
              </a:ext>
            </a:extLst>
          </p:cNvPr>
          <p:cNvSpPr/>
          <p:nvPr/>
        </p:nvSpPr>
        <p:spPr>
          <a:xfrm rot="5400000">
            <a:off x="4106708" y="1930476"/>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spTree>
    <p:extLst>
      <p:ext uri="{BB962C8B-B14F-4D97-AF65-F5344CB8AC3E}">
        <p14:creationId xmlns:p14="http://schemas.microsoft.com/office/powerpoint/2010/main" val="171379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4A5C01-486B-4C04-9DF3-454B8FB47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896" y="259821"/>
            <a:ext cx="1152286" cy="910548"/>
          </a:xfrm>
          <a:prstGeom prst="rect">
            <a:avLst/>
          </a:prstGeom>
        </p:spPr>
      </p:pic>
      <p:sp>
        <p:nvSpPr>
          <p:cNvPr id="4" name="Isosceles Triangle 3">
            <a:extLst>
              <a:ext uri="{FF2B5EF4-FFF2-40B4-BE49-F238E27FC236}">
                <a16:creationId xmlns:a16="http://schemas.microsoft.com/office/drawing/2014/main" id="{83BB50D2-B962-4797-840D-0487D3F01195}"/>
              </a:ext>
            </a:extLst>
          </p:cNvPr>
          <p:cNvSpPr/>
          <p:nvPr/>
        </p:nvSpPr>
        <p:spPr>
          <a:xfrm rot="5400000">
            <a:off x="4106708" y="1930476"/>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sp>
        <p:nvSpPr>
          <p:cNvPr id="10" name="Rectangle 9">
            <a:extLst>
              <a:ext uri="{FF2B5EF4-FFF2-40B4-BE49-F238E27FC236}">
                <a16:creationId xmlns:a16="http://schemas.microsoft.com/office/drawing/2014/main" id="{BEFDEB49-1D39-4007-B789-04398DA16A59}"/>
              </a:ext>
            </a:extLst>
          </p:cNvPr>
          <p:cNvSpPr/>
          <p:nvPr/>
        </p:nvSpPr>
        <p:spPr>
          <a:xfrm>
            <a:off x="12000" y="121534"/>
            <a:ext cx="3304931" cy="192339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0536B85-C5E5-41FA-89E1-06E042C45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 y="1307614"/>
            <a:ext cx="3304931" cy="5419355"/>
          </a:xfrm>
          <a:prstGeom prst="rect">
            <a:avLst/>
          </a:prstGeom>
        </p:spPr>
      </p:pic>
      <p:sp>
        <p:nvSpPr>
          <p:cNvPr id="8" name="Rectangle 7">
            <a:extLst>
              <a:ext uri="{FF2B5EF4-FFF2-40B4-BE49-F238E27FC236}">
                <a16:creationId xmlns:a16="http://schemas.microsoft.com/office/drawing/2014/main" id="{984762B5-1D47-4C3F-9115-6D2982CD7575}"/>
              </a:ext>
            </a:extLst>
          </p:cNvPr>
          <p:cNvSpPr/>
          <p:nvPr/>
        </p:nvSpPr>
        <p:spPr>
          <a:xfrm>
            <a:off x="-12000" y="-10546"/>
            <a:ext cx="12204000" cy="132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26FAF0C-DB79-4169-97DC-EAB77E8869DA}"/>
              </a:ext>
            </a:extLst>
          </p:cNvPr>
          <p:cNvSpPr/>
          <p:nvPr/>
        </p:nvSpPr>
        <p:spPr>
          <a:xfrm>
            <a:off x="4048217" y="2192856"/>
            <a:ext cx="4037545" cy="3783023"/>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Poor concentration, drowsiness, daydreaming</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Constant yawning, stretching</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Feeling tired, sore, blurry vision</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Not remembering the last few miles driven and missing road signs</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Drifting from your lane, variations in driving speed</a:t>
            </a:r>
          </a:p>
          <a:p>
            <a:pPr marL="285750" indent="-285750">
              <a:lnSpc>
                <a:spcPct val="150000"/>
              </a:lnSpc>
              <a:buFont typeface="Arial" panose="020B0604020202020204" pitchFamily="34" charset="0"/>
              <a:buChar char="•"/>
            </a:pPr>
            <a:r>
              <a:rPr lang="en-US" dirty="0">
                <a:solidFill>
                  <a:srgbClr val="202020"/>
                </a:solidFill>
                <a:latin typeface="Gill Sans MT" panose="020B0502020104020203" pitchFamily="34" charset="0"/>
              </a:rPr>
              <a:t>Head nodding, eyes start flickering.</a:t>
            </a:r>
          </a:p>
        </p:txBody>
      </p:sp>
      <p:sp>
        <p:nvSpPr>
          <p:cNvPr id="14" name="Rectangle 13">
            <a:extLst>
              <a:ext uri="{FF2B5EF4-FFF2-40B4-BE49-F238E27FC236}">
                <a16:creationId xmlns:a16="http://schemas.microsoft.com/office/drawing/2014/main" id="{B25633B2-953B-4FCE-9DCD-D3C5AC8A3B0E}"/>
              </a:ext>
            </a:extLst>
          </p:cNvPr>
          <p:cNvSpPr/>
          <p:nvPr/>
        </p:nvSpPr>
        <p:spPr>
          <a:xfrm>
            <a:off x="4520981" y="1597037"/>
            <a:ext cx="2614091" cy="365994"/>
          </a:xfrm>
          <a:prstGeom prst="rect">
            <a:avLst/>
          </a:prstGeom>
        </p:spPr>
        <p:txBody>
          <a:bodyPr wrap="square">
            <a:spAutoFit/>
          </a:bodyPr>
          <a:lstStyle/>
          <a:p>
            <a:r>
              <a:rPr lang="en-US" b="1" dirty="0">
                <a:solidFill>
                  <a:srgbClr val="202020"/>
                </a:solidFill>
                <a:effectLst>
                  <a:outerShdw blurRad="38100" dist="38100" dir="2700000" algn="tl">
                    <a:srgbClr val="000000">
                      <a:alpha val="43137"/>
                    </a:srgbClr>
                  </a:outerShdw>
                </a:effectLst>
                <a:latin typeface="Gill Sans MT" panose="020B0502020104020203" pitchFamily="34" charset="0"/>
              </a:rPr>
              <a:t>Symptoms of Fatigue: </a:t>
            </a:r>
            <a:endParaRPr lang="en-US" b="1" dirty="0">
              <a:solidFill>
                <a:srgbClr val="202020"/>
              </a:solidFill>
              <a:latin typeface="Gill Sans MT" panose="020B0502020104020203" pitchFamily="34" charset="0"/>
            </a:endParaRPr>
          </a:p>
        </p:txBody>
      </p:sp>
      <p:sp>
        <p:nvSpPr>
          <p:cNvPr id="15" name="Rectangle 14">
            <a:extLst>
              <a:ext uri="{FF2B5EF4-FFF2-40B4-BE49-F238E27FC236}">
                <a16:creationId xmlns:a16="http://schemas.microsoft.com/office/drawing/2014/main" id="{AFB72168-5C8C-4575-9753-E99D64717CF2}"/>
              </a:ext>
            </a:extLst>
          </p:cNvPr>
          <p:cNvSpPr/>
          <p:nvPr/>
        </p:nvSpPr>
        <p:spPr>
          <a:xfrm>
            <a:off x="3240658" y="1919305"/>
            <a:ext cx="152546" cy="37518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id="{6E9434B4-DCD8-4792-89A0-A632678DF83D}"/>
              </a:ext>
            </a:extLst>
          </p:cNvPr>
          <p:cNvPicPr>
            <a:picLocks noChangeAspect="1"/>
          </p:cNvPicPr>
          <p:nvPr/>
        </p:nvPicPr>
        <p:blipFill>
          <a:blip r:embed="rId4">
            <a:alphaModFix amt="35000"/>
          </a:blip>
          <a:stretch>
            <a:fillRect/>
          </a:stretch>
        </p:blipFill>
        <p:spPr>
          <a:xfrm>
            <a:off x="12000" y="-55021"/>
            <a:ext cx="3426249" cy="1835055"/>
          </a:xfrm>
          <a:prstGeom prst="rect">
            <a:avLst/>
          </a:prstGeom>
        </p:spPr>
      </p:pic>
      <p:sp>
        <p:nvSpPr>
          <p:cNvPr id="2" name="Rectangle 1">
            <a:extLst>
              <a:ext uri="{FF2B5EF4-FFF2-40B4-BE49-F238E27FC236}">
                <a16:creationId xmlns:a16="http://schemas.microsoft.com/office/drawing/2014/main" id="{BD0B70A3-4746-4280-B75F-2A589741BB37}"/>
              </a:ext>
            </a:extLst>
          </p:cNvPr>
          <p:cNvSpPr/>
          <p:nvPr/>
        </p:nvSpPr>
        <p:spPr>
          <a:xfrm>
            <a:off x="10313526" y="1560531"/>
            <a:ext cx="1495922" cy="400110"/>
          </a:xfrm>
          <a:prstGeom prst="rect">
            <a:avLst/>
          </a:prstGeom>
        </p:spPr>
        <p:txBody>
          <a:bodyPr wrap="none">
            <a:spAutoFit/>
          </a:bodyPr>
          <a:lstStyle/>
          <a:p>
            <a:r>
              <a:rPr lang="ar-OM" sz="2000" b="1" dirty="0"/>
              <a:t>أعراض التعب: </a:t>
            </a:r>
            <a:endParaRPr lang="en-US" sz="2000" b="1" dirty="0"/>
          </a:p>
        </p:txBody>
      </p:sp>
      <p:sp>
        <p:nvSpPr>
          <p:cNvPr id="3" name="Rectangle 2">
            <a:extLst>
              <a:ext uri="{FF2B5EF4-FFF2-40B4-BE49-F238E27FC236}">
                <a16:creationId xmlns:a16="http://schemas.microsoft.com/office/drawing/2014/main" id="{8AAF7EAB-9D9A-49DF-9E5E-120634F0EFFA}"/>
              </a:ext>
            </a:extLst>
          </p:cNvPr>
          <p:cNvSpPr/>
          <p:nvPr/>
        </p:nvSpPr>
        <p:spPr>
          <a:xfrm>
            <a:off x="7911028" y="2398585"/>
            <a:ext cx="3898420" cy="3371564"/>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OM" dirty="0"/>
              <a:t>ضعف التركيز والنعاس وأحلام اليقظة</a:t>
            </a:r>
          </a:p>
          <a:p>
            <a:pPr marL="285750" indent="-285750" algn="r" rtl="1">
              <a:lnSpc>
                <a:spcPct val="150000"/>
              </a:lnSpc>
              <a:buFont typeface="Arial" panose="020B0604020202020204" pitchFamily="34" charset="0"/>
              <a:buChar char="•"/>
            </a:pPr>
            <a:r>
              <a:rPr lang="ar-OM" dirty="0"/>
              <a:t>التثاؤب المستمر والتمدد</a:t>
            </a:r>
          </a:p>
          <a:p>
            <a:pPr marL="285750" indent="-285750" algn="r" rtl="1">
              <a:lnSpc>
                <a:spcPct val="150000"/>
              </a:lnSpc>
              <a:buFont typeface="Arial" panose="020B0604020202020204" pitchFamily="34" charset="0"/>
              <a:buChar char="•"/>
            </a:pPr>
            <a:r>
              <a:rPr lang="ar-OM" dirty="0"/>
              <a:t>الشعور بالتعب ، والتقرح ، وتشوش الرؤية</a:t>
            </a:r>
          </a:p>
          <a:p>
            <a:pPr marL="285750" indent="-285750" algn="r" rtl="1">
              <a:lnSpc>
                <a:spcPct val="150000"/>
              </a:lnSpc>
              <a:buFont typeface="Arial" panose="020B0604020202020204" pitchFamily="34" charset="0"/>
              <a:buChar char="•"/>
            </a:pPr>
            <a:r>
              <a:rPr lang="ar-OM" dirty="0"/>
              <a:t>لا تتذكر الأميال القليلة الماضية المقطوعة وإشارات الطرق المفقودة</a:t>
            </a:r>
          </a:p>
          <a:p>
            <a:pPr marL="285750" indent="-285750" algn="r" rtl="1">
              <a:lnSpc>
                <a:spcPct val="150000"/>
              </a:lnSpc>
              <a:buFont typeface="Arial" panose="020B0604020202020204" pitchFamily="34" charset="0"/>
              <a:buChar char="•"/>
            </a:pPr>
            <a:r>
              <a:rPr lang="ar-OM" dirty="0"/>
              <a:t>الانحراف عن مسارك ، اختلافات في سرعة القيادة</a:t>
            </a:r>
          </a:p>
          <a:p>
            <a:pPr marL="285750" indent="-285750" algn="r" rtl="1">
              <a:lnSpc>
                <a:spcPct val="150000"/>
              </a:lnSpc>
              <a:buFont typeface="Arial" panose="020B0604020202020204" pitchFamily="34" charset="0"/>
              <a:buChar char="•"/>
            </a:pPr>
            <a:r>
              <a:rPr lang="ar-OM" dirty="0"/>
              <a:t>إيماءة الرأس ، تبدأ العيون بالرمش. </a:t>
            </a:r>
            <a:endParaRPr lang="en-US" dirty="0"/>
          </a:p>
        </p:txBody>
      </p:sp>
      <p:sp>
        <p:nvSpPr>
          <p:cNvPr id="17" name="Isosceles Triangle 16">
            <a:extLst>
              <a:ext uri="{FF2B5EF4-FFF2-40B4-BE49-F238E27FC236}">
                <a16:creationId xmlns:a16="http://schemas.microsoft.com/office/drawing/2014/main" id="{9E8AD57C-6085-4D2A-932A-3E7CD3CC8114}"/>
              </a:ext>
            </a:extLst>
          </p:cNvPr>
          <p:cNvSpPr/>
          <p:nvPr/>
        </p:nvSpPr>
        <p:spPr>
          <a:xfrm rot="16200000">
            <a:off x="11267069" y="1952504"/>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73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4A5C01-486B-4C04-9DF3-454B8FB47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896" y="259821"/>
            <a:ext cx="1152286" cy="910548"/>
          </a:xfrm>
          <a:prstGeom prst="rect">
            <a:avLst/>
          </a:prstGeom>
        </p:spPr>
      </p:pic>
      <p:sp>
        <p:nvSpPr>
          <p:cNvPr id="10" name="Rectangle 9">
            <a:extLst>
              <a:ext uri="{FF2B5EF4-FFF2-40B4-BE49-F238E27FC236}">
                <a16:creationId xmlns:a16="http://schemas.microsoft.com/office/drawing/2014/main" id="{BEFDEB49-1D39-4007-B789-04398DA16A59}"/>
              </a:ext>
            </a:extLst>
          </p:cNvPr>
          <p:cNvSpPr/>
          <p:nvPr/>
        </p:nvSpPr>
        <p:spPr>
          <a:xfrm>
            <a:off x="12000" y="121534"/>
            <a:ext cx="3304931" cy="192339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0536B85-C5E5-41FA-89E1-06E042C45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 y="1307614"/>
            <a:ext cx="3304931" cy="5419355"/>
          </a:xfrm>
          <a:prstGeom prst="rect">
            <a:avLst/>
          </a:prstGeom>
        </p:spPr>
      </p:pic>
      <p:sp>
        <p:nvSpPr>
          <p:cNvPr id="8" name="Rectangle 7">
            <a:extLst>
              <a:ext uri="{FF2B5EF4-FFF2-40B4-BE49-F238E27FC236}">
                <a16:creationId xmlns:a16="http://schemas.microsoft.com/office/drawing/2014/main" id="{984762B5-1D47-4C3F-9115-6D2982CD7575}"/>
              </a:ext>
            </a:extLst>
          </p:cNvPr>
          <p:cNvSpPr/>
          <p:nvPr/>
        </p:nvSpPr>
        <p:spPr>
          <a:xfrm>
            <a:off x="-12000" y="-10546"/>
            <a:ext cx="12204000" cy="132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7130DFF-D554-4027-8016-9BD9F0F57049}"/>
              </a:ext>
            </a:extLst>
          </p:cNvPr>
          <p:cNvGrpSpPr/>
          <p:nvPr/>
        </p:nvGrpSpPr>
        <p:grpSpPr>
          <a:xfrm>
            <a:off x="8595465" y="1338231"/>
            <a:ext cx="3498212" cy="2156391"/>
            <a:chOff x="1709132" y="4059292"/>
            <a:chExt cx="8134505" cy="2781902"/>
          </a:xfrm>
        </p:grpSpPr>
        <p:sp>
          <p:nvSpPr>
            <p:cNvPr id="14" name="TextBox 13">
              <a:extLst>
                <a:ext uri="{FF2B5EF4-FFF2-40B4-BE49-F238E27FC236}">
                  <a16:creationId xmlns:a16="http://schemas.microsoft.com/office/drawing/2014/main" id="{20FF16E6-6E38-4068-85BF-28E66CB751AE}"/>
                </a:ext>
              </a:extLst>
            </p:cNvPr>
            <p:cNvSpPr txBox="1"/>
            <p:nvPr/>
          </p:nvSpPr>
          <p:spPr>
            <a:xfrm>
              <a:off x="1843545" y="4736807"/>
              <a:ext cx="8000092" cy="2104387"/>
            </a:xfrm>
            <a:prstGeom prst="rect">
              <a:avLst/>
            </a:prstGeom>
            <a:noFill/>
          </p:spPr>
          <p:txBody>
            <a:bodyPr wrap="square" rtlCol="0">
              <a:spAutoFit/>
            </a:bodyPr>
            <a:lstStyle/>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Fasten your seatbelt</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Keep to the  speed limit</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Be conscious and vigilant</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Have enough rest before and during the trip</a:t>
              </a:r>
            </a:p>
          </p:txBody>
        </p:sp>
        <p:sp>
          <p:nvSpPr>
            <p:cNvPr id="17" name="CuadroTexto 395">
              <a:extLst>
                <a:ext uri="{FF2B5EF4-FFF2-40B4-BE49-F238E27FC236}">
                  <a16:creationId xmlns:a16="http://schemas.microsoft.com/office/drawing/2014/main" id="{A4DF9822-C7F5-4101-BDDD-9720136844BC}"/>
                </a:ext>
              </a:extLst>
            </p:cNvPr>
            <p:cNvSpPr txBox="1"/>
            <p:nvPr/>
          </p:nvSpPr>
          <p:spPr>
            <a:xfrm flipH="1">
              <a:off x="1709132" y="4059292"/>
              <a:ext cx="7102286" cy="674992"/>
            </a:xfrm>
            <a:prstGeom prst="rect">
              <a:avLst/>
            </a:prstGeom>
            <a:noFill/>
            <a:ln>
              <a:noFill/>
            </a:ln>
          </p:spPr>
          <p:txBody>
            <a:bodyPr wrap="square" rtlCol="0">
              <a:spAutoFit/>
            </a:bodyPr>
            <a:lstStyle/>
            <a:p>
              <a:r>
                <a:rPr lang="en-US" sz="2800" b="1" dirty="0">
                  <a:solidFill>
                    <a:srgbClr val="202020"/>
                  </a:solidFill>
                  <a:latin typeface="Gill Sans MT" panose="020B0502020104020203" pitchFamily="34" charset="0"/>
                </a:rPr>
                <a:t>Safe Driver</a:t>
              </a:r>
            </a:p>
          </p:txBody>
        </p:sp>
      </p:grpSp>
      <p:sp>
        <p:nvSpPr>
          <p:cNvPr id="18" name="Isosceles Triangle 17">
            <a:extLst>
              <a:ext uri="{FF2B5EF4-FFF2-40B4-BE49-F238E27FC236}">
                <a16:creationId xmlns:a16="http://schemas.microsoft.com/office/drawing/2014/main" id="{D6A1455B-1C1C-4298-A45E-6CD1864D41ED}"/>
              </a:ext>
            </a:extLst>
          </p:cNvPr>
          <p:cNvSpPr/>
          <p:nvPr/>
        </p:nvSpPr>
        <p:spPr>
          <a:xfrm rot="5400000">
            <a:off x="8191021" y="1471534"/>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pic>
        <p:nvPicPr>
          <p:cNvPr id="2" name="Picture 1">
            <a:extLst>
              <a:ext uri="{FF2B5EF4-FFF2-40B4-BE49-F238E27FC236}">
                <a16:creationId xmlns:a16="http://schemas.microsoft.com/office/drawing/2014/main" id="{D7DCDDDE-2354-4B8F-89B4-7614DF0295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53362" y="805661"/>
            <a:ext cx="2656018" cy="2688961"/>
          </a:xfrm>
          <a:prstGeom prst="rect">
            <a:avLst/>
          </a:prstGeom>
        </p:spPr>
      </p:pic>
      <p:sp>
        <p:nvSpPr>
          <p:cNvPr id="31" name="Isosceles Triangle 30">
            <a:extLst>
              <a:ext uri="{FF2B5EF4-FFF2-40B4-BE49-F238E27FC236}">
                <a16:creationId xmlns:a16="http://schemas.microsoft.com/office/drawing/2014/main" id="{69BD225A-BE52-4D85-8FEF-57F398ABBC3D}"/>
              </a:ext>
            </a:extLst>
          </p:cNvPr>
          <p:cNvSpPr/>
          <p:nvPr/>
        </p:nvSpPr>
        <p:spPr>
          <a:xfrm rot="5400000">
            <a:off x="8191882" y="3781950"/>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sp>
        <p:nvSpPr>
          <p:cNvPr id="32" name="Isosceles Triangle 31">
            <a:extLst>
              <a:ext uri="{FF2B5EF4-FFF2-40B4-BE49-F238E27FC236}">
                <a16:creationId xmlns:a16="http://schemas.microsoft.com/office/drawing/2014/main" id="{92493420-1221-4DFF-993C-37324BD1E005}"/>
              </a:ext>
            </a:extLst>
          </p:cNvPr>
          <p:cNvSpPr/>
          <p:nvPr/>
        </p:nvSpPr>
        <p:spPr>
          <a:xfrm rot="5400000">
            <a:off x="3481078" y="3781951"/>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grpSp>
        <p:nvGrpSpPr>
          <p:cNvPr id="33" name="Group 32">
            <a:extLst>
              <a:ext uri="{FF2B5EF4-FFF2-40B4-BE49-F238E27FC236}">
                <a16:creationId xmlns:a16="http://schemas.microsoft.com/office/drawing/2014/main" id="{FE08989C-E2D9-4BF0-A4A6-B7F52AEDFC7A}"/>
              </a:ext>
            </a:extLst>
          </p:cNvPr>
          <p:cNvGrpSpPr/>
          <p:nvPr/>
        </p:nvGrpSpPr>
        <p:grpSpPr>
          <a:xfrm>
            <a:off x="3511985" y="3657076"/>
            <a:ext cx="5083480" cy="2477212"/>
            <a:chOff x="149997" y="4059292"/>
            <a:chExt cx="18387062" cy="3403653"/>
          </a:xfrm>
        </p:grpSpPr>
        <p:sp>
          <p:nvSpPr>
            <p:cNvPr id="34" name="TextBox 33">
              <a:extLst>
                <a:ext uri="{FF2B5EF4-FFF2-40B4-BE49-F238E27FC236}">
                  <a16:creationId xmlns:a16="http://schemas.microsoft.com/office/drawing/2014/main" id="{3459E522-06B5-4946-8B83-6D74311E44B9}"/>
                </a:ext>
              </a:extLst>
            </p:cNvPr>
            <p:cNvSpPr txBox="1"/>
            <p:nvPr/>
          </p:nvSpPr>
          <p:spPr>
            <a:xfrm>
              <a:off x="149997" y="4798798"/>
              <a:ext cx="18387062" cy="2664147"/>
            </a:xfrm>
            <a:prstGeom prst="rect">
              <a:avLst/>
            </a:prstGeom>
            <a:noFill/>
          </p:spPr>
          <p:txBody>
            <a:bodyPr wrap="square" rtlCol="0">
              <a:spAutoFit/>
            </a:bodyPr>
            <a:lstStyle/>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Have enough Fuel</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Headlights, break lights and indicators</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Check the Oil level when the engine is cold</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Coolant water and washer fluid</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Electric: ensure battery is secured </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Rubber (tyre pressure and conditions)</a:t>
              </a:r>
            </a:p>
          </p:txBody>
        </p:sp>
        <p:sp>
          <p:nvSpPr>
            <p:cNvPr id="35" name="CuadroTexto 395">
              <a:extLst>
                <a:ext uri="{FF2B5EF4-FFF2-40B4-BE49-F238E27FC236}">
                  <a16:creationId xmlns:a16="http://schemas.microsoft.com/office/drawing/2014/main" id="{FFD8A7FF-9A25-4954-84AC-700F8B24A917}"/>
                </a:ext>
              </a:extLst>
            </p:cNvPr>
            <p:cNvSpPr txBox="1"/>
            <p:nvPr/>
          </p:nvSpPr>
          <p:spPr>
            <a:xfrm flipH="1">
              <a:off x="1002862" y="4059292"/>
              <a:ext cx="16258165" cy="718897"/>
            </a:xfrm>
            <a:prstGeom prst="rect">
              <a:avLst/>
            </a:prstGeom>
            <a:noFill/>
          </p:spPr>
          <p:txBody>
            <a:bodyPr wrap="square" rtlCol="0">
              <a:spAutoFit/>
            </a:bodyPr>
            <a:lstStyle/>
            <a:p>
              <a:r>
                <a:rPr lang="en-US" sz="2800" b="1" dirty="0">
                  <a:solidFill>
                    <a:srgbClr val="202020"/>
                  </a:solidFill>
                  <a:latin typeface="Gill Sans MT" panose="020B0502020104020203" pitchFamily="34" charset="0"/>
                </a:rPr>
                <a:t>Safe Vehicle </a:t>
              </a:r>
              <a:r>
                <a:rPr lang="en-US" b="1" dirty="0">
                  <a:solidFill>
                    <a:srgbClr val="202020"/>
                  </a:solidFill>
                  <a:latin typeface="Gill Sans MT" panose="020B0502020104020203" pitchFamily="34" charset="0"/>
                </a:rPr>
                <a:t>(FLOWER check)</a:t>
              </a:r>
              <a:endParaRPr lang="en-US" sz="2800" b="1" dirty="0">
                <a:solidFill>
                  <a:srgbClr val="202020"/>
                </a:solidFill>
                <a:latin typeface="Gill Sans MT" panose="020B0502020104020203" pitchFamily="34" charset="0"/>
              </a:endParaRPr>
            </a:p>
          </p:txBody>
        </p:sp>
      </p:grpSp>
      <p:grpSp>
        <p:nvGrpSpPr>
          <p:cNvPr id="36" name="Group 35">
            <a:extLst>
              <a:ext uri="{FF2B5EF4-FFF2-40B4-BE49-F238E27FC236}">
                <a16:creationId xmlns:a16="http://schemas.microsoft.com/office/drawing/2014/main" id="{EEBE6DB8-B8F3-4E00-90CE-46E70E60D85A}"/>
              </a:ext>
            </a:extLst>
          </p:cNvPr>
          <p:cNvGrpSpPr/>
          <p:nvPr/>
        </p:nvGrpSpPr>
        <p:grpSpPr>
          <a:xfrm>
            <a:off x="8595466" y="3693842"/>
            <a:ext cx="3498211" cy="1502117"/>
            <a:chOff x="1695144" y="4059292"/>
            <a:chExt cx="9520484" cy="3025404"/>
          </a:xfrm>
        </p:grpSpPr>
        <p:sp>
          <p:nvSpPr>
            <p:cNvPr id="37" name="TextBox 36">
              <a:extLst>
                <a:ext uri="{FF2B5EF4-FFF2-40B4-BE49-F238E27FC236}">
                  <a16:creationId xmlns:a16="http://schemas.microsoft.com/office/drawing/2014/main" id="{2FF0E168-40FB-4664-8FDD-30589FAC86B5}"/>
                </a:ext>
              </a:extLst>
            </p:cNvPr>
            <p:cNvSpPr txBox="1"/>
            <p:nvPr/>
          </p:nvSpPr>
          <p:spPr>
            <a:xfrm>
              <a:off x="1843546" y="5039056"/>
              <a:ext cx="8498490" cy="2045640"/>
            </a:xfrm>
            <a:prstGeom prst="rect">
              <a:avLst/>
            </a:prstGeom>
            <a:noFill/>
          </p:spPr>
          <p:txBody>
            <a:bodyPr wrap="square" rtlCol="0">
              <a:spAutoFit/>
            </a:bodyPr>
            <a:lstStyle/>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Plan and manage your trip</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Keep in touch</a:t>
              </a:r>
            </a:p>
            <a:p>
              <a:pPr marL="0" lvl="1" indent="-171450">
                <a:buFont typeface="Arial" panose="020B0604020202020204" pitchFamily="34" charset="0"/>
                <a:buChar char="•"/>
              </a:pPr>
              <a:r>
                <a:rPr lang="en-US" sz="2000" dirty="0">
                  <a:solidFill>
                    <a:srgbClr val="202020"/>
                  </a:solidFill>
                  <a:latin typeface="Gill Sans MT" panose="020B0502020104020203" pitchFamily="34" charset="0"/>
                </a:rPr>
                <a:t>Study your route</a:t>
              </a:r>
            </a:p>
          </p:txBody>
        </p:sp>
        <p:sp>
          <p:nvSpPr>
            <p:cNvPr id="38" name="CuadroTexto 395">
              <a:extLst>
                <a:ext uri="{FF2B5EF4-FFF2-40B4-BE49-F238E27FC236}">
                  <a16:creationId xmlns:a16="http://schemas.microsoft.com/office/drawing/2014/main" id="{289FB7E9-76D2-42C3-B719-A1AB5C82126E}"/>
                </a:ext>
              </a:extLst>
            </p:cNvPr>
            <p:cNvSpPr txBox="1"/>
            <p:nvPr/>
          </p:nvSpPr>
          <p:spPr>
            <a:xfrm flipH="1">
              <a:off x="1695144" y="4059292"/>
              <a:ext cx="9520484" cy="1053814"/>
            </a:xfrm>
            <a:prstGeom prst="rect">
              <a:avLst/>
            </a:prstGeom>
            <a:noFill/>
          </p:spPr>
          <p:txBody>
            <a:bodyPr wrap="square" rtlCol="0">
              <a:spAutoFit/>
            </a:bodyPr>
            <a:lstStyle/>
            <a:p>
              <a:r>
                <a:rPr lang="en-US" sz="2800" b="1" dirty="0">
                  <a:solidFill>
                    <a:srgbClr val="202020"/>
                  </a:solidFill>
                  <a:latin typeface="Gill Sans MT" panose="020B0502020104020203" pitchFamily="34" charset="0"/>
                </a:rPr>
                <a:t>Safe Journey</a:t>
              </a:r>
            </a:p>
          </p:txBody>
        </p:sp>
      </p:grpSp>
      <p:sp>
        <p:nvSpPr>
          <p:cNvPr id="11" name="Rectangle 10">
            <a:extLst>
              <a:ext uri="{FF2B5EF4-FFF2-40B4-BE49-F238E27FC236}">
                <a16:creationId xmlns:a16="http://schemas.microsoft.com/office/drawing/2014/main" id="{DF3791DB-AC26-47AE-97F4-21AD1FF17386}"/>
              </a:ext>
            </a:extLst>
          </p:cNvPr>
          <p:cNvSpPr/>
          <p:nvPr/>
        </p:nvSpPr>
        <p:spPr>
          <a:xfrm>
            <a:off x="-24000" y="6740530"/>
            <a:ext cx="12204000" cy="132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C8330A8-181C-4AD5-B97F-579D66BAA274}"/>
              </a:ext>
            </a:extLst>
          </p:cNvPr>
          <p:cNvSpPr/>
          <p:nvPr/>
        </p:nvSpPr>
        <p:spPr>
          <a:xfrm>
            <a:off x="3240658" y="1919305"/>
            <a:ext cx="152546" cy="37518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id="{D8C8A9BE-EF84-4957-8FD7-F09BB9B4C791}"/>
              </a:ext>
            </a:extLst>
          </p:cNvPr>
          <p:cNvPicPr>
            <a:picLocks noChangeAspect="1"/>
          </p:cNvPicPr>
          <p:nvPr/>
        </p:nvPicPr>
        <p:blipFill>
          <a:blip r:embed="rId5">
            <a:alphaModFix amt="35000"/>
          </a:blip>
          <a:stretch>
            <a:fillRect/>
          </a:stretch>
        </p:blipFill>
        <p:spPr>
          <a:xfrm>
            <a:off x="12000" y="-55021"/>
            <a:ext cx="3426249" cy="1835055"/>
          </a:xfrm>
          <a:prstGeom prst="rect">
            <a:avLst/>
          </a:prstGeom>
        </p:spPr>
      </p:pic>
    </p:spTree>
    <p:extLst>
      <p:ext uri="{BB962C8B-B14F-4D97-AF65-F5344CB8AC3E}">
        <p14:creationId xmlns:p14="http://schemas.microsoft.com/office/powerpoint/2010/main" val="18631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4A5C01-486B-4C04-9DF3-454B8FB47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896" y="259821"/>
            <a:ext cx="1152286" cy="910548"/>
          </a:xfrm>
          <a:prstGeom prst="rect">
            <a:avLst/>
          </a:prstGeom>
        </p:spPr>
      </p:pic>
      <p:sp>
        <p:nvSpPr>
          <p:cNvPr id="10" name="Rectangle 9">
            <a:extLst>
              <a:ext uri="{FF2B5EF4-FFF2-40B4-BE49-F238E27FC236}">
                <a16:creationId xmlns:a16="http://schemas.microsoft.com/office/drawing/2014/main" id="{BEFDEB49-1D39-4007-B789-04398DA16A59}"/>
              </a:ext>
            </a:extLst>
          </p:cNvPr>
          <p:cNvSpPr/>
          <p:nvPr/>
        </p:nvSpPr>
        <p:spPr>
          <a:xfrm>
            <a:off x="12000" y="121534"/>
            <a:ext cx="3304931" cy="1923391"/>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0536B85-C5E5-41FA-89E1-06E042C45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 y="1307614"/>
            <a:ext cx="3304931" cy="5419355"/>
          </a:xfrm>
          <a:prstGeom prst="rect">
            <a:avLst/>
          </a:prstGeom>
        </p:spPr>
      </p:pic>
      <p:sp>
        <p:nvSpPr>
          <p:cNvPr id="8" name="Rectangle 7">
            <a:extLst>
              <a:ext uri="{FF2B5EF4-FFF2-40B4-BE49-F238E27FC236}">
                <a16:creationId xmlns:a16="http://schemas.microsoft.com/office/drawing/2014/main" id="{984762B5-1D47-4C3F-9115-6D2982CD7575}"/>
              </a:ext>
            </a:extLst>
          </p:cNvPr>
          <p:cNvSpPr/>
          <p:nvPr/>
        </p:nvSpPr>
        <p:spPr>
          <a:xfrm>
            <a:off x="-12000" y="-10546"/>
            <a:ext cx="12204000" cy="132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7130DFF-D554-4027-8016-9BD9F0F57049}"/>
              </a:ext>
            </a:extLst>
          </p:cNvPr>
          <p:cNvGrpSpPr/>
          <p:nvPr/>
        </p:nvGrpSpPr>
        <p:grpSpPr>
          <a:xfrm>
            <a:off x="8331991" y="1324874"/>
            <a:ext cx="3440408" cy="2118241"/>
            <a:chOff x="1843545" y="4108508"/>
            <a:chExt cx="8000092" cy="2732686"/>
          </a:xfrm>
        </p:grpSpPr>
        <p:sp>
          <p:nvSpPr>
            <p:cNvPr id="14" name="TextBox 13">
              <a:extLst>
                <a:ext uri="{FF2B5EF4-FFF2-40B4-BE49-F238E27FC236}">
                  <a16:creationId xmlns:a16="http://schemas.microsoft.com/office/drawing/2014/main" id="{20FF16E6-6E38-4068-85BF-28E66CB751AE}"/>
                </a:ext>
              </a:extLst>
            </p:cNvPr>
            <p:cNvSpPr txBox="1"/>
            <p:nvPr/>
          </p:nvSpPr>
          <p:spPr>
            <a:xfrm>
              <a:off x="1843545" y="4736807"/>
              <a:ext cx="8000092" cy="2104387"/>
            </a:xfrm>
            <a:prstGeom prst="rect">
              <a:avLst/>
            </a:prstGeom>
            <a:noFill/>
          </p:spPr>
          <p:txBody>
            <a:bodyPr wrap="square" rtlCol="0">
              <a:spAutoFit/>
            </a:bodyPr>
            <a:lstStyle/>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أربط حزام مقعدك</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التزم بحدود السرعة</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كن واعيًا ويقظًا</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احصل على قسط كافٍ من الراحة قبل وأثناء الرحلة </a:t>
              </a:r>
              <a:endParaRPr lang="en-US" sz="2000" dirty="0">
                <a:solidFill>
                  <a:srgbClr val="202020"/>
                </a:solidFill>
                <a:latin typeface="Gill Sans MT" panose="020B0502020104020203" pitchFamily="34" charset="0"/>
              </a:endParaRPr>
            </a:p>
          </p:txBody>
        </p:sp>
        <p:sp>
          <p:nvSpPr>
            <p:cNvPr id="17" name="CuadroTexto 395">
              <a:extLst>
                <a:ext uri="{FF2B5EF4-FFF2-40B4-BE49-F238E27FC236}">
                  <a16:creationId xmlns:a16="http://schemas.microsoft.com/office/drawing/2014/main" id="{A4DF9822-C7F5-4101-BDDD-9720136844BC}"/>
                </a:ext>
              </a:extLst>
            </p:cNvPr>
            <p:cNvSpPr txBox="1"/>
            <p:nvPr/>
          </p:nvSpPr>
          <p:spPr>
            <a:xfrm flipH="1">
              <a:off x="2741352" y="4108508"/>
              <a:ext cx="7102285" cy="674992"/>
            </a:xfrm>
            <a:prstGeom prst="rect">
              <a:avLst/>
            </a:prstGeom>
            <a:noFill/>
            <a:ln>
              <a:noFill/>
            </a:ln>
          </p:spPr>
          <p:txBody>
            <a:bodyPr wrap="square" rtlCol="0">
              <a:spAutoFit/>
            </a:bodyPr>
            <a:lstStyle/>
            <a:p>
              <a:pPr algn="r" rtl="1"/>
              <a:r>
                <a:rPr lang="ar-OM" sz="2800" b="1" dirty="0">
                  <a:solidFill>
                    <a:srgbClr val="202020"/>
                  </a:solidFill>
                  <a:latin typeface="Gill Sans MT" panose="020B0502020104020203" pitchFamily="34" charset="0"/>
                </a:rPr>
                <a:t>السائق الآمن</a:t>
              </a:r>
              <a:endParaRPr lang="en-US" sz="2800" b="1" dirty="0">
                <a:solidFill>
                  <a:srgbClr val="202020"/>
                </a:solidFill>
                <a:latin typeface="Gill Sans MT" panose="020B0502020104020203" pitchFamily="34" charset="0"/>
              </a:endParaRPr>
            </a:p>
          </p:txBody>
        </p:sp>
      </p:grpSp>
      <p:sp>
        <p:nvSpPr>
          <p:cNvPr id="18" name="Isosceles Triangle 17">
            <a:extLst>
              <a:ext uri="{FF2B5EF4-FFF2-40B4-BE49-F238E27FC236}">
                <a16:creationId xmlns:a16="http://schemas.microsoft.com/office/drawing/2014/main" id="{D6A1455B-1C1C-4298-A45E-6CD1864D41ED}"/>
              </a:ext>
            </a:extLst>
          </p:cNvPr>
          <p:cNvSpPr/>
          <p:nvPr/>
        </p:nvSpPr>
        <p:spPr>
          <a:xfrm rot="16200000">
            <a:off x="11757159" y="1460754"/>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sp>
        <p:nvSpPr>
          <p:cNvPr id="31" name="Isosceles Triangle 30">
            <a:extLst>
              <a:ext uri="{FF2B5EF4-FFF2-40B4-BE49-F238E27FC236}">
                <a16:creationId xmlns:a16="http://schemas.microsoft.com/office/drawing/2014/main" id="{69BD225A-BE52-4D85-8FEF-57F398ABBC3D}"/>
              </a:ext>
            </a:extLst>
          </p:cNvPr>
          <p:cNvSpPr/>
          <p:nvPr/>
        </p:nvSpPr>
        <p:spPr>
          <a:xfrm rot="16200000">
            <a:off x="11633527" y="3829722"/>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sp>
        <p:nvSpPr>
          <p:cNvPr id="32" name="Isosceles Triangle 31">
            <a:extLst>
              <a:ext uri="{FF2B5EF4-FFF2-40B4-BE49-F238E27FC236}">
                <a16:creationId xmlns:a16="http://schemas.microsoft.com/office/drawing/2014/main" id="{92493420-1221-4DFF-993C-37324BD1E005}"/>
              </a:ext>
            </a:extLst>
          </p:cNvPr>
          <p:cNvSpPr/>
          <p:nvPr/>
        </p:nvSpPr>
        <p:spPr>
          <a:xfrm rot="16200000">
            <a:off x="8278103" y="3810466"/>
            <a:ext cx="281940" cy="25146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02020"/>
              </a:solidFill>
            </a:endParaRPr>
          </a:p>
        </p:txBody>
      </p:sp>
      <p:grpSp>
        <p:nvGrpSpPr>
          <p:cNvPr id="33" name="Group 32">
            <a:extLst>
              <a:ext uri="{FF2B5EF4-FFF2-40B4-BE49-F238E27FC236}">
                <a16:creationId xmlns:a16="http://schemas.microsoft.com/office/drawing/2014/main" id="{FE08989C-E2D9-4BF0-A4A6-B7F52AEDFC7A}"/>
              </a:ext>
            </a:extLst>
          </p:cNvPr>
          <p:cNvGrpSpPr/>
          <p:nvPr/>
        </p:nvGrpSpPr>
        <p:grpSpPr>
          <a:xfrm>
            <a:off x="3511985" y="3657076"/>
            <a:ext cx="5083480" cy="2477212"/>
            <a:chOff x="149997" y="4059292"/>
            <a:chExt cx="18387062" cy="3403653"/>
          </a:xfrm>
        </p:grpSpPr>
        <p:sp>
          <p:nvSpPr>
            <p:cNvPr id="34" name="TextBox 33">
              <a:extLst>
                <a:ext uri="{FF2B5EF4-FFF2-40B4-BE49-F238E27FC236}">
                  <a16:creationId xmlns:a16="http://schemas.microsoft.com/office/drawing/2014/main" id="{3459E522-06B5-4946-8B83-6D74311E44B9}"/>
                </a:ext>
              </a:extLst>
            </p:cNvPr>
            <p:cNvSpPr txBox="1"/>
            <p:nvPr/>
          </p:nvSpPr>
          <p:spPr>
            <a:xfrm>
              <a:off x="149997" y="4798798"/>
              <a:ext cx="18387062" cy="2664147"/>
            </a:xfrm>
            <a:prstGeom prst="rect">
              <a:avLst/>
            </a:prstGeom>
            <a:noFill/>
          </p:spPr>
          <p:txBody>
            <a:bodyPr wrap="square" rtlCol="0">
              <a:spAutoFit/>
            </a:bodyPr>
            <a:lstStyle/>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احصل على وقود كافٍ</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المصابيح الأمامية وكشافات الأضواء والمؤشرات</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افحص مستوى الزيت عندما يكون المحرك باردًا</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ماء المبرد وسوائل الغسيل</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كهربائي: تأكد من تأمين البطارية</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المطاط (ضغط الإطارات وشروطها) </a:t>
              </a:r>
              <a:endParaRPr lang="en-US" sz="2000" dirty="0">
                <a:solidFill>
                  <a:srgbClr val="202020"/>
                </a:solidFill>
                <a:latin typeface="Gill Sans MT" panose="020B0502020104020203" pitchFamily="34" charset="0"/>
              </a:endParaRPr>
            </a:p>
          </p:txBody>
        </p:sp>
        <p:sp>
          <p:nvSpPr>
            <p:cNvPr id="35" name="CuadroTexto 395">
              <a:extLst>
                <a:ext uri="{FF2B5EF4-FFF2-40B4-BE49-F238E27FC236}">
                  <a16:creationId xmlns:a16="http://schemas.microsoft.com/office/drawing/2014/main" id="{FFD8A7FF-9A25-4954-84AC-700F8B24A917}"/>
                </a:ext>
              </a:extLst>
            </p:cNvPr>
            <p:cNvSpPr txBox="1"/>
            <p:nvPr/>
          </p:nvSpPr>
          <p:spPr>
            <a:xfrm flipH="1">
              <a:off x="1002862" y="4059292"/>
              <a:ext cx="16258165" cy="718897"/>
            </a:xfrm>
            <a:prstGeom prst="rect">
              <a:avLst/>
            </a:prstGeom>
            <a:noFill/>
          </p:spPr>
          <p:txBody>
            <a:bodyPr wrap="square" rtlCol="0">
              <a:spAutoFit/>
            </a:bodyPr>
            <a:lstStyle/>
            <a:p>
              <a:pPr algn="r" rtl="1"/>
              <a:r>
                <a:rPr lang="ar-OM" sz="2800" b="1" dirty="0">
                  <a:solidFill>
                    <a:srgbClr val="202020"/>
                  </a:solidFill>
                  <a:latin typeface="Gill Sans MT" panose="020B0502020104020203" pitchFamily="34" charset="0"/>
                </a:rPr>
                <a:t>مركبة آمنة (افحص المركبة)</a:t>
              </a:r>
              <a:endParaRPr lang="en-US" sz="2800" b="1" dirty="0">
                <a:solidFill>
                  <a:srgbClr val="202020"/>
                </a:solidFill>
                <a:latin typeface="Gill Sans MT" panose="020B0502020104020203" pitchFamily="34" charset="0"/>
              </a:endParaRPr>
            </a:p>
          </p:txBody>
        </p:sp>
      </p:grpSp>
      <p:grpSp>
        <p:nvGrpSpPr>
          <p:cNvPr id="36" name="Group 35">
            <a:extLst>
              <a:ext uri="{FF2B5EF4-FFF2-40B4-BE49-F238E27FC236}">
                <a16:creationId xmlns:a16="http://schemas.microsoft.com/office/drawing/2014/main" id="{EEBE6DB8-B8F3-4E00-90CE-46E70E60D85A}"/>
              </a:ext>
            </a:extLst>
          </p:cNvPr>
          <p:cNvGrpSpPr/>
          <p:nvPr/>
        </p:nvGrpSpPr>
        <p:grpSpPr>
          <a:xfrm>
            <a:off x="8847461" y="3683965"/>
            <a:ext cx="2795565" cy="1502117"/>
            <a:chOff x="1695144" y="4059292"/>
            <a:chExt cx="9520484" cy="3025404"/>
          </a:xfrm>
        </p:grpSpPr>
        <p:sp>
          <p:nvSpPr>
            <p:cNvPr id="37" name="TextBox 36">
              <a:extLst>
                <a:ext uri="{FF2B5EF4-FFF2-40B4-BE49-F238E27FC236}">
                  <a16:creationId xmlns:a16="http://schemas.microsoft.com/office/drawing/2014/main" id="{2FF0E168-40FB-4664-8FDD-30589FAC86B5}"/>
                </a:ext>
              </a:extLst>
            </p:cNvPr>
            <p:cNvSpPr txBox="1"/>
            <p:nvPr/>
          </p:nvSpPr>
          <p:spPr>
            <a:xfrm>
              <a:off x="1843546" y="5039056"/>
              <a:ext cx="8498490" cy="2045640"/>
            </a:xfrm>
            <a:prstGeom prst="rect">
              <a:avLst/>
            </a:prstGeom>
            <a:noFill/>
          </p:spPr>
          <p:txBody>
            <a:bodyPr wrap="square" rtlCol="0">
              <a:spAutoFit/>
            </a:bodyPr>
            <a:lstStyle/>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تخطيط وإدارة رحلتك</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أبق على اتصال</a:t>
              </a:r>
            </a:p>
            <a:p>
              <a:pPr marL="0" lvl="1" indent="-171450" algn="r" rtl="1">
                <a:buFont typeface="Arial" panose="020B0604020202020204" pitchFamily="34" charset="0"/>
                <a:buChar char="•"/>
              </a:pPr>
              <a:r>
                <a:rPr lang="ar-OM" sz="2000" dirty="0">
                  <a:solidFill>
                    <a:srgbClr val="202020"/>
                  </a:solidFill>
                  <a:latin typeface="Gill Sans MT" panose="020B0502020104020203" pitchFamily="34" charset="0"/>
                </a:rPr>
                <a:t>ادرس مسارك </a:t>
              </a:r>
              <a:endParaRPr lang="en-US" sz="2000" dirty="0">
                <a:solidFill>
                  <a:srgbClr val="202020"/>
                </a:solidFill>
                <a:latin typeface="Gill Sans MT" panose="020B0502020104020203" pitchFamily="34" charset="0"/>
              </a:endParaRPr>
            </a:p>
          </p:txBody>
        </p:sp>
        <p:sp>
          <p:nvSpPr>
            <p:cNvPr id="38" name="CuadroTexto 395">
              <a:extLst>
                <a:ext uri="{FF2B5EF4-FFF2-40B4-BE49-F238E27FC236}">
                  <a16:creationId xmlns:a16="http://schemas.microsoft.com/office/drawing/2014/main" id="{289FB7E9-76D2-42C3-B719-A1AB5C82126E}"/>
                </a:ext>
              </a:extLst>
            </p:cNvPr>
            <p:cNvSpPr txBox="1"/>
            <p:nvPr/>
          </p:nvSpPr>
          <p:spPr>
            <a:xfrm flipH="1">
              <a:off x="1695144" y="4059292"/>
              <a:ext cx="9520484" cy="1053814"/>
            </a:xfrm>
            <a:prstGeom prst="rect">
              <a:avLst/>
            </a:prstGeom>
            <a:noFill/>
          </p:spPr>
          <p:txBody>
            <a:bodyPr wrap="square" rtlCol="0">
              <a:spAutoFit/>
            </a:bodyPr>
            <a:lstStyle/>
            <a:p>
              <a:pPr algn="r" rtl="1"/>
              <a:r>
                <a:rPr lang="ar-OM" sz="2800" b="1" dirty="0">
                  <a:solidFill>
                    <a:srgbClr val="202020"/>
                  </a:solidFill>
                  <a:latin typeface="Gill Sans MT" panose="020B0502020104020203" pitchFamily="34" charset="0"/>
                </a:rPr>
                <a:t>رحلة آمنة</a:t>
              </a:r>
              <a:endParaRPr lang="en-US" sz="2800" b="1" dirty="0">
                <a:solidFill>
                  <a:srgbClr val="202020"/>
                </a:solidFill>
                <a:latin typeface="Gill Sans MT" panose="020B0502020104020203" pitchFamily="34" charset="0"/>
              </a:endParaRPr>
            </a:p>
          </p:txBody>
        </p:sp>
      </p:grpSp>
      <p:sp>
        <p:nvSpPr>
          <p:cNvPr id="11" name="Rectangle 10">
            <a:extLst>
              <a:ext uri="{FF2B5EF4-FFF2-40B4-BE49-F238E27FC236}">
                <a16:creationId xmlns:a16="http://schemas.microsoft.com/office/drawing/2014/main" id="{DF3791DB-AC26-47AE-97F4-21AD1FF17386}"/>
              </a:ext>
            </a:extLst>
          </p:cNvPr>
          <p:cNvSpPr/>
          <p:nvPr/>
        </p:nvSpPr>
        <p:spPr>
          <a:xfrm>
            <a:off x="-24000" y="6740530"/>
            <a:ext cx="12204000" cy="132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C8330A8-181C-4AD5-B97F-579D66BAA274}"/>
              </a:ext>
            </a:extLst>
          </p:cNvPr>
          <p:cNvSpPr/>
          <p:nvPr/>
        </p:nvSpPr>
        <p:spPr>
          <a:xfrm>
            <a:off x="3240658" y="1919305"/>
            <a:ext cx="152546" cy="37518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23" name="Picture 22">
            <a:extLst>
              <a:ext uri="{FF2B5EF4-FFF2-40B4-BE49-F238E27FC236}">
                <a16:creationId xmlns:a16="http://schemas.microsoft.com/office/drawing/2014/main" id="{D8C8A9BE-EF84-4957-8FD7-F09BB9B4C791}"/>
              </a:ext>
            </a:extLst>
          </p:cNvPr>
          <p:cNvPicPr>
            <a:picLocks noChangeAspect="1"/>
          </p:cNvPicPr>
          <p:nvPr/>
        </p:nvPicPr>
        <p:blipFill>
          <a:blip r:embed="rId4">
            <a:alphaModFix amt="35000"/>
          </a:blip>
          <a:stretch>
            <a:fillRect/>
          </a:stretch>
        </p:blipFill>
        <p:spPr>
          <a:xfrm>
            <a:off x="12000" y="-55021"/>
            <a:ext cx="3426249" cy="1835055"/>
          </a:xfrm>
          <a:prstGeom prst="rect">
            <a:avLst/>
          </a:prstGeom>
        </p:spPr>
      </p:pic>
      <p:grpSp>
        <p:nvGrpSpPr>
          <p:cNvPr id="44" name="Group 43">
            <a:extLst>
              <a:ext uri="{FF2B5EF4-FFF2-40B4-BE49-F238E27FC236}">
                <a16:creationId xmlns:a16="http://schemas.microsoft.com/office/drawing/2014/main" id="{2E28F559-AC56-402C-A5F6-7CF5AA3642F3}"/>
              </a:ext>
            </a:extLst>
          </p:cNvPr>
          <p:cNvGrpSpPr/>
          <p:nvPr/>
        </p:nvGrpSpPr>
        <p:grpSpPr>
          <a:xfrm>
            <a:off x="4130609" y="398683"/>
            <a:ext cx="3054310" cy="2919332"/>
            <a:chOff x="3657599" y="1417320"/>
            <a:chExt cx="4389121" cy="3905834"/>
          </a:xfrm>
          <a:effectLst>
            <a:outerShdw blurRad="50800" dist="38100" dir="10800000" algn="r" rotWithShape="0">
              <a:prstClr val="black">
                <a:alpha val="40000"/>
              </a:prstClr>
            </a:outerShdw>
          </a:effectLst>
        </p:grpSpPr>
        <p:grpSp>
          <p:nvGrpSpPr>
            <p:cNvPr id="45" name="Group 44">
              <a:extLst>
                <a:ext uri="{FF2B5EF4-FFF2-40B4-BE49-F238E27FC236}">
                  <a16:creationId xmlns:a16="http://schemas.microsoft.com/office/drawing/2014/main" id="{6B64EF10-65AC-4798-88DC-4007B5C32458}"/>
                </a:ext>
              </a:extLst>
            </p:cNvPr>
            <p:cNvGrpSpPr/>
            <p:nvPr/>
          </p:nvGrpSpPr>
          <p:grpSpPr>
            <a:xfrm>
              <a:off x="3657599" y="1417320"/>
              <a:ext cx="4389121" cy="3905834"/>
              <a:chOff x="12929473" y="4018051"/>
              <a:chExt cx="9236562" cy="8338179"/>
            </a:xfrm>
          </p:grpSpPr>
          <p:sp>
            <p:nvSpPr>
              <p:cNvPr id="47" name="Freeform 5">
                <a:extLst>
                  <a:ext uri="{FF2B5EF4-FFF2-40B4-BE49-F238E27FC236}">
                    <a16:creationId xmlns:a16="http://schemas.microsoft.com/office/drawing/2014/main" id="{E5A5FEF8-0E8E-4EE2-9146-F186B5C627A6}"/>
                  </a:ext>
                </a:extLst>
              </p:cNvPr>
              <p:cNvSpPr>
                <a:spLocks/>
              </p:cNvSpPr>
              <p:nvPr/>
            </p:nvSpPr>
            <p:spPr bwMode="auto">
              <a:xfrm>
                <a:off x="12929473" y="7615445"/>
                <a:ext cx="7183128" cy="4740785"/>
              </a:xfrm>
              <a:custGeom>
                <a:avLst/>
                <a:gdLst>
                  <a:gd name="T0" fmla="*/ 37 w 1723"/>
                  <a:gd name="T1" fmla="*/ 721 h 1138"/>
                  <a:gd name="T2" fmla="*/ 451 w 1723"/>
                  <a:gd name="T3" fmla="*/ 0 h 1138"/>
                  <a:gd name="T4" fmla="*/ 451 w 1723"/>
                  <a:gd name="T5" fmla="*/ 0 h 1138"/>
                  <a:gd name="T6" fmla="*/ 634 w 1723"/>
                  <a:gd name="T7" fmla="*/ 605 h 1138"/>
                  <a:gd name="T8" fmla="*/ 1330 w 1723"/>
                  <a:gd name="T9" fmla="*/ 579 h 1138"/>
                  <a:gd name="T10" fmla="*/ 1446 w 1723"/>
                  <a:gd name="T11" fmla="*/ 325 h 1138"/>
                  <a:gd name="T12" fmla="*/ 1277 w 1723"/>
                  <a:gd name="T13" fmla="*/ 32 h 1138"/>
                  <a:gd name="T14" fmla="*/ 1071 w 1723"/>
                  <a:gd name="T15" fmla="*/ 1138 h 1138"/>
                  <a:gd name="T16" fmla="*/ 1071 w 1723"/>
                  <a:gd name="T17" fmla="*/ 1138 h 1138"/>
                  <a:gd name="T18" fmla="*/ 279 w 1723"/>
                  <a:gd name="T19" fmla="*/ 1138 h 1138"/>
                  <a:gd name="T20" fmla="*/ 0 w 1723"/>
                  <a:gd name="T21" fmla="*/ 860 h 1138"/>
                  <a:gd name="T22" fmla="*/ 37 w 1723"/>
                  <a:gd name="T23" fmla="*/ 72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3" h="1138">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rgbClr val="4F81B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outerShdw blurRad="50800" dist="38100" dir="5400000" algn="t" rotWithShape="0">
                      <a:prstClr val="black">
                        <a:alpha val="40000"/>
                      </a:prstClr>
                    </a:outerShdw>
                  </a:effectLst>
                  <a:uLnTx/>
                  <a:uFillTx/>
                </a:endParaRPr>
              </a:p>
            </p:txBody>
          </p:sp>
          <p:sp>
            <p:nvSpPr>
              <p:cNvPr id="48" name="Freeform 7">
                <a:extLst>
                  <a:ext uri="{FF2B5EF4-FFF2-40B4-BE49-F238E27FC236}">
                    <a16:creationId xmlns:a16="http://schemas.microsoft.com/office/drawing/2014/main" id="{1C5194E1-A90C-4059-AA54-695C0BEEB428}"/>
                  </a:ext>
                </a:extLst>
              </p:cNvPr>
              <p:cNvSpPr>
                <a:spLocks/>
              </p:cNvSpPr>
              <p:nvPr/>
            </p:nvSpPr>
            <p:spPr bwMode="auto">
              <a:xfrm>
                <a:off x="16137964" y="5503676"/>
                <a:ext cx="6028071" cy="6852554"/>
              </a:xfrm>
              <a:custGeom>
                <a:avLst/>
                <a:gdLst>
                  <a:gd name="T0" fmla="*/ 992 w 1446"/>
                  <a:gd name="T1" fmla="*/ 501 h 1645"/>
                  <a:gd name="T2" fmla="*/ 1409 w 1446"/>
                  <a:gd name="T3" fmla="*/ 1228 h 1645"/>
                  <a:gd name="T4" fmla="*/ 1446 w 1446"/>
                  <a:gd name="T5" fmla="*/ 1367 h 1645"/>
                  <a:gd name="T6" fmla="*/ 1167 w 1446"/>
                  <a:gd name="T7" fmla="*/ 1645 h 1645"/>
                  <a:gd name="T8" fmla="*/ 294 w 1446"/>
                  <a:gd name="T9" fmla="*/ 1645 h 1645"/>
                  <a:gd name="T10" fmla="*/ 507 w 1446"/>
                  <a:gd name="T11" fmla="*/ 539 h 1645"/>
                  <a:gd name="T12" fmla="*/ 338 w 1446"/>
                  <a:gd name="T13" fmla="*/ 494 h 1645"/>
                  <a:gd name="T14" fmla="*/ 0 w 1446"/>
                  <a:gd name="T15" fmla="*/ 832 h 1645"/>
                  <a:gd name="T16" fmla="*/ 992 w 1446"/>
                  <a:gd name="T17" fmla="*/ 50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1645">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rgbClr val="00A95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outerShdw blurRad="50800" dist="38100" dir="5400000" algn="t" rotWithShape="0">
                      <a:prstClr val="black">
                        <a:alpha val="40000"/>
                      </a:prstClr>
                    </a:outerShdw>
                  </a:effectLst>
                  <a:uLnTx/>
                  <a:uFillTx/>
                </a:endParaRPr>
              </a:p>
            </p:txBody>
          </p:sp>
          <p:sp>
            <p:nvSpPr>
              <p:cNvPr id="49" name="Freeform 10">
                <a:extLst>
                  <a:ext uri="{FF2B5EF4-FFF2-40B4-BE49-F238E27FC236}">
                    <a16:creationId xmlns:a16="http://schemas.microsoft.com/office/drawing/2014/main" id="{0C85A3BE-9DF4-4E26-92B0-1F2D54CC510F}"/>
                  </a:ext>
                </a:extLst>
              </p:cNvPr>
              <p:cNvSpPr>
                <a:spLocks/>
              </p:cNvSpPr>
              <p:nvPr/>
            </p:nvSpPr>
            <p:spPr bwMode="auto">
              <a:xfrm>
                <a:off x="17363021" y="7747672"/>
                <a:ext cx="2909031" cy="4608558"/>
              </a:xfrm>
              <a:custGeom>
                <a:avLst/>
                <a:gdLst>
                  <a:gd name="T0" fmla="*/ 0 w 698"/>
                  <a:gd name="T1" fmla="*/ 1106 h 1106"/>
                  <a:gd name="T2" fmla="*/ 213 w 698"/>
                  <a:gd name="T3" fmla="*/ 0 h 1106"/>
                  <a:gd name="T4" fmla="*/ 0 w 698"/>
                  <a:gd name="T5" fmla="*/ 1106 h 1106"/>
                </a:gdLst>
                <a:ahLst/>
                <a:cxnLst>
                  <a:cxn ang="0">
                    <a:pos x="T0" y="T1"/>
                  </a:cxn>
                  <a:cxn ang="0">
                    <a:pos x="T2" y="T3"/>
                  </a:cxn>
                  <a:cxn ang="0">
                    <a:pos x="T4" y="T5"/>
                  </a:cxn>
                </a:cxnLst>
                <a:rect l="0" t="0" r="r" b="b"/>
                <a:pathLst>
                  <a:path w="698" h="1106">
                    <a:moveTo>
                      <a:pt x="0" y="1106"/>
                    </a:moveTo>
                    <a:cubicBezTo>
                      <a:pt x="583" y="1106"/>
                      <a:pt x="661" y="280"/>
                      <a:pt x="213" y="0"/>
                    </a:cubicBezTo>
                    <a:cubicBezTo>
                      <a:pt x="698" y="280"/>
                      <a:pt x="610" y="1106"/>
                      <a:pt x="0" y="1106"/>
                    </a:cubicBezTo>
                    <a:close/>
                  </a:path>
                </a:pathLst>
              </a:custGeom>
              <a:solidFill>
                <a:srgbClr val="00A955">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outerShdw blurRad="50800" dist="38100" dir="5400000" algn="t" rotWithShape="0">
                      <a:prstClr val="black">
                        <a:alpha val="40000"/>
                      </a:prstClr>
                    </a:outerShdw>
                  </a:effectLst>
                  <a:uLnTx/>
                  <a:uFillTx/>
                </a:endParaRPr>
              </a:p>
            </p:txBody>
          </p:sp>
          <p:sp>
            <p:nvSpPr>
              <p:cNvPr id="50" name="Freeform 6">
                <a:extLst>
                  <a:ext uri="{FF2B5EF4-FFF2-40B4-BE49-F238E27FC236}">
                    <a16:creationId xmlns:a16="http://schemas.microsoft.com/office/drawing/2014/main" id="{AFB18FBA-C9F2-4B74-AF5A-F8BDC5D1AC14}"/>
                  </a:ext>
                </a:extLst>
              </p:cNvPr>
              <p:cNvSpPr>
                <a:spLocks/>
              </p:cNvSpPr>
              <p:nvPr/>
            </p:nvSpPr>
            <p:spPr bwMode="auto">
              <a:xfrm>
                <a:off x="13866742" y="4018051"/>
                <a:ext cx="6405313" cy="7350354"/>
              </a:xfrm>
              <a:custGeom>
                <a:avLst/>
                <a:gdLst>
                  <a:gd name="T0" fmla="*/ 226 w 1537"/>
                  <a:gd name="T1" fmla="*/ 862 h 1764"/>
                  <a:gd name="T2" fmla="*/ 640 w 1537"/>
                  <a:gd name="T3" fmla="*/ 141 h 1764"/>
                  <a:gd name="T4" fmla="*/ 883 w 1537"/>
                  <a:gd name="T5" fmla="*/ 0 h 1764"/>
                  <a:gd name="T6" fmla="*/ 1123 w 1537"/>
                  <a:gd name="T7" fmla="*/ 136 h 1764"/>
                  <a:gd name="T8" fmla="*/ 1537 w 1537"/>
                  <a:gd name="T9" fmla="*/ 857 h 1764"/>
                  <a:gd name="T10" fmla="*/ 1537 w 1537"/>
                  <a:gd name="T11" fmla="*/ 857 h 1764"/>
                  <a:gd name="T12" fmla="*/ 545 w 1537"/>
                  <a:gd name="T13" fmla="*/ 1188 h 1764"/>
                  <a:gd name="T14" fmla="*/ 883 w 1537"/>
                  <a:gd name="T15" fmla="*/ 1525 h 1764"/>
                  <a:gd name="T16" fmla="*/ 1094 w 1537"/>
                  <a:gd name="T17" fmla="*/ 1451 h 1764"/>
                  <a:gd name="T18" fmla="*/ 226 w 1537"/>
                  <a:gd name="T19" fmla="*/ 863 h 1764"/>
                  <a:gd name="T20" fmla="*/ 226 w 1537"/>
                  <a:gd name="T21" fmla="*/ 8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7" h="1764">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rgbClr val="FFCB0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outerShdw blurRad="50800" dist="38100" dir="5400000" algn="t" rotWithShape="0">
                      <a:prstClr val="black">
                        <a:alpha val="40000"/>
                      </a:prstClr>
                    </a:outerShdw>
                  </a:effectLst>
                  <a:uLnTx/>
                  <a:uFillTx/>
                </a:endParaRPr>
              </a:p>
            </p:txBody>
          </p:sp>
          <p:sp>
            <p:nvSpPr>
              <p:cNvPr id="51" name="Freeform 8">
                <a:extLst>
                  <a:ext uri="{FF2B5EF4-FFF2-40B4-BE49-F238E27FC236}">
                    <a16:creationId xmlns:a16="http://schemas.microsoft.com/office/drawing/2014/main" id="{EAFB328D-4B83-4467-9DD0-19F7373D43FC}"/>
                  </a:ext>
                </a:extLst>
              </p:cNvPr>
              <p:cNvSpPr>
                <a:spLocks/>
              </p:cNvSpPr>
              <p:nvPr/>
            </p:nvSpPr>
            <p:spPr bwMode="auto">
              <a:xfrm>
                <a:off x="16071847" y="5503676"/>
                <a:ext cx="4200205" cy="3465169"/>
              </a:xfrm>
              <a:custGeom>
                <a:avLst/>
                <a:gdLst>
                  <a:gd name="T0" fmla="*/ 16 w 1008"/>
                  <a:gd name="T1" fmla="*/ 832 h 832"/>
                  <a:gd name="T2" fmla="*/ 1008 w 1008"/>
                  <a:gd name="T3" fmla="*/ 501 h 832"/>
                  <a:gd name="T4" fmla="*/ 16 w 1008"/>
                  <a:gd name="T5" fmla="*/ 832 h 832"/>
                </a:gdLst>
                <a:ahLst/>
                <a:cxnLst>
                  <a:cxn ang="0">
                    <a:pos x="T0" y="T1"/>
                  </a:cxn>
                  <a:cxn ang="0">
                    <a:pos x="T2" y="T3"/>
                  </a:cxn>
                  <a:cxn ang="0">
                    <a:pos x="T4" y="T5"/>
                  </a:cxn>
                </a:cxnLst>
                <a:rect l="0" t="0" r="r" b="b"/>
                <a:pathLst>
                  <a:path w="1008" h="832">
                    <a:moveTo>
                      <a:pt x="16" y="832"/>
                    </a:moveTo>
                    <a:cubicBezTo>
                      <a:pt x="16" y="315"/>
                      <a:pt x="715" y="0"/>
                      <a:pt x="1008" y="501"/>
                    </a:cubicBezTo>
                    <a:cubicBezTo>
                      <a:pt x="715" y="1"/>
                      <a:pt x="0" y="253"/>
                      <a:pt x="16" y="832"/>
                    </a:cubicBezTo>
                    <a:close/>
                  </a:path>
                </a:pathLst>
              </a:custGeom>
              <a:solidFill>
                <a:srgbClr val="FFCB05">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outerShdw blurRad="50800" dist="38100" dir="5400000" algn="t" rotWithShape="0">
                      <a:prstClr val="black">
                        <a:alpha val="40000"/>
                      </a:prstClr>
                    </a:outerShdw>
                  </a:effectLst>
                  <a:uLnTx/>
                  <a:uFillTx/>
                </a:endParaRPr>
              </a:p>
            </p:txBody>
          </p:sp>
          <p:sp>
            <p:nvSpPr>
              <p:cNvPr id="52" name="Freeform 8">
                <a:extLst>
                  <a:ext uri="{FF2B5EF4-FFF2-40B4-BE49-F238E27FC236}">
                    <a16:creationId xmlns:a16="http://schemas.microsoft.com/office/drawing/2014/main" id="{C1732E44-720A-4B46-A90B-DDA3D9EA8ADE}"/>
                  </a:ext>
                </a:extLst>
              </p:cNvPr>
              <p:cNvSpPr>
                <a:spLocks/>
              </p:cNvSpPr>
              <p:nvPr/>
            </p:nvSpPr>
            <p:spPr bwMode="auto">
              <a:xfrm rot="14099682">
                <a:off x="13661246" y="7702252"/>
                <a:ext cx="4200205" cy="3465169"/>
              </a:xfrm>
              <a:custGeom>
                <a:avLst/>
                <a:gdLst>
                  <a:gd name="T0" fmla="*/ 16 w 1008"/>
                  <a:gd name="T1" fmla="*/ 832 h 832"/>
                  <a:gd name="T2" fmla="*/ 1008 w 1008"/>
                  <a:gd name="T3" fmla="*/ 501 h 832"/>
                  <a:gd name="T4" fmla="*/ 16 w 1008"/>
                  <a:gd name="T5" fmla="*/ 832 h 832"/>
                </a:gdLst>
                <a:ahLst/>
                <a:cxnLst>
                  <a:cxn ang="0">
                    <a:pos x="T0" y="T1"/>
                  </a:cxn>
                  <a:cxn ang="0">
                    <a:pos x="T2" y="T3"/>
                  </a:cxn>
                  <a:cxn ang="0">
                    <a:pos x="T4" y="T5"/>
                  </a:cxn>
                </a:cxnLst>
                <a:rect l="0" t="0" r="r" b="b"/>
                <a:pathLst>
                  <a:path w="1008" h="832">
                    <a:moveTo>
                      <a:pt x="16" y="832"/>
                    </a:moveTo>
                    <a:cubicBezTo>
                      <a:pt x="16" y="315"/>
                      <a:pt x="715" y="0"/>
                      <a:pt x="1008" y="501"/>
                    </a:cubicBezTo>
                    <a:cubicBezTo>
                      <a:pt x="715" y="1"/>
                      <a:pt x="0" y="253"/>
                      <a:pt x="16" y="832"/>
                    </a:cubicBezTo>
                    <a:close/>
                  </a:path>
                </a:pathLst>
              </a:custGeom>
              <a:solidFill>
                <a:srgbClr val="034694">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outerShdw blurRad="50800" dist="38100" dir="5400000" algn="t" rotWithShape="0">
                      <a:prstClr val="black">
                        <a:alpha val="40000"/>
                      </a:prstClr>
                    </a:outerShdw>
                  </a:effectLst>
                  <a:uLnTx/>
                  <a:uFillTx/>
                </a:endParaRPr>
              </a:p>
            </p:txBody>
          </p:sp>
          <p:sp>
            <p:nvSpPr>
              <p:cNvPr id="53" name="TextBox 52">
                <a:extLst>
                  <a:ext uri="{FF2B5EF4-FFF2-40B4-BE49-F238E27FC236}">
                    <a16:creationId xmlns:a16="http://schemas.microsoft.com/office/drawing/2014/main" id="{D751E31E-25EB-4FDC-9C67-C1003BF48F48}"/>
                  </a:ext>
                </a:extLst>
              </p:cNvPr>
              <p:cNvSpPr txBox="1"/>
              <p:nvPr/>
            </p:nvSpPr>
            <p:spPr>
              <a:xfrm rot="18037468">
                <a:off x="14606543" y="6014795"/>
                <a:ext cx="3150799" cy="9572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OM" sz="2000" b="0"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rPr>
                  <a:t>السائق</a:t>
                </a:r>
                <a:endParaRPr kumimoji="0" lang="en-US" sz="2000" b="0"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4" name="TextBox 53">
                <a:extLst>
                  <a:ext uri="{FF2B5EF4-FFF2-40B4-BE49-F238E27FC236}">
                    <a16:creationId xmlns:a16="http://schemas.microsoft.com/office/drawing/2014/main" id="{5DA3BA4B-E066-415B-9E33-628FAA589303}"/>
                  </a:ext>
                </a:extLst>
              </p:cNvPr>
              <p:cNvSpPr txBox="1"/>
              <p:nvPr/>
            </p:nvSpPr>
            <p:spPr>
              <a:xfrm rot="3519417">
                <a:off x="18796571" y="9275603"/>
                <a:ext cx="3649166" cy="9572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OM" sz="2000" b="0"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rPr>
                  <a:t>المركبة</a:t>
                </a:r>
                <a:endParaRPr kumimoji="0" lang="en-US" sz="2000" b="0"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5" name="TextBox 54">
                <a:extLst>
                  <a:ext uri="{FF2B5EF4-FFF2-40B4-BE49-F238E27FC236}">
                    <a16:creationId xmlns:a16="http://schemas.microsoft.com/office/drawing/2014/main" id="{154D4214-5011-41DF-B3AB-6988A9424399}"/>
                  </a:ext>
                </a:extLst>
              </p:cNvPr>
              <p:cNvSpPr txBox="1"/>
              <p:nvPr/>
            </p:nvSpPr>
            <p:spPr>
              <a:xfrm>
                <a:off x="13761439" y="10826468"/>
                <a:ext cx="4539331" cy="9321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OM" sz="2000" b="0"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rPr>
                  <a:t>الرحلة</a:t>
                </a:r>
                <a:endParaRPr kumimoji="0" lang="en-US" sz="2000" b="0" i="0" u="none" strike="noStrike" kern="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46" name="TextBox 45">
              <a:extLst>
                <a:ext uri="{FF2B5EF4-FFF2-40B4-BE49-F238E27FC236}">
                  <a16:creationId xmlns:a16="http://schemas.microsoft.com/office/drawing/2014/main" id="{DE37C4D1-55A8-403C-870C-1ABDB9B1F45C}"/>
                </a:ext>
              </a:extLst>
            </p:cNvPr>
            <p:cNvSpPr txBox="1"/>
            <p:nvPr/>
          </p:nvSpPr>
          <p:spPr>
            <a:xfrm>
              <a:off x="5134974" y="3484608"/>
              <a:ext cx="1461043" cy="4366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OM" sz="2000" b="1" i="0" u="none" strike="noStrike" kern="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rPr>
                <a:t>السلامة</a:t>
              </a:r>
              <a:endParaRPr kumimoji="0" lang="en-US" sz="2000" b="1" i="0" u="none" strike="noStrike" kern="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Tree>
    <p:extLst>
      <p:ext uri="{BB962C8B-B14F-4D97-AF65-F5344CB8AC3E}">
        <p14:creationId xmlns:p14="http://schemas.microsoft.com/office/powerpoint/2010/main" val="4065568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92759</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dcmitype/"/>
    <ds:schemaRef ds:uri="http://schemas.microsoft.com/sharepoint/v3"/>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D3A81ADF-8EBF-4265-9C18-988E2B912E67}"/>
</file>

<file path=docProps/app.xml><?xml version="1.0" encoding="utf-8"?>
<Properties xmlns="http://schemas.openxmlformats.org/officeDocument/2006/extended-properties" xmlns:vt="http://schemas.openxmlformats.org/officeDocument/2006/docPropsVTypes">
  <TotalTime>860</TotalTime>
  <Words>1141</Words>
  <Application>Microsoft Office PowerPoint</Application>
  <PresentationFormat>Widescreen</PresentationFormat>
  <Paragraphs>149</Paragraphs>
  <Slides>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Calibri</vt:lpstr>
      <vt:lpstr>Calibri Light</vt:lpstr>
      <vt:lpstr>Gill Sans</vt:lpstr>
      <vt:lpstr>Gill Sans Light</vt:lpstr>
      <vt:lpstr>Gill Sans MT</vt:lpstr>
      <vt:lpstr>Lato Light</vt:lpstr>
      <vt:lpstr>Roboto</vt:lpstr>
      <vt:lpstr>Tahoma</vt:lpstr>
      <vt:lpstr>Times New Roman</vt:lpstr>
      <vt:lpstr>Office Theme</vt:lpstr>
      <vt:lpstr>Learning From Incident   Awareness Alert </vt:lpstr>
      <vt:lpstr>Learning From Incident   Awareness Alert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01032023 HiPo#10 Awareness Alert </dc:title>
  <dc:creator>nazar@umsoman.com</dc:creator>
  <cp:lastModifiedBy>Masroori, Ahmed MSE31</cp:lastModifiedBy>
  <cp:revision>53</cp:revision>
  <dcterms:created xsi:type="dcterms:W3CDTF">2018-09-24T07:27:56Z</dcterms:created>
  <dcterms:modified xsi:type="dcterms:W3CDTF">2023-03-22T07:55:27Z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