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1" r:id="rId1"/>
  </p:sldMasterIdLst>
  <p:notesMasterIdLst>
    <p:notesMasterId r:id="rId4"/>
  </p:notesMasterIdLst>
  <p:handoutMasterIdLst>
    <p:handoutMasterId r:id="rId5"/>
  </p:handoutMasterIdLst>
  <p:sldIdLst>
    <p:sldId id="286" r:id="rId2"/>
    <p:sldId id="275" r:id="rId3"/>
  </p:sldIdLst>
  <p:sldSz cx="9144000" cy="6858000" type="screen4x3"/>
  <p:notesSz cx="6794500" cy="99314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99"/>
    <a:srgbClr val="FFFFCC"/>
    <a:srgbClr val="5DD5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722" autoAdjust="0"/>
  </p:normalViewPr>
  <p:slideViewPr>
    <p:cSldViewPr>
      <p:cViewPr>
        <p:scale>
          <a:sx n="91" d="100"/>
          <a:sy n="91" d="100"/>
        </p:scale>
        <p:origin x="-1133" y="389"/>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4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4283" cy="49657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850217" y="0"/>
            <a:ext cx="2944283" cy="49657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9434830"/>
            <a:ext cx="2944283" cy="49657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850217" y="9434830"/>
            <a:ext cx="2944283" cy="49657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B42DCE6B-09C8-44BA-A38A-97C2CFA25B61}" type="slidenum">
              <a:rPr lang="en-US"/>
              <a:pPr>
                <a:defRPr/>
              </a:pPr>
              <a:t>‹#›</a:t>
            </a:fld>
            <a:endParaRPr lang="en-US"/>
          </a:p>
        </p:txBody>
      </p:sp>
    </p:spTree>
    <p:extLst>
      <p:ext uri="{BB962C8B-B14F-4D97-AF65-F5344CB8AC3E}">
        <p14:creationId xmlns="" xmlns:p14="http://schemas.microsoft.com/office/powerpoint/2010/main" val="27537130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44283" cy="49657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850217" y="0"/>
            <a:ext cx="2944283" cy="49657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7412" name="Rectangle 4"/>
          <p:cNvSpPr>
            <a:spLocks noGrp="1" noRot="1" noChangeAspect="1" noChangeArrowheads="1" noTextEdit="1"/>
          </p:cNvSpPr>
          <p:nvPr>
            <p:ph type="sldImg" idx="2"/>
          </p:nvPr>
        </p:nvSpPr>
        <p:spPr bwMode="auto">
          <a:xfrm>
            <a:off x="914400"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05934" y="4717415"/>
            <a:ext cx="4982633" cy="446913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9434830"/>
            <a:ext cx="2944283" cy="49657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850217" y="9434830"/>
            <a:ext cx="2944283" cy="49657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38D0310-30C3-4D3A-A88E-25A38AD67321}" type="slidenum">
              <a:rPr lang="en-US"/>
              <a:pPr>
                <a:defRPr/>
              </a:pPr>
              <a:t>‹#›</a:t>
            </a:fld>
            <a:endParaRPr lang="en-US"/>
          </a:p>
        </p:txBody>
      </p:sp>
    </p:spTree>
    <p:extLst>
      <p:ext uri="{BB962C8B-B14F-4D97-AF65-F5344CB8AC3E}">
        <p14:creationId xmlns="" xmlns:p14="http://schemas.microsoft.com/office/powerpoint/2010/main" val="7694909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sz="1800">
                <a:solidFill>
                  <a:srgbClr val="000000"/>
                </a:solidFill>
                <a:latin typeface="Arial" charset="0"/>
              </a:defRPr>
            </a:lvl1pPr>
          </a:lstStyle>
          <a:p>
            <a:pPr>
              <a:defRPr/>
            </a:pPr>
            <a:endParaRPr lang="en-US"/>
          </a:p>
        </p:txBody>
      </p:sp>
      <p:sp>
        <p:nvSpPr>
          <p:cNvPr id="3" name="Rectangle 5"/>
          <p:cNvSpPr>
            <a:spLocks noGrp="1" noChangeArrowheads="1"/>
          </p:cNvSpPr>
          <p:nvPr>
            <p:ph type="ftr" sz="quarter" idx="11"/>
          </p:nvPr>
        </p:nvSpPr>
        <p:spPr>
          <a:xfrm>
            <a:off x="3124200" y="6245225"/>
            <a:ext cx="2895600" cy="476250"/>
          </a:xfrm>
          <a:prstGeom prst="rect">
            <a:avLst/>
          </a:prstGeom>
        </p:spPr>
        <p:txBody>
          <a:bodyPr/>
          <a:lstStyle>
            <a:lvl1pPr eaLnBrk="1" hangingPunct="1">
              <a:defRPr sz="1800">
                <a:solidFill>
                  <a:srgbClr val="000000"/>
                </a:solidFill>
                <a:latin typeface="Arial" charset="0"/>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4" name="Rectangle 14"/>
          <p:cNvSpPr>
            <a:spLocks noGrp="1" noChangeArrowheads="1"/>
          </p:cNvSpPr>
          <p:nvPr>
            <p:ph type="body" idx="1"/>
          </p:nvPr>
        </p:nvSpPr>
        <p:spPr bwMode="auto">
          <a:xfrm>
            <a:off x="495300" y="1600200"/>
            <a:ext cx="8272463" cy="4525963"/>
          </a:xfrm>
          <a:prstGeom prst="rect">
            <a:avLst/>
          </a:prstGeom>
          <a:noFill/>
          <a:ln w="9525">
            <a:noFill/>
            <a:miter lim="800000"/>
            <a:headEnd/>
            <a:tailEnd/>
          </a:ln>
        </p:spPr>
        <p:txBody>
          <a:bodyPr vert="horz" wrap="square" lIns="95769" tIns="47885" rIns="95769" bIns="47885" numCol="1" anchor="t" anchorCtr="0" compatLnSpc="1">
            <a:prstTxWarp prst="textNoShape">
              <a:avLst/>
            </a:prstTxWarp>
          </a:bodyPr>
          <a:lstStyle/>
          <a:p>
            <a:pPr lvl="0"/>
            <a:r>
              <a:rPr lang="en-US" smtClean="0"/>
              <a:t>Click to edit Master text styles</a:t>
            </a:r>
          </a:p>
          <a:p>
            <a:pPr lvl="0"/>
            <a:r>
              <a:rPr lang="en-US" smtClean="0"/>
              <a:t>Second level</a:t>
            </a:r>
          </a:p>
          <a:p>
            <a:pPr lvl="0"/>
            <a:r>
              <a:rPr lang="en-US" smtClean="0"/>
              <a:t>Third level</a:t>
            </a:r>
          </a:p>
          <a:p>
            <a:pPr lvl="0"/>
            <a:r>
              <a:rPr lang="en-US" smtClean="0"/>
              <a:t>Fourth level</a:t>
            </a:r>
          </a:p>
          <a:p>
            <a:pPr lvl="0"/>
            <a:r>
              <a:rPr lang="en-US" smtClean="0"/>
              <a:t>Fifth level</a:t>
            </a:r>
          </a:p>
        </p:txBody>
      </p:sp>
      <p:sp>
        <p:nvSpPr>
          <p:cNvPr id="7" name="Rectangle 6"/>
          <p:cNvSpPr/>
          <p:nvPr userDrawn="1"/>
        </p:nvSpPr>
        <p:spPr>
          <a:xfrm>
            <a:off x="0" y="0"/>
            <a:ext cx="9144000" cy="6858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9" name="Content Placeholder 3" descr="PPT option1.jpg"/>
          <p:cNvPicPr>
            <a:picLocks noChangeAspect="1"/>
          </p:cNvPicPr>
          <p:nvPr userDrawn="1"/>
        </p:nvPicPr>
        <p:blipFill>
          <a:blip r:embed="rId3" cstate="print"/>
          <a:stretch>
            <a:fillRect/>
          </a:stretch>
        </p:blipFill>
        <p:spPr>
          <a:xfrm>
            <a:off x="-10813" y="0"/>
            <a:ext cx="9154813" cy="6858000"/>
          </a:xfrm>
          <a:prstGeom prst="rect">
            <a:avLst/>
          </a:prstGeom>
        </p:spPr>
      </p:pic>
    </p:spTree>
  </p:cSld>
  <p:clrMap bg1="lt1" tx1="dk1" bg2="lt2" tx2="dk2" accent1="accent1" accent2="accent2" accent3="accent3" accent4="accent4" accent5="accent5" accent6="accent6" hlink="hlink" folHlink="folHlink"/>
  <p:sldLayoutIdLst>
    <p:sldLayoutId id="2147483686" r:id="rId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uk/url?sa=i&amp;rct=j&amp;q=&amp;source=images&amp;cd=&amp;cad=rja&amp;docid=SH1DWzyYZPBSTM&amp;tbnid=eP1JhfE9GSHYZM:&amp;ved=0CAUQjRw&amp;url=http://automiddleeast.com/2012/08/29/news/misc-news/oman-road-accident-fatalities-on-the-rise&amp;ei=FJC1UaZHyrDQBf7igegE&amp;bvm=bv.47534661,d.d2k&amp;psig=AFQjCNHS63MLfaGdZQFIGWO3WNjr_AdrJA&amp;ust=1370939772077981" TargetMode="External"/><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hyperlink" Target="http://pdointernet/hseforcontractors/Pages/OnlineLibrary1.aspx" TargetMode="External"/><Relationship Id="rId5" Type="http://schemas.openxmlformats.org/officeDocument/2006/relationships/hyperlink" Target="mailto:talib.z.shaqsi@pdo.co.om" TargetMode="Externa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52400" y="1066800"/>
            <a:ext cx="5486400" cy="4431983"/>
          </a:xfrm>
          <a:prstGeom prst="rect">
            <a:avLst/>
          </a:prstGeom>
          <a:noFill/>
          <a:ln w="19050">
            <a:noFill/>
            <a:miter lim="800000"/>
            <a:headEnd/>
            <a:tailEnd/>
          </a:ln>
        </p:spPr>
        <p:txBody>
          <a:bodyPr wrap="square">
            <a:spAutoFit/>
          </a:bodyPr>
          <a:lstStyle/>
          <a:p>
            <a:pPr marL="114300" indent="-114300" algn="just">
              <a:defRPr/>
            </a:pPr>
            <a:r>
              <a:rPr lang="en-GB" sz="1600" b="1" dirty="0" smtClean="0">
                <a:latin typeface="Calibri" pitchFamily="34" charset="0"/>
                <a:cs typeface="Calibri" pitchFamily="34" charset="0"/>
              </a:rPr>
              <a:t>Date</a:t>
            </a:r>
            <a:r>
              <a:rPr lang="en-GB" sz="1600" b="1" dirty="0">
                <a:latin typeface="Calibri" pitchFamily="34" charset="0"/>
                <a:cs typeface="Calibri" pitchFamily="34" charset="0"/>
              </a:rPr>
              <a:t> </a:t>
            </a:r>
            <a:r>
              <a:rPr lang="en-GB" sz="1600" b="1" dirty="0" smtClean="0">
                <a:latin typeface="Calibri" pitchFamily="34" charset="0"/>
                <a:cs typeface="Calibri" pitchFamily="34" charset="0"/>
              </a:rPr>
              <a:t>: 18.03.2013</a:t>
            </a:r>
            <a:r>
              <a:rPr lang="en-US" sz="1600" b="1" dirty="0" smtClean="0">
                <a:latin typeface="Calibri" pitchFamily="34" charset="0"/>
                <a:cs typeface="Calibri" pitchFamily="34" charset="0"/>
              </a:rPr>
              <a:t>   Lorry breaks high voltage pole</a:t>
            </a:r>
            <a:endParaRPr lang="en-US" sz="1600" b="1" dirty="0">
              <a:latin typeface="Calibri" pitchFamily="34" charset="0"/>
              <a:cs typeface="Calibri" pitchFamily="34" charset="0"/>
            </a:endParaRPr>
          </a:p>
          <a:p>
            <a:pPr marL="114300" indent="-114300" algn="just">
              <a:defRPr/>
            </a:pPr>
            <a:endParaRPr lang="en-US" sz="1300" b="1" dirty="0">
              <a:solidFill>
                <a:srgbClr val="FF0000"/>
              </a:solidFill>
              <a:latin typeface="Calibri" pitchFamily="34" charset="0"/>
              <a:cs typeface="Calibri" pitchFamily="34" charset="0"/>
            </a:endParaRPr>
          </a:p>
          <a:p>
            <a:pPr marL="114300" indent="-114300" algn="just">
              <a:defRPr/>
            </a:pPr>
            <a:r>
              <a:rPr lang="en-US" sz="1800" b="1" dirty="0">
                <a:solidFill>
                  <a:srgbClr val="FF0000"/>
                </a:solidFill>
                <a:latin typeface="Calibri" pitchFamily="34" charset="0"/>
                <a:cs typeface="Calibri" pitchFamily="34" charset="0"/>
              </a:rPr>
              <a:t>What happened?</a:t>
            </a:r>
            <a:endParaRPr lang="en-US" sz="1800" dirty="0">
              <a:solidFill>
                <a:srgbClr val="FF0000"/>
              </a:solidFill>
              <a:latin typeface="Calibri" pitchFamily="34" charset="0"/>
              <a:cs typeface="Calibri" pitchFamily="34" charset="0"/>
            </a:endParaRPr>
          </a:p>
          <a:p>
            <a:pPr algn="just" eaLnBrk="1" hangingPunct="1">
              <a:defRPr/>
            </a:pPr>
            <a:r>
              <a:rPr lang="en-US" sz="1400" dirty="0" smtClean="0">
                <a:solidFill>
                  <a:srgbClr val="000000"/>
                </a:solidFill>
                <a:latin typeface="Calibri" pitchFamily="34" charset="0"/>
                <a:cs typeface="Calibri" pitchFamily="34" charset="0"/>
              </a:rPr>
              <a:t>A HGV driver driving a loaded 40 </a:t>
            </a:r>
            <a:r>
              <a:rPr lang="en-US" sz="1400" dirty="0" err="1" smtClean="0">
                <a:solidFill>
                  <a:srgbClr val="000000"/>
                </a:solidFill>
                <a:latin typeface="Calibri" pitchFamily="34" charset="0"/>
                <a:cs typeface="Calibri" pitchFamily="34" charset="0"/>
              </a:rPr>
              <a:t>tonne</a:t>
            </a:r>
            <a:r>
              <a:rPr lang="en-US" sz="1400" dirty="0" smtClean="0">
                <a:solidFill>
                  <a:srgbClr val="000000"/>
                </a:solidFill>
                <a:latin typeface="Calibri" pitchFamily="34" charset="0"/>
                <a:cs typeface="Calibri" pitchFamily="34" charset="0"/>
              </a:rPr>
              <a:t> articulated lorry decided to deviate from the planned route to meet up with his </a:t>
            </a:r>
            <a:r>
              <a:rPr lang="en-US" sz="1400" dirty="0">
                <a:solidFill>
                  <a:srgbClr val="000000"/>
                </a:solidFill>
                <a:latin typeface="Calibri" pitchFamily="34" charset="0"/>
                <a:cs typeface="Calibri" pitchFamily="34" charset="0"/>
              </a:rPr>
              <a:t>friend </a:t>
            </a:r>
            <a:r>
              <a:rPr lang="en-US" sz="1400" dirty="0" smtClean="0">
                <a:solidFill>
                  <a:srgbClr val="000000"/>
                </a:solidFill>
                <a:latin typeface="Calibri" pitchFamily="34" charset="0"/>
                <a:cs typeface="Calibri" pitchFamily="34" charset="0"/>
              </a:rPr>
              <a:t>for personnel reasons. In doing so he had to turn near to a wooden pole carrying a 33 </a:t>
            </a:r>
            <a:r>
              <a:rPr lang="en-US" sz="1400" dirty="0">
                <a:solidFill>
                  <a:srgbClr val="000000"/>
                </a:solidFill>
                <a:latin typeface="Calibri" pitchFamily="34" charset="0"/>
                <a:cs typeface="Calibri" pitchFamily="34" charset="0"/>
              </a:rPr>
              <a:t>KV </a:t>
            </a:r>
            <a:r>
              <a:rPr lang="en-US" sz="1400" dirty="0" smtClean="0">
                <a:solidFill>
                  <a:srgbClr val="000000"/>
                </a:solidFill>
                <a:latin typeface="Calibri" pitchFamily="34" charset="0"/>
                <a:cs typeface="Calibri" pitchFamily="34" charset="0"/>
              </a:rPr>
              <a:t>overhead line </a:t>
            </a:r>
            <a:r>
              <a:rPr lang="en-US" sz="1400" dirty="0">
                <a:solidFill>
                  <a:srgbClr val="000000"/>
                </a:solidFill>
                <a:latin typeface="Calibri" pitchFamily="34" charset="0"/>
                <a:cs typeface="Calibri" pitchFamily="34" charset="0"/>
              </a:rPr>
              <a:t>pole and a stay </a:t>
            </a:r>
            <a:r>
              <a:rPr lang="en-US" sz="1400" dirty="0" smtClean="0">
                <a:solidFill>
                  <a:srgbClr val="000000"/>
                </a:solidFill>
                <a:latin typeface="Calibri" pitchFamily="34" charset="0"/>
                <a:cs typeface="Calibri" pitchFamily="34" charset="0"/>
              </a:rPr>
              <a:t>wire. As he made the turn the stay wire holding up the pole became snagged between his cab and the trailer. The driver reversed to  release the wire however this increased the tension and the wire pulled on the pole and it snapped falling on the trailer.  There were no injuries but the  </a:t>
            </a:r>
            <a:r>
              <a:rPr lang="en-US" sz="1400" dirty="0">
                <a:solidFill>
                  <a:srgbClr val="000000"/>
                </a:solidFill>
                <a:latin typeface="Calibri" pitchFamily="34" charset="0"/>
                <a:cs typeface="Calibri" pitchFamily="34" charset="0"/>
              </a:rPr>
              <a:t>power supply </a:t>
            </a:r>
            <a:r>
              <a:rPr lang="en-US" sz="1400" dirty="0" smtClean="0">
                <a:solidFill>
                  <a:srgbClr val="000000"/>
                </a:solidFill>
                <a:latin typeface="Calibri" pitchFamily="34" charset="0"/>
                <a:cs typeface="Calibri" pitchFamily="34" charset="0"/>
              </a:rPr>
              <a:t>to </a:t>
            </a:r>
            <a:r>
              <a:rPr lang="en-US" sz="1400" dirty="0">
                <a:solidFill>
                  <a:srgbClr val="000000"/>
                </a:solidFill>
                <a:latin typeface="Calibri" pitchFamily="34" charset="0"/>
                <a:cs typeface="Calibri" pitchFamily="34" charset="0"/>
              </a:rPr>
              <a:t>the camp area was </a:t>
            </a:r>
            <a:r>
              <a:rPr lang="en-US" sz="1400" dirty="0" smtClean="0">
                <a:solidFill>
                  <a:srgbClr val="000000"/>
                </a:solidFill>
                <a:latin typeface="Calibri" pitchFamily="34" charset="0"/>
                <a:cs typeface="Calibri" pitchFamily="34" charset="0"/>
              </a:rPr>
              <a:t>cut off disrupted, pole destroyed and  trailer damaged. </a:t>
            </a:r>
            <a:endParaRPr lang="en-US" sz="1400" dirty="0">
              <a:solidFill>
                <a:srgbClr val="000000"/>
              </a:solidFill>
              <a:latin typeface="Calibri" pitchFamily="34" charset="0"/>
              <a:cs typeface="Calibri" pitchFamily="34" charset="0"/>
            </a:endParaRPr>
          </a:p>
          <a:p>
            <a:pPr marL="342900" indent="-342900" algn="just" eaLnBrk="1" hangingPunct="1">
              <a:defRPr/>
            </a:pPr>
            <a:endParaRPr lang="en-US" sz="700" dirty="0">
              <a:solidFill>
                <a:srgbClr val="000000"/>
              </a:solidFill>
              <a:latin typeface="Calibri" pitchFamily="34" charset="0"/>
              <a:cs typeface="Calibri" pitchFamily="34" charset="0"/>
            </a:endParaRPr>
          </a:p>
          <a:p>
            <a:pPr marL="114300" indent="-114300" algn="just">
              <a:defRPr/>
            </a:pPr>
            <a:r>
              <a:rPr lang="en-US" sz="1800" b="1" dirty="0">
                <a:solidFill>
                  <a:srgbClr val="333399"/>
                </a:solidFill>
                <a:latin typeface="Calibri" pitchFamily="34" charset="0"/>
                <a:cs typeface="Calibri" pitchFamily="34" charset="0"/>
              </a:rPr>
              <a:t>Your learning from this incident</a:t>
            </a:r>
            <a:r>
              <a:rPr lang="en-US" sz="1800" b="1" dirty="0" smtClean="0">
                <a:solidFill>
                  <a:srgbClr val="333399"/>
                </a:solidFill>
                <a:latin typeface="Calibri" pitchFamily="34" charset="0"/>
                <a:cs typeface="Calibri" pitchFamily="34" charset="0"/>
              </a:rPr>
              <a:t>..</a:t>
            </a:r>
            <a:endParaRPr lang="en-US" sz="1100" dirty="0" smtClean="0">
              <a:latin typeface="Calibri" pitchFamily="34" charset="0"/>
              <a:cs typeface="Calibri" pitchFamily="34" charset="0"/>
            </a:endParaRPr>
          </a:p>
          <a:p>
            <a:pPr algn="just">
              <a:lnSpc>
                <a:spcPct val="150000"/>
              </a:lnSpc>
              <a:buFont typeface="Wingdings" pitchFamily="2" charset="2"/>
              <a:buChar char="§"/>
              <a:tabLst>
                <a:tab pos="287338" algn="l"/>
              </a:tabLst>
            </a:pPr>
            <a:r>
              <a:rPr lang="en-US" sz="1100" dirty="0" smtClean="0">
                <a:latin typeface="Calibri" pitchFamily="34" charset="0"/>
                <a:cs typeface="Calibri" pitchFamily="34" charset="0"/>
              </a:rPr>
              <a:t>  </a:t>
            </a:r>
            <a:r>
              <a:rPr lang="en-US" sz="1400" dirty="0" smtClean="0">
                <a:latin typeface="Calibri" pitchFamily="34" charset="0"/>
                <a:cs typeface="Calibri" pitchFamily="34" charset="0"/>
              </a:rPr>
              <a:t>Works vehicles are not to be used for personal use.</a:t>
            </a:r>
          </a:p>
          <a:p>
            <a:pPr algn="just">
              <a:lnSpc>
                <a:spcPct val="150000"/>
              </a:lnSpc>
              <a:buFont typeface="Wingdings" pitchFamily="2" charset="2"/>
              <a:buChar char="§"/>
              <a:tabLst>
                <a:tab pos="287338" algn="l"/>
              </a:tabLst>
            </a:pPr>
            <a:r>
              <a:rPr lang="en-US" sz="1400" dirty="0" smtClean="0">
                <a:latin typeface="Calibri" pitchFamily="34" charset="0"/>
                <a:cs typeface="Calibri" pitchFamily="34" charset="0"/>
              </a:rPr>
              <a:t>  Deviating from your route can lead to unforeseen hazards</a:t>
            </a:r>
            <a:r>
              <a:rPr lang="en-GB" sz="1400" dirty="0" smtClean="0">
                <a:latin typeface="Calibri" pitchFamily="34" charset="0"/>
                <a:cs typeface="Calibri" pitchFamily="34" charset="0"/>
              </a:rPr>
              <a:t> </a:t>
            </a:r>
          </a:p>
          <a:p>
            <a:pPr algn="just">
              <a:lnSpc>
                <a:spcPct val="150000"/>
              </a:lnSpc>
              <a:buFont typeface="Wingdings" pitchFamily="2" charset="2"/>
              <a:buChar char="§"/>
              <a:tabLst>
                <a:tab pos="287338" algn="l"/>
              </a:tabLst>
            </a:pPr>
            <a:r>
              <a:rPr lang="en-GB" sz="1400" dirty="0" smtClean="0">
                <a:latin typeface="Calibri" pitchFamily="34" charset="0"/>
                <a:cs typeface="Calibri" pitchFamily="34" charset="0"/>
              </a:rPr>
              <a:t>  Never underestimate the electrical </a:t>
            </a:r>
            <a:r>
              <a:rPr lang="en-GB" sz="1400" dirty="0" smtClean="0">
                <a:solidFill>
                  <a:srgbClr val="000000"/>
                </a:solidFill>
                <a:latin typeface="Calibri" pitchFamily="34" charset="0"/>
                <a:cs typeface="Calibri" pitchFamily="34" charset="0"/>
              </a:rPr>
              <a:t>hazard of a 33 KV power line.</a:t>
            </a:r>
          </a:p>
          <a:p>
            <a:pPr algn="just">
              <a:lnSpc>
                <a:spcPct val="150000"/>
              </a:lnSpc>
              <a:buFont typeface="Wingdings" pitchFamily="2" charset="2"/>
              <a:buChar char="§"/>
              <a:tabLst>
                <a:tab pos="287338" algn="l"/>
              </a:tabLst>
            </a:pPr>
            <a:r>
              <a:rPr lang="en-GB" sz="1400" dirty="0" smtClean="0">
                <a:solidFill>
                  <a:srgbClr val="000000"/>
                </a:solidFill>
                <a:latin typeface="Calibri" pitchFamily="34" charset="0"/>
                <a:cs typeface="Calibri" pitchFamily="34" charset="0"/>
              </a:rPr>
              <a:t>  Always check your mirrors when turning a HGV</a:t>
            </a:r>
          </a:p>
        </p:txBody>
      </p:sp>
      <p:grpSp>
        <p:nvGrpSpPr>
          <p:cNvPr id="2" name="Group 9"/>
          <p:cNvGrpSpPr>
            <a:grpSpLocks/>
          </p:cNvGrpSpPr>
          <p:nvPr/>
        </p:nvGrpSpPr>
        <p:grpSpPr bwMode="auto">
          <a:xfrm>
            <a:off x="1066800" y="0"/>
            <a:ext cx="8976824" cy="2349500"/>
            <a:chOff x="-30" y="-1000"/>
            <a:chExt cx="6126" cy="1480"/>
          </a:xfrm>
        </p:grpSpPr>
        <p:sp>
          <p:nvSpPr>
            <p:cNvPr id="15369"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Calibri" pitchFamily="34" charset="0"/>
                <a:cs typeface="Calibri" pitchFamily="34" charset="0"/>
              </a:endParaRPr>
            </a:p>
          </p:txBody>
        </p:sp>
        <p:sp>
          <p:nvSpPr>
            <p:cNvPr id="15370" name="Text Box 12"/>
            <p:cNvSpPr txBox="1">
              <a:spLocks noChangeArrowheads="1"/>
            </p:cNvSpPr>
            <p:nvPr/>
          </p:nvSpPr>
          <p:spPr bwMode="auto">
            <a:xfrm>
              <a:off x="-30" y="-1000"/>
              <a:ext cx="4816" cy="485"/>
            </a:xfrm>
            <a:prstGeom prst="rect">
              <a:avLst/>
            </a:prstGeom>
            <a:noFill/>
            <a:ln w="9525">
              <a:noFill/>
              <a:miter lim="800000"/>
              <a:headEnd/>
              <a:tailEnd/>
            </a:ln>
          </p:spPr>
          <p:txBody>
            <a:bodyPr>
              <a:spAutoFit/>
            </a:bodyPr>
            <a:lstStyle/>
            <a:p>
              <a:pPr algn="ctr"/>
              <a:r>
                <a:rPr lang="en-GB" sz="4400" b="1" dirty="0">
                  <a:solidFill>
                    <a:srgbClr val="0000FF"/>
                  </a:solidFill>
                  <a:latin typeface="Calibri" pitchFamily="34" charset="0"/>
                  <a:cs typeface="Calibri" pitchFamily="34" charset="0"/>
                </a:rPr>
                <a:t>PDO safety advice</a:t>
              </a:r>
            </a:p>
          </p:txBody>
        </p:sp>
        <p:sp>
          <p:nvSpPr>
            <p:cNvPr id="15371" name="Text Box 13"/>
            <p:cNvSpPr txBox="1">
              <a:spLocks noChangeArrowheads="1"/>
            </p:cNvSpPr>
            <p:nvPr/>
          </p:nvSpPr>
          <p:spPr bwMode="auto">
            <a:xfrm>
              <a:off x="0" y="-25"/>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Calibri" pitchFamily="34" charset="0"/>
                <a:cs typeface="Calibri" pitchFamily="34" charset="0"/>
              </a:endParaRPr>
            </a:p>
          </p:txBody>
        </p:sp>
        <p:sp>
          <p:nvSpPr>
            <p:cNvPr id="15372"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Calibri" pitchFamily="34" charset="0"/>
                <a:cs typeface="Calibri" pitchFamily="34" charset="0"/>
              </a:endParaRPr>
            </a:p>
          </p:txBody>
        </p:sp>
      </p:grpSp>
      <p:pic>
        <p:nvPicPr>
          <p:cNvPr id="13" name="Picture 7" descr="E:\hse old mails\E drive\2013\INCIDENTS &amp; HSE DEFAULTS\WORK RELATED\RTA 18 MAR 2013\RTA 18 MAR 2013 PHOTOS\9.JPG"/>
          <p:cNvPicPr>
            <a:picLocks noChangeAspect="1" noChangeArrowheads="1"/>
          </p:cNvPicPr>
          <p:nvPr/>
        </p:nvPicPr>
        <p:blipFill>
          <a:blip r:embed="rId2" cstate="email">
            <a:extLst>
              <a:ext uri="{28A0092B-C50C-407E-A947-70E740481C1C}">
                <a14:useLocalDpi xmlns="" xmlns:a14="http://schemas.microsoft.com/office/drawing/2010/main"/>
              </a:ext>
            </a:extLst>
          </a:blip>
          <a:srcRect/>
          <a:stretch>
            <a:fillRect/>
          </a:stretch>
        </p:blipFill>
        <p:spPr bwMode="auto">
          <a:xfrm>
            <a:off x="5867400" y="1143000"/>
            <a:ext cx="2982240" cy="2209356"/>
          </a:xfrm>
          <a:prstGeom prst="rect">
            <a:avLst/>
          </a:prstGeom>
          <a:noFill/>
          <a:ln w="31750">
            <a:solidFill>
              <a:srgbClr val="0000FF"/>
            </a:solidFill>
            <a:miter lim="800000"/>
            <a:headEnd/>
            <a:tailEnd/>
          </a:ln>
          <a:extLst>
            <a:ext uri="{909E8E84-426E-40DD-AFC4-6F175D3DCCD1}">
              <a14:hiddenFill xmlns="" xmlns:a14="http://schemas.microsoft.com/office/drawing/2010/main">
                <a:solidFill>
                  <a:srgbClr val="FFFFFF"/>
                </a:solidFill>
              </a14:hiddenFill>
            </a:ext>
          </a:extLst>
        </p:spPr>
      </p:pic>
      <p:sp>
        <p:nvSpPr>
          <p:cNvPr id="16" name="Text Box 5"/>
          <p:cNvSpPr txBox="1">
            <a:spLocks noChangeArrowheads="1"/>
          </p:cNvSpPr>
          <p:nvPr/>
        </p:nvSpPr>
        <p:spPr bwMode="auto">
          <a:xfrm>
            <a:off x="228600" y="5486400"/>
            <a:ext cx="5257800" cy="707886"/>
          </a:xfrm>
          <a:prstGeom prst="rect">
            <a:avLst/>
          </a:prstGeom>
          <a:solidFill>
            <a:srgbClr val="003366"/>
          </a:solidFill>
          <a:ln w="31750">
            <a:solidFill>
              <a:srgbClr val="0000CC"/>
            </a:solidFill>
            <a:miter lim="800000"/>
            <a:headEnd/>
            <a:tailEnd/>
          </a:ln>
        </p:spPr>
        <p:txBody>
          <a:bodyPr wrap="square">
            <a:spAutoFit/>
          </a:bodyPr>
          <a:lstStyle/>
          <a:p>
            <a:pPr algn="ctr">
              <a:spcBef>
                <a:spcPct val="50000"/>
              </a:spcBef>
              <a:tabLst>
                <a:tab pos="287338" algn="l"/>
              </a:tabLst>
              <a:defRPr/>
            </a:pPr>
            <a:r>
              <a:rPr lang="en-US" sz="2000" b="1" dirty="0" smtClean="0">
                <a:solidFill>
                  <a:srgbClr val="FFFF66"/>
                </a:solidFill>
                <a:latin typeface="Calibri" pitchFamily="34" charset="0"/>
                <a:cs typeface="Calibri" pitchFamily="34" charset="0"/>
              </a:rPr>
              <a:t>Don’t deviate from the planned journey &amp; authorised route</a:t>
            </a:r>
            <a:endParaRPr lang="en-US" sz="800" b="1" dirty="0">
              <a:solidFill>
                <a:srgbClr val="FFFF99"/>
              </a:solidFill>
              <a:effectLst>
                <a:outerShdw blurRad="38100" dist="38100" dir="2700000" algn="tl">
                  <a:srgbClr val="000000"/>
                </a:outerShdw>
              </a:effectLst>
              <a:latin typeface="Calibri" pitchFamily="34" charset="0"/>
              <a:cs typeface="Calibri" pitchFamily="34" charset="0"/>
            </a:endParaRPr>
          </a:p>
        </p:txBody>
      </p:sp>
      <p:sp>
        <p:nvSpPr>
          <p:cNvPr id="11" name="Slide Number Placeholder 7"/>
          <p:cNvSpPr txBox="1">
            <a:spLocks/>
          </p:cNvSpPr>
          <p:nvPr/>
        </p:nvSpPr>
        <p:spPr>
          <a:xfrm>
            <a:off x="7848600" y="6248400"/>
            <a:ext cx="1905000" cy="457200"/>
          </a:xfrm>
          <a:prstGeom prst="rect">
            <a:avLst/>
          </a:prstGeom>
          <a:noFill/>
        </p:spPr>
        <p:txBody>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dirty="0" smtClean="0">
              <a:latin typeface="Calibri" pitchFamily="34" charset="0"/>
              <a:cs typeface="Calibri" pitchFamily="34" charset="0"/>
            </a:endParaRPr>
          </a:p>
        </p:txBody>
      </p:sp>
      <p:grpSp>
        <p:nvGrpSpPr>
          <p:cNvPr id="12" name="Group 131"/>
          <p:cNvGrpSpPr>
            <a:grpSpLocks/>
          </p:cNvGrpSpPr>
          <p:nvPr/>
        </p:nvGrpSpPr>
        <p:grpSpPr bwMode="auto">
          <a:xfrm>
            <a:off x="8382000" y="2743200"/>
            <a:ext cx="325266" cy="509383"/>
            <a:chOff x="3504" y="544"/>
            <a:chExt cx="2287" cy="1855"/>
          </a:xfrm>
        </p:grpSpPr>
        <p:sp>
          <p:nvSpPr>
            <p:cNvPr id="14"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pPr eaLnBrk="1" hangingPunct="1"/>
              <a:endParaRPr lang="en-US" smtClean="0">
                <a:solidFill>
                  <a:srgbClr val="000000"/>
                </a:solidFill>
                <a:latin typeface="Calibri" pitchFamily="34" charset="0"/>
                <a:cs typeface="Calibri" pitchFamily="34" charset="0"/>
              </a:endParaRPr>
            </a:p>
          </p:txBody>
        </p:sp>
        <p:sp>
          <p:nvSpPr>
            <p:cNvPr id="15"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pPr eaLnBrk="1" hangingPunct="1"/>
              <a:endParaRPr lang="en-US" smtClean="0">
                <a:solidFill>
                  <a:srgbClr val="000000"/>
                </a:solidFill>
                <a:latin typeface="Calibri" pitchFamily="34" charset="0"/>
                <a:cs typeface="Calibri" pitchFamily="34" charset="0"/>
              </a:endParaRPr>
            </a:p>
          </p:txBody>
        </p:sp>
      </p:grpSp>
      <p:pic>
        <p:nvPicPr>
          <p:cNvPr id="3074" name="Picture 2" descr="http://automiddleeast.com/wp-content/uploads/2012/08/oman_road.jpg">
            <a:hlinkClick r:id="rId3"/>
          </p:cNvPr>
          <p:cNvPicPr>
            <a:picLocks noChangeAspect="1" noChangeArrowheads="1"/>
          </p:cNvPicPr>
          <p:nvPr/>
        </p:nvPicPr>
        <p:blipFill>
          <a:blip r:embed="rId4" cstate="print"/>
          <a:srcRect/>
          <a:stretch>
            <a:fillRect/>
          </a:stretch>
        </p:blipFill>
        <p:spPr bwMode="auto">
          <a:xfrm>
            <a:off x="5867401" y="3505200"/>
            <a:ext cx="2971799" cy="2283001"/>
          </a:xfrm>
          <a:prstGeom prst="rect">
            <a:avLst/>
          </a:prstGeom>
          <a:noFill/>
          <a:ln w="22225">
            <a:solidFill>
              <a:srgbClr val="000099"/>
            </a:solidFill>
          </a:ln>
        </p:spPr>
      </p:pic>
      <p:sp>
        <p:nvSpPr>
          <p:cNvPr id="17" name="Freeform 132"/>
          <p:cNvSpPr>
            <a:spLocks/>
          </p:cNvSpPr>
          <p:nvPr/>
        </p:nvSpPr>
        <p:spPr bwMode="auto">
          <a:xfrm>
            <a:off x="8382000" y="5181600"/>
            <a:ext cx="441871" cy="427703"/>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pPr eaLnBrk="1" hangingPunct="1"/>
            <a:endParaRPr lang="en-US" smtClean="0">
              <a:solidFill>
                <a:srgbClr val="000000"/>
              </a:solidFill>
              <a:latin typeface="Calibri" pitchFamily="34" charset="0"/>
              <a:cs typeface="Calibri" pitchFamily="34" charset="0"/>
            </a:endParaRPr>
          </a:p>
        </p:txBody>
      </p:sp>
      <p:sp>
        <p:nvSpPr>
          <p:cNvPr id="18" name="Rectangle 7"/>
          <p:cNvSpPr>
            <a:spLocks noChangeArrowheads="1"/>
          </p:cNvSpPr>
          <p:nvPr/>
        </p:nvSpPr>
        <p:spPr bwMode="auto">
          <a:xfrm>
            <a:off x="0" y="723900"/>
            <a:ext cx="9144000" cy="261610"/>
          </a:xfrm>
          <a:prstGeom prst="rect">
            <a:avLst/>
          </a:prstGeom>
          <a:solidFill>
            <a:schemeClr val="bg1">
              <a:lumMod val="85000"/>
            </a:schemeClr>
          </a:solidFill>
          <a:ln w="9525">
            <a:solidFill>
              <a:schemeClr val="tx1"/>
            </a:solidFill>
            <a:miter lim="800000"/>
            <a:headEnd/>
            <a:tailEnd/>
          </a:ln>
        </p:spPr>
        <p:txBody>
          <a:bodyPr>
            <a:spAutoFit/>
          </a:bodyPr>
          <a:lstStyle/>
          <a:p>
            <a:pPr algn="ctr" eaLnBrk="0" fontAlgn="auto" hangingPunct="0">
              <a:spcBef>
                <a:spcPts val="0"/>
              </a:spcBef>
              <a:spcAft>
                <a:spcPts val="0"/>
              </a:spcAft>
              <a:defRPr/>
            </a:pPr>
            <a:r>
              <a:rPr lang="en-US" sz="1100" b="1" dirty="0">
                <a:solidFill>
                  <a:schemeClr val="accent2">
                    <a:lumMod val="75000"/>
                  </a:schemeClr>
                </a:solidFill>
                <a:latin typeface="Calibri" pitchFamily="34" charset="0"/>
                <a:cs typeface="Calibri" pitchFamily="34" charset="0"/>
              </a:rPr>
              <a:t>Use this Alert: Discuss in Tool Box Talks and HSE Meetings </a:t>
            </a:r>
            <a:r>
              <a:rPr lang="en-US" sz="1100" b="1" dirty="0">
                <a:solidFill>
                  <a:schemeClr val="accent2">
                    <a:lumMod val="75000"/>
                  </a:schemeClr>
                </a:solidFill>
                <a:latin typeface="Calibri" pitchFamily="34" charset="0"/>
                <a:cs typeface="Calibri" pitchFamily="34" charset="0"/>
                <a:sym typeface="Wingdings" pitchFamily="2" charset="2"/>
              </a:rPr>
              <a:t> Distribute to contractors  Post on HSE Notice Boards  Include in site HSE Induction</a:t>
            </a:r>
            <a:endParaRPr lang="en-US" sz="1100" b="1" dirty="0">
              <a:solidFill>
                <a:schemeClr val="accent2">
                  <a:lumMod val="75000"/>
                </a:schemeClr>
              </a:solidFill>
              <a:latin typeface="Calibri" pitchFamily="34" charset="0"/>
              <a:cs typeface="Calibri" pitchFamily="34" charset="0"/>
            </a:endParaRPr>
          </a:p>
        </p:txBody>
      </p:sp>
      <p:sp>
        <p:nvSpPr>
          <p:cNvPr id="19"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lvl1pPr>
              <a:defRPr b="1">
                <a:latin typeface="Arial" pitchFamily="34" charset="0"/>
                <a:cs typeface="Arial" pitchFamily="34" charset="0"/>
              </a:defRPr>
            </a:lvl1pPr>
          </a:lstStyle>
          <a:p>
            <a:pPr fontAlgn="auto">
              <a:spcBef>
                <a:spcPts val="0"/>
              </a:spcBef>
              <a:spcAft>
                <a:spcPts val="0"/>
              </a:spcAft>
              <a:defRPr/>
            </a:pPr>
            <a:r>
              <a:rPr lang="en-US" sz="1000" b="0" dirty="0" smtClean="0">
                <a:latin typeface="Calibri" pitchFamily="34" charset="0"/>
                <a:cs typeface="Calibri" pitchFamily="34" charset="0"/>
              </a:rPr>
              <a:t>Contact</a:t>
            </a:r>
            <a:r>
              <a:rPr lang="en-US" sz="1000" b="0" dirty="0" smtClean="0">
                <a:latin typeface="Calibri" pitchFamily="34" charset="0"/>
                <a:cs typeface="Calibri" pitchFamily="34" charset="0"/>
                <a:hlinkClick r:id="rId5"/>
              </a:rPr>
              <a:t>:  </a:t>
            </a:r>
            <a:r>
              <a:rPr lang="en-US" sz="1000" b="0" dirty="0" smtClean="0">
                <a:solidFill>
                  <a:schemeClr val="accent6">
                    <a:lumMod val="50000"/>
                  </a:schemeClr>
                </a:solidFill>
                <a:latin typeface="Calibri" pitchFamily="34" charset="0"/>
                <a:cs typeface="Calibri" pitchFamily="34" charset="0"/>
                <a:hlinkClick r:id="rId5"/>
              </a:rPr>
              <a:t>MSE54</a:t>
            </a:r>
            <a:r>
              <a:rPr lang="en-US" sz="1000" b="0" dirty="0" smtClean="0">
                <a:latin typeface="Calibri" pitchFamily="34" charset="0"/>
                <a:cs typeface="Calibri" pitchFamily="34" charset="0"/>
                <a:hlinkClick r:id="rId5"/>
              </a:rPr>
              <a:t> </a:t>
            </a:r>
            <a:r>
              <a:rPr lang="en-US" sz="1000" b="0" dirty="0" smtClean="0">
                <a:latin typeface="Calibri" pitchFamily="34" charset="0"/>
                <a:cs typeface="Calibri" pitchFamily="34" charset="0"/>
              </a:rPr>
              <a:t>for further information or visit the </a:t>
            </a:r>
            <a:r>
              <a:rPr lang="en-US" sz="1000" b="0" dirty="0" smtClean="0">
                <a:latin typeface="Calibri" pitchFamily="34" charset="0"/>
                <a:cs typeface="Calibri" pitchFamily="34" charset="0"/>
                <a:hlinkClick r:id="rId6"/>
              </a:rPr>
              <a:t>HSE Website</a:t>
            </a:r>
            <a:r>
              <a:rPr lang="en-US" sz="1000" b="0" dirty="0" smtClean="0">
                <a:latin typeface="Calibri" pitchFamily="34" charset="0"/>
                <a:cs typeface="Calibri" pitchFamily="34" charset="0"/>
              </a:rPr>
              <a:t>                                 Learning No 18                                                                </a:t>
            </a:r>
            <a:r>
              <a:rPr lang="en-US" sz="1000" b="0" dirty="0" smtClean="0">
                <a:latin typeface="Calibri" pitchFamily="34" charset="0"/>
                <a:cs typeface="Calibri" pitchFamily="34" charset="0"/>
              </a:rPr>
              <a:t>07/07/2013</a:t>
            </a:r>
            <a:endParaRPr lang="en-US" sz="1000" b="0"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87" name="Group 9"/>
          <p:cNvGrpSpPr>
            <a:grpSpLocks/>
          </p:cNvGrpSpPr>
          <p:nvPr/>
        </p:nvGrpSpPr>
        <p:grpSpPr bwMode="auto">
          <a:xfrm>
            <a:off x="12700" y="-228600"/>
            <a:ext cx="8920163" cy="990601"/>
            <a:chOff x="9" y="-144"/>
            <a:chExt cx="6087" cy="624"/>
          </a:xfrm>
        </p:grpSpPr>
        <p:sp>
          <p:nvSpPr>
            <p:cNvPr id="16389"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Calibri" pitchFamily="34" charset="0"/>
                <a:cs typeface="Calibri" pitchFamily="34" charset="0"/>
              </a:endParaRPr>
            </a:p>
          </p:txBody>
        </p:sp>
        <p:sp>
          <p:nvSpPr>
            <p:cNvPr id="16390" name="Text Box 12"/>
            <p:cNvSpPr txBox="1">
              <a:spLocks noChangeArrowheads="1"/>
            </p:cNvSpPr>
            <p:nvPr/>
          </p:nvSpPr>
          <p:spPr bwMode="auto">
            <a:xfrm>
              <a:off x="1196" y="0"/>
              <a:ext cx="3796" cy="446"/>
            </a:xfrm>
            <a:prstGeom prst="rect">
              <a:avLst/>
            </a:prstGeom>
            <a:noFill/>
            <a:ln w="9525">
              <a:noFill/>
              <a:miter lim="800000"/>
              <a:headEnd/>
              <a:tailEnd/>
            </a:ln>
          </p:spPr>
          <p:txBody>
            <a:bodyPr wrap="square">
              <a:spAutoFit/>
            </a:bodyPr>
            <a:lstStyle/>
            <a:p>
              <a:r>
                <a:rPr lang="en-GB" sz="4000" b="1" dirty="0">
                  <a:solidFill>
                    <a:srgbClr val="0000FF"/>
                  </a:solidFill>
                  <a:latin typeface="Calibri" pitchFamily="34" charset="0"/>
                  <a:cs typeface="Calibri" pitchFamily="34" charset="0"/>
                </a:rPr>
                <a:t>Management </a:t>
              </a:r>
              <a:r>
                <a:rPr lang="en-GB" sz="4000" b="1" dirty="0" err="1" smtClean="0">
                  <a:solidFill>
                    <a:srgbClr val="0000FF"/>
                  </a:solidFill>
                  <a:latin typeface="Calibri" pitchFamily="34" charset="0"/>
                  <a:cs typeface="Calibri" pitchFamily="34" charset="0"/>
                </a:rPr>
                <a:t>learnings</a:t>
              </a:r>
              <a:endParaRPr lang="en-GB" sz="4000" b="1" dirty="0">
                <a:solidFill>
                  <a:srgbClr val="0000FF"/>
                </a:solidFill>
                <a:latin typeface="Calibri" pitchFamily="34" charset="0"/>
                <a:cs typeface="Calibri" pitchFamily="34" charset="0"/>
              </a:endParaRPr>
            </a:p>
          </p:txBody>
        </p:sp>
        <p:sp>
          <p:nvSpPr>
            <p:cNvPr id="16391"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Calibri" pitchFamily="34" charset="0"/>
                <a:cs typeface="Calibri" pitchFamily="34" charset="0"/>
              </a:endParaRPr>
            </a:p>
          </p:txBody>
        </p:sp>
        <p:sp>
          <p:nvSpPr>
            <p:cNvPr id="16392"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Calibri" pitchFamily="34" charset="0"/>
                <a:cs typeface="Calibri" pitchFamily="34" charset="0"/>
              </a:endParaRPr>
            </a:p>
          </p:txBody>
        </p:sp>
      </p:grpSp>
      <p:sp>
        <p:nvSpPr>
          <p:cNvPr id="8" name="TextBox 7"/>
          <p:cNvSpPr txBox="1"/>
          <p:nvPr/>
        </p:nvSpPr>
        <p:spPr>
          <a:xfrm>
            <a:off x="381000" y="1600200"/>
            <a:ext cx="7848600" cy="3354765"/>
          </a:xfrm>
          <a:prstGeom prst="rect">
            <a:avLst/>
          </a:prstGeom>
          <a:noFill/>
        </p:spPr>
        <p:txBody>
          <a:bodyPr wrap="square" rtlCol="0">
            <a:spAutoFit/>
          </a:bodyPr>
          <a:lstStyle/>
          <a:p>
            <a:pPr marL="342900" indent="-342900">
              <a:buFont typeface="Wingdings" pitchFamily="2" charset="2"/>
              <a:buChar char="§"/>
              <a:defRPr/>
            </a:pPr>
            <a:endParaRPr lang="ar-OM" sz="1600" dirty="0" smtClean="0">
              <a:solidFill>
                <a:srgbClr val="000099"/>
              </a:solidFill>
              <a:latin typeface="Calibri" pitchFamily="34" charset="0"/>
            </a:endParaRPr>
          </a:p>
          <a:p>
            <a:pPr>
              <a:defRPr/>
            </a:pPr>
            <a:r>
              <a:rPr lang="en-US" sz="1800" dirty="0" smtClean="0">
                <a:solidFill>
                  <a:srgbClr val="FF0000"/>
                </a:solidFill>
                <a:latin typeface="Calibri" pitchFamily="34" charset="0"/>
                <a:cs typeface="Calibri" pitchFamily="34" charset="0"/>
              </a:rPr>
              <a:t>As a learning from this incident and ensure</a:t>
            </a:r>
            <a:r>
              <a:rPr lang="ar-OM" sz="1800" dirty="0" smtClean="0">
                <a:solidFill>
                  <a:srgbClr val="FF0000"/>
                </a:solidFill>
                <a:latin typeface="Calibri" pitchFamily="34" charset="0"/>
                <a:cs typeface="Arial" pitchFamily="34" charset="0"/>
              </a:rPr>
              <a:t> </a:t>
            </a:r>
            <a:r>
              <a:rPr lang="en-US" sz="1800" dirty="0" smtClean="0">
                <a:solidFill>
                  <a:srgbClr val="FF0000"/>
                </a:solidFill>
                <a:latin typeface="Calibri" pitchFamily="34" charset="0"/>
                <a:cs typeface="Calibri" pitchFamily="34" charset="0"/>
              </a:rPr>
              <a:t>continual improvement all contract managers are to review their HSE HEMP against the questions asked below</a:t>
            </a:r>
            <a:endParaRPr lang="ar-OM" sz="1800" dirty="0" smtClean="0">
              <a:solidFill>
                <a:srgbClr val="FF0000"/>
              </a:solidFill>
              <a:latin typeface="Calibri" pitchFamily="34" charset="0"/>
              <a:cs typeface="Arial" pitchFamily="34" charset="0"/>
            </a:endParaRPr>
          </a:p>
          <a:p>
            <a:pPr>
              <a:defRPr/>
            </a:pPr>
            <a:r>
              <a:rPr lang="en-US" sz="1600" b="1" dirty="0" smtClean="0">
                <a:solidFill>
                  <a:srgbClr val="FF0000"/>
                </a:solidFill>
                <a:latin typeface="Calibri" pitchFamily="34" charset="0"/>
                <a:cs typeface="Calibri" pitchFamily="34" charset="0"/>
              </a:rPr>
              <a:t>        </a:t>
            </a:r>
          </a:p>
          <a:p>
            <a:pPr marL="342900" indent="-342900">
              <a:buFont typeface="Wingdings" pitchFamily="2" charset="2"/>
              <a:buChar char="§"/>
              <a:defRPr/>
            </a:pPr>
            <a:r>
              <a:rPr lang="en-GB" sz="1600" dirty="0" smtClean="0">
                <a:latin typeface="Calibri" pitchFamily="34" charset="0"/>
                <a:cs typeface="Calibri" pitchFamily="34" charset="0"/>
              </a:rPr>
              <a:t>Do you regularly give your drivers tool box talks and relate them to rule breaking?</a:t>
            </a:r>
          </a:p>
          <a:p>
            <a:pPr marL="342900" indent="-342900">
              <a:buFont typeface="Wingdings" pitchFamily="2" charset="2"/>
              <a:buChar char="§"/>
              <a:defRPr/>
            </a:pPr>
            <a:r>
              <a:rPr lang="en-GB" sz="1600" dirty="0" smtClean="0">
                <a:latin typeface="Calibri" pitchFamily="34" charset="0"/>
                <a:cs typeface="Calibri" pitchFamily="34" charset="0"/>
              </a:rPr>
              <a:t>Has your journey manager attended and passed the new SJM course?</a:t>
            </a:r>
          </a:p>
          <a:p>
            <a:pPr marL="342900" indent="-342900">
              <a:buFont typeface="Wingdings" pitchFamily="2" charset="2"/>
              <a:buChar char="§"/>
              <a:defRPr/>
            </a:pPr>
            <a:r>
              <a:rPr lang="en-GB" sz="1600" dirty="0" smtClean="0">
                <a:latin typeface="Calibri" pitchFamily="34" charset="0"/>
                <a:cs typeface="Calibri" pitchFamily="34" charset="0"/>
              </a:rPr>
              <a:t>Do you monitor your journey manager to ensure he is briefing the drivers on compliance?</a:t>
            </a:r>
          </a:p>
          <a:p>
            <a:pPr marL="342900" indent="-342900">
              <a:buFont typeface="Wingdings" pitchFamily="2" charset="2"/>
              <a:buChar char="§"/>
              <a:defRPr/>
            </a:pPr>
            <a:r>
              <a:rPr lang="en-GB" sz="1600" dirty="0" smtClean="0">
                <a:latin typeface="Calibri" pitchFamily="34" charset="0"/>
                <a:cs typeface="Calibri" pitchFamily="34" charset="0"/>
              </a:rPr>
              <a:t>Do you audit your journey management system as per the SP2000 v3?</a:t>
            </a:r>
          </a:p>
          <a:p>
            <a:pPr marL="342900" indent="-342900">
              <a:buFont typeface="Wingdings" pitchFamily="2" charset="2"/>
              <a:buChar char="§"/>
              <a:defRPr/>
            </a:pPr>
            <a:r>
              <a:rPr lang="en-GB" sz="1600" dirty="0" smtClean="0">
                <a:latin typeface="Calibri" pitchFamily="34" charset="0"/>
                <a:cs typeface="Calibri" pitchFamily="34" charset="0"/>
              </a:rPr>
              <a:t>Do you have an appointed person to control the SJM system?</a:t>
            </a:r>
          </a:p>
          <a:p>
            <a:pPr marL="342900" indent="-342900">
              <a:buFont typeface="Wingdings" pitchFamily="2" charset="2"/>
              <a:buChar char="§"/>
              <a:defRPr/>
            </a:pPr>
            <a:r>
              <a:rPr lang="en-GB" sz="1600" dirty="0" smtClean="0">
                <a:latin typeface="Calibri" pitchFamily="34" charset="0"/>
                <a:cs typeface="Calibri" pitchFamily="34" charset="0"/>
              </a:rPr>
              <a:t>Do you have IVMS fitted in all of your vehicles?</a:t>
            </a:r>
          </a:p>
          <a:p>
            <a:pPr marL="342900" indent="-342900">
              <a:buFont typeface="Wingdings" pitchFamily="2" charset="2"/>
              <a:buChar char="§"/>
              <a:defRPr/>
            </a:pPr>
            <a:r>
              <a:rPr lang="en-GB" sz="1600" dirty="0" smtClean="0">
                <a:latin typeface="Calibri" pitchFamily="34" charset="0"/>
                <a:cs typeface="Calibri" pitchFamily="34" charset="0"/>
              </a:rPr>
              <a:t>Do you randomly check the route taken by your vehicles via IVMS to ensure they comply with the routes to take?</a:t>
            </a:r>
          </a:p>
        </p:txBody>
      </p:sp>
      <p:sp>
        <p:nvSpPr>
          <p:cNvPr id="9" name="Slide Number Placeholder 7"/>
          <p:cNvSpPr txBox="1">
            <a:spLocks/>
          </p:cNvSpPr>
          <p:nvPr/>
        </p:nvSpPr>
        <p:spPr>
          <a:xfrm>
            <a:off x="7010400" y="6248400"/>
            <a:ext cx="1905000" cy="457200"/>
          </a:xfrm>
          <a:prstGeom prst="rect">
            <a:avLst/>
          </a:prstGeom>
          <a:noFill/>
        </p:spPr>
        <p:txBody>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en-US" dirty="0" smtClean="0">
              <a:latin typeface="Calibri" pitchFamily="34" charset="0"/>
              <a:cs typeface="Calibri" pitchFamily="34" charset="0"/>
            </a:endParaRPr>
          </a:p>
        </p:txBody>
      </p:sp>
      <p:sp>
        <p:nvSpPr>
          <p:cNvPr id="10" name="Rectangle 9"/>
          <p:cNvSpPr/>
          <p:nvPr/>
        </p:nvSpPr>
        <p:spPr>
          <a:xfrm>
            <a:off x="381000" y="838200"/>
            <a:ext cx="5562600" cy="923330"/>
          </a:xfrm>
          <a:prstGeom prst="rect">
            <a:avLst/>
          </a:prstGeom>
        </p:spPr>
        <p:txBody>
          <a:bodyPr wrap="square">
            <a:spAutoFit/>
          </a:bodyPr>
          <a:lstStyle/>
          <a:p>
            <a:pPr marL="114300" indent="-114300" algn="just">
              <a:defRPr/>
            </a:pPr>
            <a:r>
              <a:rPr lang="en-GB" sz="1800" b="1" dirty="0" smtClean="0">
                <a:latin typeface="Calibri" pitchFamily="34" charset="0"/>
                <a:cs typeface="Calibri" pitchFamily="34" charset="0"/>
              </a:rPr>
              <a:t>Date : 18.03.2013</a:t>
            </a:r>
            <a:r>
              <a:rPr lang="en-US" sz="1800" b="1" dirty="0" smtClean="0">
                <a:latin typeface="Calibri" pitchFamily="34" charset="0"/>
                <a:cs typeface="Calibri" pitchFamily="34" charset="0"/>
              </a:rPr>
              <a:t>  </a:t>
            </a:r>
          </a:p>
          <a:p>
            <a:pPr marL="114300" indent="-114300" algn="just">
              <a:defRPr/>
            </a:pPr>
            <a:endParaRPr lang="en-US" sz="1800" b="1" dirty="0" smtClean="0">
              <a:latin typeface="Calibri" pitchFamily="34" charset="0"/>
              <a:cs typeface="Calibri" pitchFamily="34" charset="0"/>
            </a:endParaRPr>
          </a:p>
          <a:p>
            <a:pPr marL="114300" indent="-114300" algn="just">
              <a:defRPr/>
            </a:pPr>
            <a:r>
              <a:rPr lang="en-US" sz="1800" b="1" dirty="0" smtClean="0">
                <a:latin typeface="Calibri" pitchFamily="34" charset="0"/>
                <a:cs typeface="Calibri" pitchFamily="34" charset="0"/>
              </a:rPr>
              <a:t>Lorry breaks high voltage pole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18726</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C08D3199-40AE-430C-9C2D-F93C54E90624}"/>
</file>

<file path=customXml/itemProps2.xml><?xml version="1.0" encoding="utf-8"?>
<ds:datastoreItem xmlns:ds="http://schemas.openxmlformats.org/officeDocument/2006/customXml" ds:itemID="{4BCAC8C7-941D-46DC-8BA2-B5D2E3010B87}"/>
</file>

<file path=customXml/itemProps3.xml><?xml version="1.0" encoding="utf-8"?>
<ds:datastoreItem xmlns:ds="http://schemas.openxmlformats.org/officeDocument/2006/customXml" ds:itemID="{3C6F53AB-3381-4F0E-A57C-C11582061AF5}"/>
</file>

<file path=docProps/app.xml><?xml version="1.0" encoding="utf-8"?>
<Properties xmlns="http://schemas.openxmlformats.org/officeDocument/2006/extended-properties" xmlns:vt="http://schemas.openxmlformats.org/officeDocument/2006/docPropsVTypes">
  <Template/>
  <TotalTime>1283</TotalTime>
  <Words>375</Words>
  <Application>Microsoft Office PowerPoint</Application>
  <PresentationFormat>On-screen Show (4:3)</PresentationFormat>
  <Paragraphs>28</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1_Default Design</vt:lpstr>
      <vt:lpstr>Slide 1</vt:lpstr>
      <vt:lpstr>Slide 2</vt:lpstr>
    </vt:vector>
  </TitlesOfParts>
  <Company>Shell Information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mu93647</cp:lastModifiedBy>
  <cp:revision>156</cp:revision>
  <cp:lastPrinted>2013-05-21T06:07:54Z</cp:lastPrinted>
  <dcterms:created xsi:type="dcterms:W3CDTF">2001-05-03T06:07:08Z</dcterms:created>
  <dcterms:modified xsi:type="dcterms:W3CDTF">2013-07-08T03:30:48Z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