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1800">
                <a:solidFill>
                  <a:srgbClr val="000000"/>
                </a:solidFill>
                <a:latin typeface="Arial" charset="0"/>
              </a:defRPr>
            </a:lvl1pPr>
          </a:lstStyle>
          <a:p>
            <a:pPr fontAlgn="base">
              <a:spcBef>
                <a:spcPct val="0"/>
              </a:spcBef>
              <a:spcAft>
                <a:spcPct val="0"/>
              </a:spcAft>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1800">
                <a:solidFill>
                  <a:srgbClr val="000000"/>
                </a:solidFill>
                <a:latin typeface="Arial" charset="0"/>
              </a:defRPr>
            </a:lvl1pPr>
          </a:lstStyle>
          <a:p>
            <a:pPr fontAlgn="base">
              <a:spcBef>
                <a:spcPct val="0"/>
              </a:spcBef>
              <a:spcAft>
                <a:spcPct val="0"/>
              </a:spcAft>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14"/>
          <p:cNvSpPr>
            <a:spLocks noGrp="1" noChangeArrowheads="1"/>
          </p:cNvSpPr>
          <p:nvPr>
            <p:ph type="body" idx="1"/>
          </p:nvPr>
        </p:nvSpPr>
        <p:spPr bwMode="auto">
          <a:xfrm>
            <a:off x="495300" y="1600200"/>
            <a:ext cx="8272463" cy="4525963"/>
          </a:xfrm>
          <a:prstGeom prst="rect">
            <a:avLst/>
          </a:prstGeom>
          <a:noFill/>
          <a:ln w="9525">
            <a:noFill/>
            <a:miter lim="800000"/>
            <a:headEnd/>
            <a:tailEnd/>
          </a:ln>
        </p:spPr>
        <p:txBody>
          <a:bodyPr vert="horz" wrap="square" lIns="95769" tIns="47885" rIns="95769" bIns="4788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7" name="Rectangle 6"/>
          <p:cNvSpPr/>
          <p:nvPr userDrawn="1"/>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srgbClr val="FFFFFF"/>
              </a:solidFill>
            </a:endParaRPr>
          </a:p>
        </p:txBody>
      </p:sp>
      <p:pic>
        <p:nvPicPr>
          <p:cNvPr id="9" name="Content Placeholder 3" descr="PPT option1.jpg"/>
          <p:cNvPicPr>
            <a:picLocks noChangeAspect="1"/>
          </p:cNvPicPr>
          <p:nvPr userDrawn="1"/>
        </p:nvPicPr>
        <p:blipFill>
          <a:blip r:embed="rId3" cstate="print"/>
          <a:stretch>
            <a:fillRect/>
          </a:stretch>
        </p:blipFill>
        <p:spPr>
          <a:xfrm>
            <a:off x="-10813" y="0"/>
            <a:ext cx="9154813"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source=images&amp;cd=&amp;cad=rja&amp;docid=SH1DWzyYZPBSTM&amp;tbnid=eP1JhfE9GSHYZM:&amp;ved=0CAUQjRw&amp;url=http://automiddleeast.com/2012/08/29/news/misc-news/oman-road-accident-fatalities-on-the-rise&amp;ei=FJC1UaZHyrDQBf7igegE&amp;bvm=bv.47534661,d.d2k&amp;psig=AFQjCNHS63MLfaGdZQFIGWO3WNjr_AdrJA&amp;ust=1370939772077981"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4114800" y="1134085"/>
            <a:ext cx="4752975" cy="3870290"/>
          </a:xfrm>
          <a:prstGeom prst="rect">
            <a:avLst/>
          </a:prstGeom>
          <a:noFill/>
          <a:ln w="19050">
            <a:noFill/>
            <a:miter lim="800000"/>
            <a:headEnd/>
            <a:tailEnd/>
          </a:ln>
        </p:spPr>
        <p:txBody>
          <a:bodyPr>
            <a:spAutoFit/>
          </a:bodyPr>
          <a:lstStyle/>
          <a:p>
            <a:pPr algn="r" rtl="1" eaLnBrk="0" fontAlgn="base" hangingPunct="0">
              <a:spcBef>
                <a:spcPct val="0"/>
              </a:spcBef>
              <a:spcAft>
                <a:spcPct val="0"/>
              </a:spcAft>
            </a:pPr>
            <a:r>
              <a:rPr lang="ar-SA" sz="1600" b="1" dirty="0">
                <a:solidFill>
                  <a:srgbClr val="000099"/>
                </a:solidFill>
                <a:latin typeface="Times New Roman" pitchFamily="18" charset="0"/>
              </a:rPr>
              <a:t>التاريخ: 18/3/2013  - شاحنة تحطم عمود كهرباء بجهد عالية </a:t>
            </a:r>
            <a:endParaRPr lang="en-US" sz="1600" dirty="0">
              <a:solidFill>
                <a:srgbClr val="000099"/>
              </a:solidFill>
              <a:latin typeface="Times New Roman" pitchFamily="18" charset="0"/>
            </a:endParaRPr>
          </a:p>
          <a:p>
            <a:pPr marL="114300" indent="-114300" algn="r" eaLnBrk="0" fontAlgn="base" hangingPunct="0">
              <a:spcBef>
                <a:spcPct val="0"/>
              </a:spcBef>
              <a:spcAft>
                <a:spcPct val="0"/>
              </a:spcAft>
              <a:defRPr/>
            </a:pPr>
            <a:endParaRPr lang="en-US" sz="1300" b="1" dirty="0">
              <a:solidFill>
                <a:srgbClr val="FF0000"/>
              </a:solidFill>
              <a:latin typeface="Tahoma" pitchFamily="34" charset="0"/>
            </a:endParaRPr>
          </a:p>
          <a:p>
            <a:pPr marL="114300" indent="-114300" algn="r" eaLnBrk="0" fontAlgn="base" hangingPunct="0">
              <a:spcBef>
                <a:spcPct val="0"/>
              </a:spcBef>
              <a:spcAft>
                <a:spcPct val="0"/>
              </a:spcAft>
              <a:defRPr/>
            </a:pPr>
            <a:r>
              <a:rPr lang="ar-SA" sz="1600" b="1" dirty="0">
                <a:solidFill>
                  <a:srgbClr val="FF0000"/>
                </a:solidFill>
                <a:latin typeface="Times New Roman" pitchFamily="18" charset="0"/>
              </a:rPr>
              <a:t>ماذا حدث؟</a:t>
            </a:r>
            <a:endParaRPr lang="en-US" sz="1600" b="1" dirty="0">
              <a:solidFill>
                <a:srgbClr val="FF0000"/>
              </a:solidFill>
              <a:latin typeface="Times New Roman" pitchFamily="18" charset="0"/>
            </a:endParaRPr>
          </a:p>
          <a:p>
            <a:pPr marL="114300" indent="-114300" algn="r" eaLnBrk="0" fontAlgn="base" hangingPunct="0">
              <a:spcBef>
                <a:spcPct val="0"/>
              </a:spcBef>
              <a:spcAft>
                <a:spcPct val="0"/>
              </a:spcAft>
              <a:defRPr/>
            </a:pPr>
            <a:r>
              <a:rPr lang="ar-SA" sz="1400" dirty="0">
                <a:solidFill>
                  <a:srgbClr val="000000"/>
                </a:solidFill>
                <a:latin typeface="Times New Roman" pitchFamily="18" charset="0"/>
              </a:rPr>
              <a:t>قرر سائق يقود شاحنة مفصلية محملة  بنحو40 طنا أن يحيد عن المسار المخطط له للقاء صديقه لأسباب شخصية. وللقيام بذلك تعين عليه أن يلف بالقرب من عمود خشبي يحمل خط كهرباء بجهد   33  ك.ف. وبالقرب من سلك الشد الذي يسند العمود الخشبي. أثناء الالتفاف علق السلك الذي يسند العمود بين سيارته والمقطورة.  رجع السائق  بالشاحنة للخلف لإطلاق السلك ولكن هذا زاد من شد السلك فأدى إلى سحب العمود و سقوطه  على المقطورة. لم تحدث أية إصابات ولكن تم قطع التيار الكهربائي على منطقة المخيم وتحطم العمود تضررت المقطورة.</a:t>
            </a:r>
            <a:endParaRPr lang="en-US" sz="1400" dirty="0">
              <a:solidFill>
                <a:srgbClr val="000000"/>
              </a:solidFill>
            </a:endParaRPr>
          </a:p>
          <a:p>
            <a:pPr marL="342900" indent="-342900" algn="r" fontAlgn="base">
              <a:spcBef>
                <a:spcPct val="0"/>
              </a:spcBef>
              <a:spcAft>
                <a:spcPct val="0"/>
              </a:spcAft>
              <a:defRPr/>
            </a:pPr>
            <a:endParaRPr lang="en-US" sz="1050" dirty="0">
              <a:solidFill>
                <a:srgbClr val="000000"/>
              </a:solidFill>
            </a:endParaRPr>
          </a:p>
          <a:p>
            <a:pPr marL="342900" indent="-342900" algn="r" fontAlgn="base">
              <a:spcBef>
                <a:spcPct val="0"/>
              </a:spcBef>
              <a:spcAft>
                <a:spcPct val="0"/>
              </a:spcAft>
              <a:defRPr/>
            </a:pPr>
            <a:endParaRPr lang="en-US" sz="600" dirty="0">
              <a:solidFill>
                <a:srgbClr val="000099"/>
              </a:solidFill>
            </a:endParaRPr>
          </a:p>
          <a:p>
            <a:pPr marL="114300" indent="-114300" algn="r" eaLnBrk="0" fontAlgn="base" hangingPunct="0">
              <a:spcBef>
                <a:spcPct val="0"/>
              </a:spcBef>
              <a:spcAft>
                <a:spcPct val="0"/>
              </a:spcAft>
              <a:defRPr/>
            </a:pPr>
            <a:r>
              <a:rPr lang="ar-SA" sz="1600" b="1" dirty="0">
                <a:solidFill>
                  <a:srgbClr val="000099"/>
                </a:solidFill>
                <a:latin typeface="Times New Roman" pitchFamily="18" charset="0"/>
              </a:rPr>
              <a:t>الدروس المستفادة من هذه الحادثة ..</a:t>
            </a:r>
            <a:endParaRPr lang="en-US" sz="1200" dirty="0">
              <a:solidFill>
                <a:srgbClr val="000000"/>
              </a:solidFill>
              <a:cs typeface="Tahoma" pitchFamily="34" charset="0"/>
            </a:endParaRPr>
          </a:p>
          <a:p>
            <a:pPr algn="r" rtl="1" eaLnBrk="0" fontAlgn="base" hangingPunct="0">
              <a:spcBef>
                <a:spcPct val="0"/>
              </a:spcBef>
              <a:spcAft>
                <a:spcPct val="0"/>
              </a:spcAft>
              <a:buFont typeface="Arial" pitchFamily="34" charset="0"/>
              <a:buChar char="•"/>
            </a:pPr>
            <a:r>
              <a:rPr lang="ar-SA" sz="1400" dirty="0">
                <a:solidFill>
                  <a:srgbClr val="000000"/>
                </a:solidFill>
                <a:latin typeface="Times New Roman" pitchFamily="18" charset="0"/>
              </a:rPr>
              <a:t>ينبغي استخدام  سيارات العمل  للأغراض الشخصية.</a:t>
            </a:r>
            <a:endParaRPr lang="en-US" sz="1400" dirty="0">
              <a:solidFill>
                <a:srgbClr val="000000"/>
              </a:solidFill>
              <a:latin typeface="Times New Roman" pitchFamily="18" charset="0"/>
            </a:endParaRPr>
          </a:p>
          <a:p>
            <a:pPr algn="r" rtl="1" eaLnBrk="0" fontAlgn="base" hangingPunct="0">
              <a:spcBef>
                <a:spcPct val="0"/>
              </a:spcBef>
              <a:spcAft>
                <a:spcPct val="0"/>
              </a:spcAft>
              <a:buFont typeface="Arial" pitchFamily="34" charset="0"/>
              <a:buChar char="•"/>
            </a:pPr>
            <a:r>
              <a:rPr lang="ar-SA" sz="1400" dirty="0">
                <a:solidFill>
                  <a:srgbClr val="000000"/>
                </a:solidFill>
                <a:latin typeface="Times New Roman" pitchFamily="18" charset="0"/>
              </a:rPr>
              <a:t>إن الانحراف عن المسار المحدد لرحلتك يمكن أن يسفر عن مخاطر غير متوقعة.</a:t>
            </a:r>
            <a:endParaRPr lang="en-US" sz="1400" dirty="0">
              <a:solidFill>
                <a:srgbClr val="000000"/>
              </a:solidFill>
              <a:latin typeface="Times New Roman" pitchFamily="18" charset="0"/>
            </a:endParaRPr>
          </a:p>
          <a:p>
            <a:pPr algn="r" rtl="1" eaLnBrk="0" fontAlgn="base" hangingPunct="0">
              <a:spcBef>
                <a:spcPct val="0"/>
              </a:spcBef>
              <a:spcAft>
                <a:spcPct val="0"/>
              </a:spcAft>
              <a:buFont typeface="Arial" pitchFamily="34" charset="0"/>
              <a:buChar char="•"/>
            </a:pPr>
            <a:r>
              <a:rPr lang="ar-SA" sz="1400" dirty="0">
                <a:solidFill>
                  <a:srgbClr val="000000"/>
                </a:solidFill>
                <a:latin typeface="Times New Roman" pitchFamily="18" charset="0"/>
              </a:rPr>
              <a:t>لا نقلل من المخاطر الكهربائية من خط  الكهرباء  33 ك.ف.</a:t>
            </a:r>
            <a:endParaRPr lang="en-US" sz="1400" dirty="0">
              <a:solidFill>
                <a:srgbClr val="000000"/>
              </a:solidFill>
              <a:latin typeface="Times New Roman" pitchFamily="18" charset="0"/>
            </a:endParaRPr>
          </a:p>
          <a:p>
            <a:pPr algn="r" eaLnBrk="0" fontAlgn="base" hangingPunct="0">
              <a:spcBef>
                <a:spcPct val="0"/>
              </a:spcBef>
              <a:spcAft>
                <a:spcPct val="0"/>
              </a:spcAft>
              <a:buFont typeface="Arial" pitchFamily="34" charset="0"/>
              <a:buChar char="•"/>
            </a:pPr>
            <a:r>
              <a:rPr lang="ar-SA" sz="1400" dirty="0">
                <a:solidFill>
                  <a:srgbClr val="000000"/>
                </a:solidFill>
                <a:latin typeface="Times New Roman" pitchFamily="18" charset="0"/>
              </a:rPr>
              <a:t>دائما تحقق من المرايا عند الالتفاف. </a:t>
            </a:r>
            <a:endParaRPr lang="en-GB" sz="1400" dirty="0">
              <a:solidFill>
                <a:srgbClr val="000000"/>
              </a:solidFill>
            </a:endParaRPr>
          </a:p>
        </p:txBody>
      </p:sp>
      <p:grpSp>
        <p:nvGrpSpPr>
          <p:cNvPr id="2" name="Group 9"/>
          <p:cNvGrpSpPr>
            <a:grpSpLocks/>
          </p:cNvGrpSpPr>
          <p:nvPr/>
        </p:nvGrpSpPr>
        <p:grpSpPr bwMode="auto">
          <a:xfrm>
            <a:off x="1143489" y="53975"/>
            <a:ext cx="8976824" cy="2349500"/>
            <a:chOff x="-30" y="-1000"/>
            <a:chExt cx="6126" cy="1480"/>
          </a:xfrm>
        </p:grpSpPr>
        <p:sp>
          <p:nvSpPr>
            <p:cNvPr id="1536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fontAlgn="base">
                <a:spcBef>
                  <a:spcPct val="0"/>
                </a:spcBef>
                <a:spcAft>
                  <a:spcPct val="0"/>
                </a:spcAft>
              </a:pPr>
              <a:endParaRPr lang="en-GB" sz="2000">
                <a:solidFill>
                  <a:srgbClr val="000000"/>
                </a:solidFill>
              </a:endParaRPr>
            </a:p>
          </p:txBody>
        </p:sp>
        <p:sp>
          <p:nvSpPr>
            <p:cNvPr id="15370" name="Text Box 12"/>
            <p:cNvSpPr txBox="1">
              <a:spLocks noChangeArrowheads="1"/>
            </p:cNvSpPr>
            <p:nvPr/>
          </p:nvSpPr>
          <p:spPr bwMode="auto">
            <a:xfrm>
              <a:off x="-30" y="-1000"/>
              <a:ext cx="4816" cy="446"/>
            </a:xfrm>
            <a:prstGeom prst="rect">
              <a:avLst/>
            </a:prstGeom>
            <a:noFill/>
            <a:ln w="9525">
              <a:noFill/>
              <a:miter lim="800000"/>
              <a:headEnd/>
              <a:tailEnd/>
            </a:ln>
          </p:spPr>
          <p:txBody>
            <a:bodyPr>
              <a:spAutoFit/>
            </a:bodyPr>
            <a:lstStyle/>
            <a:p>
              <a:pPr algn="ctr" eaLnBrk="0" fontAlgn="base" hangingPunct="0">
                <a:spcBef>
                  <a:spcPct val="0"/>
                </a:spcBef>
                <a:spcAft>
                  <a:spcPct val="0"/>
                </a:spcAft>
              </a:pPr>
              <a:endParaRPr lang="en-GB" sz="4000" b="1" dirty="0">
                <a:solidFill>
                  <a:srgbClr val="0000FF"/>
                </a:solidFill>
                <a:latin typeface="Arial Black" pitchFamily="34" charset="0"/>
              </a:endParaRPr>
            </a:p>
          </p:txBody>
        </p:sp>
        <p:sp>
          <p:nvSpPr>
            <p:cNvPr id="15371" name="Text Box 13"/>
            <p:cNvSpPr txBox="1">
              <a:spLocks noChangeArrowheads="1"/>
            </p:cNvSpPr>
            <p:nvPr/>
          </p:nvSpPr>
          <p:spPr bwMode="auto">
            <a:xfrm>
              <a:off x="0" y="-25"/>
              <a:ext cx="1144" cy="174"/>
            </a:xfrm>
            <a:prstGeom prst="rect">
              <a:avLst/>
            </a:prstGeom>
            <a:noFill/>
            <a:ln w="19050">
              <a:noFill/>
              <a:miter lim="800000"/>
              <a:headEnd/>
              <a:tailEnd/>
            </a:ln>
          </p:spPr>
          <p:txBody>
            <a:bodyPr>
              <a:spAutoFit/>
            </a:bodyPr>
            <a:lstStyle/>
            <a:p>
              <a:pPr algn="ctr" eaLnBrk="0" fontAlgn="base" hangingPunct="0">
                <a:spcBef>
                  <a:spcPct val="10000"/>
                </a:spcBef>
                <a:spcAft>
                  <a:spcPct val="0"/>
                </a:spcAft>
              </a:pPr>
              <a:endParaRPr lang="en-GB" sz="1200" b="1">
                <a:solidFill>
                  <a:srgbClr val="000000"/>
                </a:solidFill>
              </a:endParaRPr>
            </a:p>
          </p:txBody>
        </p:sp>
        <p:sp>
          <p:nvSpPr>
            <p:cNvPr id="1537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eaLnBrk="0" fontAlgn="base" hangingPunct="0">
                <a:spcBef>
                  <a:spcPct val="0"/>
                </a:spcBef>
                <a:spcAft>
                  <a:spcPct val="0"/>
                </a:spcAft>
              </a:pPr>
              <a:endParaRPr lang="en-US" sz="3600" kern="10">
                <a:ln w="9525">
                  <a:solidFill>
                    <a:srgbClr val="000000"/>
                  </a:solidFill>
                  <a:round/>
                  <a:headEnd/>
                  <a:tailEnd/>
                </a:ln>
                <a:solidFill>
                  <a:srgbClr val="000000"/>
                </a:solidFill>
              </a:endParaRPr>
            </a:p>
          </p:txBody>
        </p:sp>
      </p:grpSp>
      <p:pic>
        <p:nvPicPr>
          <p:cNvPr id="13" name="Picture 7" descr="E:\hse old mails\E drive\2013\INCIDENTS &amp; HSE DEFAULTS\WORK RELATED\RTA 18 MAR 2013\RTA 18 MAR 2013 PHOTOS\9.JPG"/>
          <p:cNvPicPr>
            <a:picLocks noChangeAspect="1" noChangeArrowheads="1"/>
          </p:cNvPicPr>
          <p:nvPr/>
        </p:nvPicPr>
        <p:blipFill>
          <a:blip r:embed="rId2" cstate="email">
            <a:extLst>
              <a:ext uri="{28A0092B-C50C-407E-A947-70E740481C1C}">
                <a14:useLocalDpi xmlns="" xmlns:a14="http://schemas.microsoft.com/office/drawing/2010/main"/>
              </a:ext>
            </a:extLst>
          </a:blip>
          <a:srcRect/>
          <a:stretch>
            <a:fillRect/>
          </a:stretch>
        </p:blipFill>
        <p:spPr bwMode="auto">
          <a:xfrm>
            <a:off x="370560" y="1143000"/>
            <a:ext cx="2982240" cy="2209356"/>
          </a:xfrm>
          <a:prstGeom prst="rect">
            <a:avLst/>
          </a:prstGeom>
          <a:noFill/>
          <a:ln w="31750">
            <a:solidFill>
              <a:srgbClr val="0000FF"/>
            </a:solidFill>
            <a:miter lim="800000"/>
            <a:headEnd/>
            <a:tailEnd/>
          </a:ln>
          <a:extLst>
            <a:ext uri="{909E8E84-426E-40DD-AFC4-6F175D3DCCD1}">
              <a14:hiddenFill xmlns="" xmlns:a14="http://schemas.microsoft.com/office/drawing/2010/main">
                <a:solidFill>
                  <a:srgbClr val="FFFFFF"/>
                </a:solidFill>
              </a14:hiddenFill>
            </a:ext>
          </a:extLst>
        </p:spPr>
      </p:pic>
      <p:sp>
        <p:nvSpPr>
          <p:cNvPr id="16" name="Text Box 5"/>
          <p:cNvSpPr txBox="1">
            <a:spLocks noChangeArrowheads="1"/>
          </p:cNvSpPr>
          <p:nvPr/>
        </p:nvSpPr>
        <p:spPr bwMode="auto">
          <a:xfrm>
            <a:off x="914400" y="5955268"/>
            <a:ext cx="6019800" cy="369332"/>
          </a:xfrm>
          <a:prstGeom prst="rect">
            <a:avLst/>
          </a:prstGeom>
          <a:solidFill>
            <a:srgbClr val="003366"/>
          </a:solidFill>
          <a:ln w="31750">
            <a:solidFill>
              <a:srgbClr val="0000CC"/>
            </a:solidFill>
            <a:miter lim="800000"/>
            <a:headEnd/>
            <a:tailEnd/>
          </a:ln>
        </p:spPr>
        <p:txBody>
          <a:bodyPr wrap="square">
            <a:spAutoFit/>
          </a:bodyPr>
          <a:lstStyle/>
          <a:p>
            <a:pPr algn="ctr" eaLnBrk="0" fontAlgn="base" hangingPunct="0">
              <a:spcBef>
                <a:spcPct val="50000"/>
              </a:spcBef>
              <a:spcAft>
                <a:spcPct val="0"/>
              </a:spcAft>
              <a:tabLst>
                <a:tab pos="287338" algn="l"/>
              </a:tabLst>
              <a:defRPr/>
            </a:pPr>
            <a:r>
              <a:rPr lang="ar-SA" b="1" dirty="0">
                <a:solidFill>
                  <a:srgbClr val="FFFF66"/>
                </a:solidFill>
                <a:latin typeface="Times New Roman" pitchFamily="18" charset="0"/>
              </a:rPr>
              <a:t>لا تحيد عن الرحلة المخطط لها والمسار المعتمد</a:t>
            </a:r>
            <a:endParaRPr lang="en-US" sz="700" b="1" dirty="0">
              <a:solidFill>
                <a:srgbClr val="FFFF99"/>
              </a:solidFill>
              <a:effectLst>
                <a:outerShdw blurRad="38100" dist="38100" dir="2700000" algn="tl">
                  <a:srgbClr val="000000"/>
                </a:outerShdw>
              </a:effectLst>
              <a:latin typeface="Times New Roman" pitchFamily="18" charset="0"/>
            </a:endParaRPr>
          </a:p>
        </p:txBody>
      </p:sp>
      <p:sp>
        <p:nvSpPr>
          <p:cNvPr id="11" name="Slide Number Placeholder 7"/>
          <p:cNvSpPr txBox="1">
            <a:spLocks/>
          </p:cNvSpPr>
          <p:nvPr/>
        </p:nvSpPr>
        <p:spPr>
          <a:xfrm>
            <a:off x="7848600" y="6248400"/>
            <a:ext cx="1905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dirty="0" smtClean="0">
              <a:solidFill>
                <a:srgbClr val="000000"/>
              </a:solidFill>
            </a:endParaRPr>
          </a:p>
        </p:txBody>
      </p:sp>
      <p:grpSp>
        <p:nvGrpSpPr>
          <p:cNvPr id="3" name="Group 131"/>
          <p:cNvGrpSpPr>
            <a:grpSpLocks/>
          </p:cNvGrpSpPr>
          <p:nvPr/>
        </p:nvGrpSpPr>
        <p:grpSpPr bwMode="auto">
          <a:xfrm>
            <a:off x="2885160" y="2743200"/>
            <a:ext cx="325266" cy="509383"/>
            <a:chOff x="3504" y="544"/>
            <a:chExt cx="2287" cy="1855"/>
          </a:xfrm>
        </p:grpSpPr>
        <p:sp>
          <p:nvSpPr>
            <p:cNvPr id="1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15"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grpSp>
      <p:pic>
        <p:nvPicPr>
          <p:cNvPr id="3074" name="Picture 2" descr="http://automiddleeast.com/wp-content/uploads/2012/08/oman_road.jpg">
            <a:hlinkClick r:id="rId3"/>
          </p:cNvPr>
          <p:cNvPicPr>
            <a:picLocks noChangeAspect="1" noChangeArrowheads="1"/>
          </p:cNvPicPr>
          <p:nvPr/>
        </p:nvPicPr>
        <p:blipFill>
          <a:blip r:embed="rId4" cstate="print"/>
          <a:srcRect/>
          <a:stretch>
            <a:fillRect/>
          </a:stretch>
        </p:blipFill>
        <p:spPr bwMode="auto">
          <a:xfrm>
            <a:off x="370561" y="3505200"/>
            <a:ext cx="2971799" cy="2283001"/>
          </a:xfrm>
          <a:prstGeom prst="rect">
            <a:avLst/>
          </a:prstGeom>
          <a:noFill/>
          <a:ln w="22225">
            <a:solidFill>
              <a:srgbClr val="000099"/>
            </a:solidFill>
          </a:ln>
        </p:spPr>
      </p:pic>
      <p:sp>
        <p:nvSpPr>
          <p:cNvPr id="17" name="Freeform 132"/>
          <p:cNvSpPr>
            <a:spLocks/>
          </p:cNvSpPr>
          <p:nvPr/>
        </p:nvSpPr>
        <p:spPr bwMode="auto">
          <a:xfrm>
            <a:off x="2885160" y="5181600"/>
            <a:ext cx="441871" cy="427703"/>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21" name="Text Box 12"/>
          <p:cNvSpPr txBox="1">
            <a:spLocks noChangeArrowheads="1"/>
          </p:cNvSpPr>
          <p:nvPr/>
        </p:nvSpPr>
        <p:spPr bwMode="auto">
          <a:xfrm>
            <a:off x="609600" y="76200"/>
            <a:ext cx="7239000" cy="646331"/>
          </a:xfrm>
          <a:prstGeom prst="rect">
            <a:avLst/>
          </a:prstGeom>
          <a:noFill/>
          <a:ln w="9525">
            <a:noFill/>
            <a:miter lim="800000"/>
            <a:headEnd/>
            <a:tailEnd/>
          </a:ln>
        </p:spPr>
        <p:txBody>
          <a:bodyPr wrap="square">
            <a:spAutoFit/>
          </a:bodyPr>
          <a:lstStyle/>
          <a:p>
            <a:pPr algn="ctr" eaLnBrk="0" hangingPunct="0">
              <a:defRPr/>
            </a:pPr>
            <a:r>
              <a:rPr lang="ar-OM" sz="3600" dirty="0">
                <a:solidFill>
                  <a:srgbClr val="0033CC"/>
                </a:solidFill>
                <a:latin typeface="Times New Roman" pitchFamily="18" charset="0"/>
              </a:rPr>
              <a:t>شركة تنمية نفط عمان سلامة المشورة</a:t>
            </a:r>
            <a:endParaRPr lang="en-GB" sz="3600" dirty="0">
              <a:solidFill>
                <a:srgbClr val="0033CC"/>
              </a:solidFill>
              <a:latin typeface="Times New Roman" pitchFamily="18" charset="0"/>
            </a:endParaRPr>
          </a:p>
        </p:txBody>
      </p:sp>
      <p:sp>
        <p:nvSpPr>
          <p:cNvPr id="18"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100" b="1" dirty="0">
              <a:solidFill>
                <a:schemeClr val="accent2">
                  <a:lumMod val="75000"/>
                </a:schemeClr>
              </a:solidFill>
              <a:latin typeface="Calibri" pitchFamily="34" charset="0"/>
              <a:cs typeface="Calibri" pitchFamily="34" charset="0"/>
            </a:endParaRPr>
          </a:p>
        </p:txBody>
      </p:sp>
      <p:sp>
        <p:nvSpPr>
          <p:cNvPr id="2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5"/>
              </a:rPr>
              <a:t>:  </a:t>
            </a:r>
            <a:r>
              <a:rPr lang="en-US" sz="1000" b="0" dirty="0" smtClean="0">
                <a:solidFill>
                  <a:schemeClr val="accent6">
                    <a:lumMod val="50000"/>
                  </a:schemeClr>
                </a:solidFill>
                <a:latin typeface="Calibri" pitchFamily="34" charset="0"/>
                <a:cs typeface="Calibri" pitchFamily="34" charset="0"/>
                <a:hlinkClick r:id="rId5"/>
              </a:rPr>
              <a:t>MSE54</a:t>
            </a:r>
            <a:r>
              <a:rPr lang="en-US" sz="1000" b="0" dirty="0" smtClean="0">
                <a:latin typeface="Calibri" pitchFamily="34" charset="0"/>
                <a:cs typeface="Calibri" pitchFamily="34" charset="0"/>
                <a:hlinkClick r:id="rId5"/>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6"/>
              </a:rPr>
              <a:t>HSE Website</a:t>
            </a:r>
            <a:r>
              <a:rPr lang="en-US" sz="1000" b="0" dirty="0" smtClean="0">
                <a:latin typeface="Calibri" pitchFamily="34" charset="0"/>
                <a:cs typeface="Calibri" pitchFamily="34" charset="0"/>
              </a:rPr>
              <a:t>                                 Learning No </a:t>
            </a:r>
            <a:r>
              <a:rPr lang="en-US" sz="1000" b="0" smtClean="0">
                <a:latin typeface="Calibri" pitchFamily="34" charset="0"/>
                <a:cs typeface="Calibri" pitchFamily="34" charset="0"/>
              </a:rPr>
              <a:t>18                                                                </a:t>
            </a:r>
            <a:r>
              <a:rPr lang="en-US" sz="1000" b="0" smtClean="0">
                <a:latin typeface="Calibri" pitchFamily="34" charset="0"/>
                <a:cs typeface="Calibri" pitchFamily="34" charset="0"/>
              </a:rPr>
              <a:t>07</a:t>
            </a:r>
            <a:r>
              <a:rPr lang="en-US" sz="1000" b="0" smtClean="0">
                <a:latin typeface="Calibri" pitchFamily="34" charset="0"/>
                <a:cs typeface="Calibri" pitchFamily="34" charset="0"/>
              </a:rPr>
              <a:t>/07/2013</a:t>
            </a:r>
            <a:endParaRPr lang="en-US" sz="1000" b="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0600"/>
            <a:chOff x="9" y="-144"/>
            <a:chExt cx="6087" cy="624"/>
          </a:xfrm>
        </p:grpSpPr>
        <p:sp>
          <p:nvSpPr>
            <p:cNvPr id="1638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fontAlgn="base">
                <a:spcBef>
                  <a:spcPct val="0"/>
                </a:spcBef>
                <a:spcAft>
                  <a:spcPct val="0"/>
                </a:spcAft>
              </a:pPr>
              <a:endParaRPr lang="en-GB" sz="2000">
                <a:solidFill>
                  <a:srgbClr val="000000"/>
                </a:solidFill>
              </a:endParaRPr>
            </a:p>
          </p:txBody>
        </p:sp>
        <p:sp>
          <p:nvSpPr>
            <p:cNvPr id="16391"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eaLnBrk="0" fontAlgn="base" hangingPunct="0">
                <a:spcBef>
                  <a:spcPct val="10000"/>
                </a:spcBef>
                <a:spcAft>
                  <a:spcPct val="0"/>
                </a:spcAft>
              </a:pPr>
              <a:endParaRPr lang="en-GB" sz="1200" b="1">
                <a:solidFill>
                  <a:srgbClr val="000000"/>
                </a:solidFill>
              </a:endParaRPr>
            </a:p>
          </p:txBody>
        </p:sp>
        <p:sp>
          <p:nvSpPr>
            <p:cNvPr id="1639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eaLnBrk="0" fontAlgn="base" hangingPunct="0">
                <a:spcBef>
                  <a:spcPct val="0"/>
                </a:spcBef>
                <a:spcAft>
                  <a:spcPct val="0"/>
                </a:spcAft>
              </a:pPr>
              <a:endParaRPr lang="en-US" sz="3600" kern="10">
                <a:ln w="9525">
                  <a:solidFill>
                    <a:srgbClr val="000000"/>
                  </a:solidFill>
                  <a:round/>
                  <a:headEnd/>
                  <a:tailEnd/>
                </a:ln>
                <a:solidFill>
                  <a:srgbClr val="000000"/>
                </a:solidFill>
              </a:endParaRPr>
            </a:p>
          </p:txBody>
        </p:sp>
      </p:grpSp>
      <p:sp>
        <p:nvSpPr>
          <p:cNvPr id="9" name="Slide Number Placeholder 7"/>
          <p:cNvSpPr txBox="1">
            <a:spLocks/>
          </p:cNvSpPr>
          <p:nvPr/>
        </p:nvSpPr>
        <p:spPr>
          <a:xfrm>
            <a:off x="7010400" y="6248400"/>
            <a:ext cx="1905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dirty="0" smtClean="0">
              <a:solidFill>
                <a:srgbClr val="000000"/>
              </a:solidFill>
            </a:endParaRPr>
          </a:p>
        </p:txBody>
      </p:sp>
      <p:sp>
        <p:nvSpPr>
          <p:cNvPr id="11" name="Rectangle 10"/>
          <p:cNvSpPr/>
          <p:nvPr/>
        </p:nvSpPr>
        <p:spPr>
          <a:xfrm>
            <a:off x="2057400" y="914400"/>
            <a:ext cx="6934200" cy="400110"/>
          </a:xfrm>
          <a:prstGeom prst="rect">
            <a:avLst/>
          </a:prstGeom>
        </p:spPr>
        <p:txBody>
          <a:bodyPr wrap="square">
            <a:spAutoFit/>
          </a:bodyPr>
          <a:lstStyle/>
          <a:p>
            <a:pPr marL="114300" indent="-114300" algn="r" eaLnBrk="0" fontAlgn="base" hangingPunct="0">
              <a:spcBef>
                <a:spcPct val="0"/>
              </a:spcBef>
              <a:spcAft>
                <a:spcPct val="0"/>
              </a:spcAft>
              <a:defRPr/>
            </a:pPr>
            <a:r>
              <a:rPr lang="ar-SA" sz="2000" b="1" dirty="0">
                <a:solidFill>
                  <a:srgbClr val="000099"/>
                </a:solidFill>
              </a:rPr>
              <a:t>تاريخ: 2013/03/18 - شاحنة تحطم  عمود كهرباء بجهد عالي</a:t>
            </a:r>
            <a:endParaRPr lang="en-US" sz="2000" b="1" dirty="0">
              <a:solidFill>
                <a:srgbClr val="000099"/>
              </a:solidFill>
            </a:endParaRPr>
          </a:p>
        </p:txBody>
      </p:sp>
      <p:sp>
        <p:nvSpPr>
          <p:cNvPr id="12" name="TextBox 11"/>
          <p:cNvSpPr txBox="1"/>
          <p:nvPr/>
        </p:nvSpPr>
        <p:spPr>
          <a:xfrm>
            <a:off x="1066800" y="1447800"/>
            <a:ext cx="7848600" cy="4093428"/>
          </a:xfrm>
          <a:prstGeom prst="rect">
            <a:avLst/>
          </a:prstGeom>
          <a:noFill/>
        </p:spPr>
        <p:txBody>
          <a:bodyPr wrap="square" rtlCol="0">
            <a:spAutoFit/>
          </a:bodyPr>
          <a:lstStyle/>
          <a:p>
            <a:pPr marL="342900" indent="-342900" algn="r" eaLnBrk="0" fontAlgn="base" hangingPunct="0">
              <a:spcBef>
                <a:spcPct val="0"/>
              </a:spcBef>
              <a:spcAft>
                <a:spcPct val="0"/>
              </a:spcAft>
              <a:defRPr/>
            </a:pPr>
            <a:r>
              <a:rPr lang="ar-SA" sz="2000" b="1" dirty="0">
                <a:solidFill>
                  <a:srgbClr val="FF0000"/>
                </a:solidFill>
                <a:latin typeface="Times New Roman" pitchFamily="18" charset="0"/>
              </a:rPr>
              <a:t>كدروس مستفادة من هذه الحادثة و لضمان التحسن المستمر فإنه يجب على جميع مدراء العقود أن يراجعوا عملية تقييم المخاطر كما تضمنتها منظومة إدارة الصحة و السلامة و البيئة و أن يسألوا الأسئلة أدناه:</a:t>
            </a:r>
            <a:endParaRPr lang="en-US" sz="2000" b="1" dirty="0">
              <a:solidFill>
                <a:srgbClr val="FF0000"/>
              </a:solidFill>
              <a:latin typeface="Times New Roman" pitchFamily="18" charset="0"/>
            </a:endParaRPr>
          </a:p>
          <a:p>
            <a:pPr marL="342900" indent="-342900" algn="r" eaLnBrk="0" fontAlgn="base" hangingPunct="0">
              <a:spcBef>
                <a:spcPct val="0"/>
              </a:spcBef>
              <a:spcAft>
                <a:spcPct val="0"/>
              </a:spcAft>
              <a:defRPr/>
            </a:pPr>
            <a:endParaRPr lang="ar-OM" sz="2000" dirty="0">
              <a:solidFill>
                <a:srgbClr val="000099"/>
              </a:solidFill>
            </a:endParaRPr>
          </a:p>
          <a:p>
            <a:pPr marL="342900" indent="-342900" algn="r" eaLnBrk="0" fontAlgn="base" hangingPunct="0">
              <a:spcBef>
                <a:spcPct val="0"/>
              </a:spcBef>
              <a:spcAft>
                <a:spcPct val="0"/>
              </a:spcAft>
              <a:defRPr/>
            </a:pPr>
            <a:endParaRPr lang="ar-OM" sz="2000" dirty="0">
              <a:solidFill>
                <a:srgbClr val="000099"/>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تعقد بانتظام جلسات تنويرية للسائقين وتربطها بعواقب الإخلال بالقوانين؟</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حضر مدير رحلتك دورة إدارة الرحلات الجديدة واجتازها؟</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تتابع مدير رحلتك لضمان أنه قدم ايجازاً للسائقين بضرورة الالتزام بالنظم والقوانين؟</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دققت على نظام إدارة رحلتك وفقا للنسخة الثالثة من  </a:t>
            </a:r>
            <a:r>
              <a:rPr lang="en-US" sz="2000" dirty="0">
                <a:solidFill>
                  <a:srgbClr val="000000"/>
                </a:solidFill>
              </a:rPr>
              <a:t>SP2000</a:t>
            </a:r>
            <a:r>
              <a:rPr lang="ar-SA" sz="2000" dirty="0">
                <a:solidFill>
                  <a:srgbClr val="000000"/>
                </a:solidFill>
              </a:rPr>
              <a:t>؟</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لديك شخص معين للتحكم في نظام  إدارة الرحلات؟</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جميع سياراتك مزودة بنظام المراقبة الداخلية </a:t>
            </a:r>
            <a:r>
              <a:rPr lang="en-GB" sz="2000" dirty="0">
                <a:solidFill>
                  <a:srgbClr val="000000"/>
                </a:solidFill>
              </a:rPr>
              <a:t>IVMS </a:t>
            </a:r>
            <a:r>
              <a:rPr lang="ar-SA" sz="2000" dirty="0">
                <a:solidFill>
                  <a:srgbClr val="000000"/>
                </a:solidFill>
              </a:rPr>
              <a:t>؟</a:t>
            </a:r>
            <a:endParaRPr lang="en-US" sz="2000" dirty="0">
              <a:solidFill>
                <a:srgbClr val="000000"/>
              </a:solidFill>
            </a:endParaRPr>
          </a:p>
          <a:p>
            <a:pPr marL="282575" indent="-163513" algn="r" rtl="1" eaLnBrk="0" fontAlgn="base" hangingPunct="0">
              <a:spcBef>
                <a:spcPct val="0"/>
              </a:spcBef>
              <a:spcAft>
                <a:spcPct val="0"/>
              </a:spcAft>
              <a:buFont typeface="Arial" pitchFamily="34" charset="0"/>
              <a:buChar char="•"/>
              <a:defRPr/>
            </a:pPr>
            <a:r>
              <a:rPr lang="ar-SA" sz="2000" dirty="0">
                <a:solidFill>
                  <a:srgbClr val="000000"/>
                </a:solidFill>
              </a:rPr>
              <a:t>هل تتحقق عشوائيا من الطريق الذي تسلكه المركبات الخاصة بك عن طريق </a:t>
            </a:r>
            <a:r>
              <a:rPr lang="en-US" sz="2000" dirty="0">
                <a:solidFill>
                  <a:srgbClr val="000000"/>
                </a:solidFill>
              </a:rPr>
              <a:t>IVMS</a:t>
            </a:r>
            <a:r>
              <a:rPr lang="ar-SA" sz="2000" dirty="0">
                <a:solidFill>
                  <a:srgbClr val="000000"/>
                </a:solidFill>
              </a:rPr>
              <a:t> للتأكد من أنها تتوافق مع الطرق التي يجب أن تسلكها؟</a:t>
            </a:r>
            <a:endParaRPr lang="en-US" sz="2000" dirty="0">
              <a:solidFill>
                <a:srgbClr val="000000"/>
              </a:solidFill>
            </a:endParaRPr>
          </a:p>
        </p:txBody>
      </p:sp>
      <p:sp>
        <p:nvSpPr>
          <p:cNvPr id="13" name="Text Box 12"/>
          <p:cNvSpPr txBox="1">
            <a:spLocks noChangeArrowheads="1"/>
          </p:cNvSpPr>
          <p:nvPr/>
        </p:nvSpPr>
        <p:spPr bwMode="auto">
          <a:xfrm>
            <a:off x="1828800" y="101025"/>
            <a:ext cx="5638800" cy="707886"/>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pPr>
            <a:r>
              <a:rPr lang="ar-SA" sz="4000" b="1" dirty="0">
                <a:solidFill>
                  <a:srgbClr val="0000FF"/>
                </a:solidFill>
                <a:latin typeface="Arial Narrow" pitchFamily="34" charset="0"/>
              </a:rPr>
              <a:t>الدروس الإدارية المستفادة </a:t>
            </a:r>
            <a:endParaRPr lang="en-GB" sz="4000" b="1" dirty="0">
              <a:solidFill>
                <a:srgbClr val="0000FF"/>
              </a:solidFill>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18726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FB92F13-39E4-41BE-A734-06FA513F9FD1}"/>
</file>

<file path=customXml/itemProps2.xml><?xml version="1.0" encoding="utf-8"?>
<ds:datastoreItem xmlns:ds="http://schemas.openxmlformats.org/officeDocument/2006/customXml" ds:itemID="{1458765A-224B-484C-9F22-64582019E447}"/>
</file>

<file path=customXml/itemProps3.xml><?xml version="1.0" encoding="utf-8"?>
<ds:datastoreItem xmlns:ds="http://schemas.openxmlformats.org/officeDocument/2006/customXml" ds:itemID="{49D4D55A-F697-4905-8B06-D40E5DEC7195}"/>
</file>

<file path=docProps/app.xml><?xml version="1.0" encoding="utf-8"?>
<Properties xmlns="http://schemas.openxmlformats.org/officeDocument/2006/extended-properties" xmlns:vt="http://schemas.openxmlformats.org/officeDocument/2006/docPropsVTypes">
  <TotalTime>3</TotalTime>
  <Words>347</Words>
  <Application>Microsoft Office PowerPoint</Application>
  <PresentationFormat>On-screen Show (4:3)</PresentationFormat>
  <Paragraphs>27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4</cp:revision>
  <dcterms:created xsi:type="dcterms:W3CDTF">2013-06-26T07:35:27Z</dcterms:created>
  <dcterms:modified xsi:type="dcterms:W3CDTF">2013-07-08T03:29:52Z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