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6" r:id="rId5"/>
    <p:sldId id="278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291" r:id="rId17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37"/>
    <a:srgbClr val="FFB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4660"/>
  </p:normalViewPr>
  <p:slideViewPr>
    <p:cSldViewPr>
      <p:cViewPr varScale="1">
        <p:scale>
          <a:sx n="83" d="100"/>
          <a:sy n="83" d="100"/>
        </p:scale>
        <p:origin x="-13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4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58D210-B89A-41CB-A1FA-0D3295F81A27}" type="datetimeFigureOut">
              <a:rPr lang="en-US"/>
              <a:pPr>
                <a:defRPr/>
              </a:pPr>
              <a:t>11/07/2013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FF928B-25D3-480F-9127-7E7A1E5E7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7D1-D2A2-419C-AF66-25325A031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Safety Day 2013, 9 June</a:t>
            </a:r>
            <a:endParaRPr 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9BF72-CBB5-464F-9094-5628484E18C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57B1-9231-4191-A087-2A408D2BE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65100"/>
            <a:ext cx="8764587" cy="587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AABC-AB8D-4DA1-A553-2B5641F29D0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152400" y="152400"/>
            <a:ext cx="8847138" cy="6407150"/>
            <a:chOff x="96" y="96"/>
            <a:chExt cx="5573" cy="4036"/>
          </a:xfrm>
        </p:grpSpPr>
        <p:grpSp>
          <p:nvGrpSpPr>
            <p:cNvPr id="1032" name="Group 13"/>
            <p:cNvGrpSpPr>
              <a:grpSpLocks/>
            </p:cNvGrpSpPr>
            <p:nvPr userDrawn="1"/>
          </p:nvGrpSpPr>
          <p:grpSpPr bwMode="auto">
            <a:xfrm>
              <a:off x="96" y="96"/>
              <a:ext cx="5573" cy="4036"/>
              <a:chOff x="183" y="144"/>
              <a:chExt cx="5390" cy="3903"/>
            </a:xfrm>
          </p:grpSpPr>
          <p:sp>
            <p:nvSpPr>
              <p:cNvPr id="1036" name="AutoShape 12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5376" cy="1056"/>
              </a:xfrm>
              <a:prstGeom prst="roundRect">
                <a:avLst>
                  <a:gd name="adj" fmla="val 16667"/>
                </a:avLst>
              </a:prstGeom>
              <a:solidFill>
                <a:srgbClr val="FFB300"/>
              </a:solidFill>
              <a:ln w="28575">
                <a:solidFill>
                  <a:srgbClr val="FFB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Rectangle 8"/>
              <p:cNvSpPr>
                <a:spLocks noChangeArrowheads="1"/>
              </p:cNvSpPr>
              <p:nvPr userDrawn="1"/>
            </p:nvSpPr>
            <p:spPr bwMode="auto">
              <a:xfrm>
                <a:off x="192" y="768"/>
                <a:ext cx="5376" cy="327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B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" name="Rectangle 9"/>
              <p:cNvSpPr>
                <a:spLocks noChangeArrowheads="1"/>
              </p:cNvSpPr>
              <p:nvPr userDrawn="1"/>
            </p:nvSpPr>
            <p:spPr bwMode="auto">
              <a:xfrm>
                <a:off x="183" y="3951"/>
                <a:ext cx="5390" cy="96"/>
              </a:xfrm>
              <a:prstGeom prst="rect">
                <a:avLst/>
              </a:prstGeom>
              <a:solidFill>
                <a:srgbClr val="00883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1033" name="Picture 18" descr="logo white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4382" t="8815" r="71964" b="61232"/>
            <a:stretch>
              <a:fillRect/>
            </a:stretch>
          </p:blipFill>
          <p:spPr bwMode="auto">
            <a:xfrm>
              <a:off x="144" y="374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C44D39-8C11-4F50-8B26-111B7201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Safety Day 2013, 9 June</a:t>
            </a:r>
            <a:endParaRPr lang="en-US" dirty="0"/>
          </a:p>
        </p:txBody>
      </p:sp>
      <p:pic>
        <p:nvPicPr>
          <p:cNvPr id="12" name="Content Placeholder 7" descr="PPT option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" y="0"/>
            <a:ext cx="915481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7" y="4050"/>
            <a:ext cx="9149407" cy="68539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5800" y="838200"/>
            <a:ext cx="4267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/>
              <a:t>Fasting &amp; Road Safety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43400" y="914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الصيام والسلامة على </a:t>
            </a:r>
            <a:r>
              <a:rPr lang="ar-OM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الطريق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362200" y="25146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</a:t>
            </a: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 safe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the road during the Holy Month of Ramadan.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590800" y="14478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كيف تتوخى السلامة على </a:t>
            </a:r>
            <a:r>
              <a:rPr lang="ar-OM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الطريق خلال شهر رمضان المبارك </a:t>
            </a: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08112"/>
            <a:ext cx="3429000" cy="3886200"/>
          </a:xfrm>
        </p:spPr>
        <p:txBody>
          <a:bodyPr/>
          <a:lstStyle/>
          <a:p>
            <a:pPr marL="0" indent="0" defTabSz="839788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Drivers will not commence a journey without a SJM plan where required and will follow it.</a:t>
            </a:r>
            <a:br>
              <a:rPr lang="en-US" sz="1800" dirty="0" smtClean="0">
                <a:latin typeface="+mj-lt"/>
                <a:cs typeface="David" pitchFamily="34" charset="-79"/>
              </a:rPr>
            </a:br>
            <a:endParaRPr lang="en-US" sz="1200" dirty="0" smtClean="0">
              <a:latin typeface="+mj-lt"/>
              <a:cs typeface="David" pitchFamily="34" charset="-79"/>
            </a:endParaRPr>
          </a:p>
          <a:p>
            <a:pPr marL="0" indent="0" defTabSz="839788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Journey Manager will ensure drivers are aware of the SJM plan requirements and verify compliance before authorizing the journey.</a:t>
            </a:r>
            <a:br>
              <a:rPr lang="en-US" sz="1800" dirty="0" smtClean="0">
                <a:latin typeface="+mj-lt"/>
                <a:cs typeface="David" pitchFamily="34" charset="-79"/>
              </a:rPr>
            </a:br>
            <a:endParaRPr lang="en-US" sz="1200" dirty="0" smtClean="0">
              <a:latin typeface="+mj-lt"/>
              <a:cs typeface="David" pitchFamily="34" charset="-79"/>
            </a:endParaRPr>
          </a:p>
          <a:p>
            <a:pPr marL="0" indent="0" defTabSz="839788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Vehicles must meet the SJM plan requirements, and drivers must inspect the vehicles prior to departure.</a:t>
            </a:r>
            <a:endParaRPr lang="en-US" sz="2800" dirty="0"/>
          </a:p>
        </p:txBody>
      </p:sp>
      <p:pic>
        <p:nvPicPr>
          <p:cNvPr id="12291" name="Picture 92" descr="journey management (PDO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636712"/>
            <a:ext cx="1851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595312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defTabSz="839788">
              <a:spcBef>
                <a:spcPct val="50000"/>
              </a:spcBef>
            </a:pPr>
            <a:r>
              <a:rPr lang="en-US" sz="3200" b="1" dirty="0"/>
              <a:t>Life Saving Rule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294312"/>
            <a:ext cx="18288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304800" y="5370512"/>
            <a:ext cx="320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He died in the desert alone. Found  the next morning by a passing driver.</a:t>
            </a:r>
            <a:endParaRPr lang="en-US" b="1"/>
          </a:p>
        </p:txBody>
      </p:sp>
      <p:sp>
        <p:nvSpPr>
          <p:cNvPr id="12295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A701CE-4F68-46B1-96F2-F4E9EA8685EE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5638800" y="1484312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b="1" dirty="0"/>
              <a:t>لن يبدأ السائقون أية رحلة بدون الحصول على خطة سلامة الرحلة حيثما تطلب ذلك </a:t>
            </a:r>
            <a:r>
              <a:rPr lang="ar-OM" b="1" dirty="0" smtClean="0"/>
              <a:t>ويجب</a:t>
            </a:r>
            <a:r>
              <a:rPr lang="en-US" b="1" dirty="0" smtClean="0"/>
              <a:t> </a:t>
            </a:r>
            <a:r>
              <a:rPr lang="ar-OM" b="1" dirty="0" smtClean="0"/>
              <a:t>عليهم اتباعها</a:t>
            </a:r>
            <a:r>
              <a:rPr lang="ar-OM" b="1" dirty="0"/>
              <a:t>.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5562600" y="5294312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000" b="1" dirty="0">
                <a:solidFill>
                  <a:srgbClr val="0000FF"/>
                </a:solidFill>
              </a:rPr>
              <a:t>لقد توفي سائق هذه المركبة وحيداً في </a:t>
            </a:r>
            <a:r>
              <a:rPr lang="ar-OM" sz="2000" b="1" dirty="0" smtClean="0">
                <a:solidFill>
                  <a:srgbClr val="0000FF"/>
                </a:solidFill>
              </a:rPr>
              <a:t>الصحراء ووجده سائق </a:t>
            </a:r>
            <a:r>
              <a:rPr lang="ar-OM" sz="2000" b="1" dirty="0">
                <a:solidFill>
                  <a:srgbClr val="0000FF"/>
                </a:solidFill>
              </a:rPr>
              <a:t>مار في صباح اليوم التالي.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5638800" y="2693987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b="1" dirty="0"/>
              <a:t>على مدير الرحلة التأكد </a:t>
            </a:r>
            <a:r>
              <a:rPr lang="ar-OM" b="1" dirty="0" smtClean="0"/>
              <a:t>من أن </a:t>
            </a:r>
            <a:r>
              <a:rPr lang="ar-OM" b="1" dirty="0"/>
              <a:t>السائقين على علم تام بمتطلبات الرحلة والتحقق من </a:t>
            </a:r>
            <a:r>
              <a:rPr lang="ar-OM" b="1" dirty="0" smtClean="0"/>
              <a:t>الالتزام </a:t>
            </a:r>
            <a:r>
              <a:rPr lang="ar-OM" b="1" dirty="0"/>
              <a:t>بها قبل تصريح بدء الرحلة.</a:t>
            </a: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5638800" y="4065587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b="1" dirty="0"/>
              <a:t>يجب أن تكون المركبة مطابقة لمتطلبات خطة الرحلة، وعلى السائقين القيام بفحص المركبة قبل المغادرة.</a:t>
            </a:r>
          </a:p>
        </p:txBody>
      </p:sp>
      <p:sp>
        <p:nvSpPr>
          <p:cNvPr id="12300" name="Title 17"/>
          <p:cNvSpPr>
            <a:spLocks noGrp="1"/>
          </p:cNvSpPr>
          <p:nvPr>
            <p:ph type="title"/>
          </p:nvPr>
        </p:nvSpPr>
        <p:spPr bwMode="auto">
          <a:xfrm>
            <a:off x="4648200" y="658812"/>
            <a:ext cx="4302125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OM" sz="3200" smtClean="0"/>
              <a:t>القواعد المنقذة للحياة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04800" y="1814512"/>
            <a:ext cx="3886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Get </a:t>
            </a:r>
            <a:r>
              <a:rPr lang="en-US" sz="1600" dirty="0"/>
              <a:t>enough sleep the night </a:t>
            </a:r>
            <a:r>
              <a:rPr lang="en-US" sz="1600" dirty="0" smtClean="0"/>
              <a:t>before. </a:t>
            </a:r>
            <a:endParaRPr lang="ar-OM" sz="1600" dirty="0" smtClean="0"/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Plan </a:t>
            </a:r>
            <a:r>
              <a:rPr lang="en-US" sz="1600" dirty="0"/>
              <a:t>your journey and inform your journey Manager </a:t>
            </a:r>
            <a:r>
              <a:rPr lang="en-US" sz="1600" dirty="0" smtClean="0"/>
              <a:t>for any delays.</a:t>
            </a:r>
            <a:endParaRPr lang="en-US" sz="1600" dirty="0"/>
          </a:p>
          <a:p>
            <a:pPr marL="0" lvl="1">
              <a:buFont typeface="Wingdings" pitchFamily="2" charset="2"/>
              <a:buChar char="ü"/>
            </a:pPr>
            <a:endParaRPr lang="ar-OM" sz="1600" dirty="0"/>
          </a:p>
          <a:p>
            <a:pPr marL="0" lvl="1"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GB" sz="1600" dirty="0" smtClean="0"/>
              <a:t>Always </a:t>
            </a:r>
            <a:r>
              <a:rPr lang="en-GB" sz="1600" dirty="0"/>
              <a:t>wear your </a:t>
            </a:r>
            <a:r>
              <a:rPr lang="en-GB" sz="1600" dirty="0" smtClean="0"/>
              <a:t>safety belt</a:t>
            </a:r>
            <a:endParaRPr lang="en-GB" sz="1600" dirty="0"/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Drive </a:t>
            </a:r>
            <a:r>
              <a:rPr lang="en-US" sz="1600" dirty="0"/>
              <a:t>at a safe speed.</a:t>
            </a:r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Avoid </a:t>
            </a:r>
            <a:r>
              <a:rPr lang="en-US" sz="1600" dirty="0"/>
              <a:t>using your private vehicle </a:t>
            </a:r>
            <a:r>
              <a:rPr lang="en-US" sz="1600" dirty="0" smtClean="0"/>
              <a:t>in</a:t>
            </a:r>
          </a:p>
          <a:p>
            <a:r>
              <a:rPr lang="en-US" sz="1600" dirty="0" smtClean="0"/>
              <a:t>    interior, (for shift change).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Avoid </a:t>
            </a:r>
            <a:r>
              <a:rPr lang="en-US" sz="1600" dirty="0"/>
              <a:t>driving at night.</a:t>
            </a:r>
          </a:p>
          <a:p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Comply </a:t>
            </a:r>
            <a:r>
              <a:rPr lang="en-US" sz="1600" dirty="0"/>
              <a:t>with </a:t>
            </a:r>
            <a:r>
              <a:rPr lang="en-US" sz="1600" dirty="0" smtClean="0"/>
              <a:t>all </a:t>
            </a:r>
            <a:r>
              <a:rPr lang="en-US" sz="1600" dirty="0"/>
              <a:t>Life Saving </a:t>
            </a:r>
            <a:r>
              <a:rPr lang="en-US" sz="1600" dirty="0" smtClean="0"/>
              <a:t>Rules. </a:t>
            </a:r>
            <a:r>
              <a:rPr lang="en-US" sz="1600" dirty="0"/>
              <a:t/>
            </a:r>
            <a:br>
              <a:rPr lang="en-US" sz="1600" dirty="0"/>
            </a:br>
            <a:endParaRPr lang="ar-OM" sz="1600" dirty="0"/>
          </a:p>
          <a:p>
            <a:pPr>
              <a:buFont typeface="Wingdings" pitchFamily="2" charset="2"/>
              <a:buChar char="ü"/>
            </a:pPr>
            <a:r>
              <a:rPr lang="ar-OM" sz="1600" dirty="0" smtClean="0"/>
              <a:t> </a:t>
            </a:r>
            <a:r>
              <a:rPr lang="en-US" sz="1600" dirty="0" smtClean="0"/>
              <a:t>Avoid driving if it is unsafe.</a:t>
            </a:r>
            <a:endParaRPr lang="en-US" sz="1600" dirty="0"/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BF2770-F512-4201-A8E4-FBE3ADC9928D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800600" y="838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400" b="1" dirty="0" smtClean="0">
                <a:solidFill>
                  <a:srgbClr val="0000FF"/>
                </a:solidFill>
              </a:rPr>
              <a:t>  </a:t>
            </a:r>
            <a:r>
              <a:rPr lang="ar-OM" sz="3200" b="1" dirty="0" smtClean="0"/>
              <a:t>نصائح </a:t>
            </a:r>
            <a:r>
              <a:rPr lang="ar-OM" sz="3200" b="1" dirty="0"/>
              <a:t>لتفادي </a:t>
            </a:r>
            <a:r>
              <a:rPr lang="ar-OM" sz="3200" b="1" dirty="0" smtClean="0"/>
              <a:t>الإرهاق:  </a:t>
            </a:r>
            <a:endParaRPr lang="ar-OM" sz="3200" b="1" dirty="0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04800" y="7620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9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/>
              <a:t>Tips to avoid fatigue</a:t>
            </a:r>
            <a:r>
              <a:rPr lang="en-US" sz="1900" b="1" dirty="0" smtClean="0">
                <a:solidFill>
                  <a:srgbClr val="0000FF"/>
                </a:solidFill>
              </a:rPr>
              <a:t>:</a:t>
            </a:r>
            <a:endParaRPr lang="en-US" sz="1900" b="1" dirty="0">
              <a:solidFill>
                <a:srgbClr val="0000FF"/>
              </a:solidFill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4343400" y="1706562"/>
            <a:ext cx="4572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خذ </a:t>
            </a:r>
            <a:r>
              <a:rPr lang="ar-OM" sz="1600" dirty="0"/>
              <a:t>قسطاً كافياً من النوم في الليلة السابقة قبل بدء </a:t>
            </a:r>
            <a:r>
              <a:rPr lang="ar-OM" sz="1600" dirty="0" smtClean="0"/>
              <a:t>الرحلة.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خطط لرحلتك. </a:t>
            </a:r>
            <a:r>
              <a:rPr lang="ar-OM" sz="1600" dirty="0"/>
              <a:t>وفي </a:t>
            </a:r>
            <a:r>
              <a:rPr lang="ar-OM" sz="1600" dirty="0" smtClean="0"/>
              <a:t>حالة حدوث </a:t>
            </a:r>
            <a:r>
              <a:rPr lang="ar-OM" sz="1600" dirty="0"/>
              <a:t>أي تأخير في الطريق </a:t>
            </a:r>
            <a:r>
              <a:rPr lang="ar-OM" sz="1600" dirty="0" smtClean="0"/>
              <a:t>يجب </a:t>
            </a:r>
            <a:r>
              <a:rPr lang="ar-OM" sz="1600" dirty="0"/>
              <a:t>عليك إخطار مدير </a:t>
            </a:r>
            <a:r>
              <a:rPr lang="ar-OM" sz="1600" dirty="0" smtClean="0"/>
              <a:t>الرحلة.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التزم </a:t>
            </a:r>
            <a:r>
              <a:rPr lang="ar-OM" sz="1600" dirty="0"/>
              <a:t>بربط حزام </a:t>
            </a:r>
            <a:r>
              <a:rPr lang="ar-OM" sz="1600" dirty="0" smtClean="0"/>
              <a:t>الامان </a:t>
            </a:r>
            <a:r>
              <a:rPr lang="ar-OM" sz="1600" dirty="0"/>
              <a:t>دائماً.</a:t>
            </a:r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التزم بالسرعة الآمنة.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تجنب </a:t>
            </a:r>
            <a:r>
              <a:rPr lang="ar-OM" sz="1600" dirty="0"/>
              <a:t>ا</a:t>
            </a:r>
            <a:r>
              <a:rPr lang="ar-OM" sz="1600" dirty="0" smtClean="0"/>
              <a:t>ستخدام </a:t>
            </a:r>
            <a:r>
              <a:rPr lang="ar-OM" sz="1600" dirty="0"/>
              <a:t>سيارتك للتنقل </a:t>
            </a:r>
            <a:r>
              <a:rPr lang="ar-OM" sz="1600" dirty="0" smtClean="0"/>
              <a:t>إلى مناطق العمليات عند تغيير المناوبة.</a:t>
            </a: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تجنب </a:t>
            </a:r>
            <a:r>
              <a:rPr lang="ar-OM" sz="1600" dirty="0"/>
              <a:t>السياقة ليلاً.</a:t>
            </a:r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التزم </a:t>
            </a:r>
            <a:r>
              <a:rPr lang="ar-OM" sz="1600" dirty="0"/>
              <a:t>بالقواعد المنقذة </a:t>
            </a:r>
            <a:r>
              <a:rPr lang="ar-OM" sz="1600" dirty="0" smtClean="0"/>
              <a:t>للحياة.</a:t>
            </a:r>
            <a:endParaRPr lang="en-US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endParaRPr lang="ar-OM" sz="1600" dirty="0"/>
          </a:p>
          <a:p>
            <a:pPr marL="0" lvl="1" algn="r" rtl="1">
              <a:buSzPct val="100000"/>
              <a:buFont typeface="Wingdings" pitchFamily="2" charset="2"/>
              <a:buChar char="ü"/>
              <a:tabLst>
                <a:tab pos="569913" algn="l"/>
              </a:tabLst>
            </a:pPr>
            <a:r>
              <a:rPr lang="en-US" sz="1600" dirty="0" smtClean="0"/>
              <a:t> </a:t>
            </a:r>
            <a:r>
              <a:rPr lang="ar-OM" sz="1600" dirty="0" smtClean="0"/>
              <a:t>تجنب السياقة إن كانت الظروف غير آمنة.</a:t>
            </a:r>
            <a:endParaRPr lang="ar-OM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550473-1342-4440-9553-7091A7E4A8D8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362200" y="542925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Supervisors Guidance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60919"/>
            <a:ext cx="845820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Start discussing in toolbox talks/HSE meetings 1-2 weeks prior to Ramadan on: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Fatigue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Give sleep Management advise to staff.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Refresh fatigue awareness so staff will identify symptoms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600" b="1" dirty="0"/>
              <a:t>Staying up late at night during Ramadan will </a:t>
            </a:r>
            <a:r>
              <a:rPr lang="en-US" sz="1600" b="1" dirty="0" smtClean="0"/>
              <a:t>result is </a:t>
            </a:r>
            <a:r>
              <a:rPr lang="en-US" sz="1600" b="1" dirty="0"/>
              <a:t>insufficient sleep and accumulating sleep debt.</a:t>
            </a:r>
          </a:p>
          <a:p>
            <a:pPr>
              <a:defRPr/>
            </a:pPr>
            <a:endParaRPr lang="en-US" sz="1600" b="1" dirty="0"/>
          </a:p>
          <a:p>
            <a:pPr>
              <a:buFont typeface="Wingdings" pitchFamily="2" charset="2"/>
              <a:buChar char="§"/>
              <a:defRPr/>
            </a:pPr>
            <a:endParaRPr lang="en-US" sz="1600" b="1" dirty="0"/>
          </a:p>
          <a:p>
            <a:pPr>
              <a:defRPr/>
            </a:pPr>
            <a:r>
              <a:rPr lang="en-US" sz="1600" b="1" dirty="0"/>
              <a:t>Continue these meetings throughout Ramadan and ask questions: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/>
              <a:t>How were you yesterday?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/>
              <a:t>How do you feel today?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/>
              <a:t>Any incidents you had or witnessed?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/>
              <a:t>Did you intervene </a:t>
            </a:r>
            <a:r>
              <a:rPr lang="en-US" sz="1600" b="1" dirty="0" smtClean="0"/>
              <a:t>to stop any </a:t>
            </a:r>
            <a:r>
              <a:rPr lang="en-US" sz="1600" b="1" dirty="0"/>
              <a:t>unsafe </a:t>
            </a:r>
            <a:r>
              <a:rPr lang="en-US" sz="1600" b="1" dirty="0" smtClean="0"/>
              <a:t>acts/conditions?</a:t>
            </a:r>
            <a:endParaRPr lang="en-US" sz="1600" b="1" dirty="0"/>
          </a:p>
          <a:p>
            <a:pPr marL="342900" indent="-342900">
              <a:defRPr/>
            </a:pPr>
            <a:endParaRPr lang="en-US" sz="1600" b="1" dirty="0"/>
          </a:p>
          <a:p>
            <a:pPr marL="342900" indent="-342900">
              <a:defRPr/>
            </a:pPr>
            <a:r>
              <a:rPr lang="en-US" sz="1600" b="1" dirty="0"/>
              <a:t>Incidents tend to increase towards the end of Ramadan. A toolbox meeting after the</a:t>
            </a:r>
          </a:p>
          <a:p>
            <a:pPr marL="342900" indent="-342900">
              <a:defRPr/>
            </a:pPr>
            <a:r>
              <a:rPr lang="en-US" sz="1600" b="1" dirty="0"/>
              <a:t>first half of Ramadan is important.</a:t>
            </a:r>
          </a:p>
          <a:p>
            <a:pPr marL="342900" indent="-342900">
              <a:defRPr/>
            </a:pPr>
            <a:r>
              <a:rPr lang="en-US" sz="1600" b="1" dirty="0"/>
              <a:t>Face to face </a:t>
            </a:r>
            <a:r>
              <a:rPr lang="en-US" sz="1600" b="1" dirty="0" smtClean="0"/>
              <a:t>communication </a:t>
            </a:r>
            <a:r>
              <a:rPr lang="en-US" sz="1600" b="1" dirty="0"/>
              <a:t>and Management </a:t>
            </a:r>
            <a:r>
              <a:rPr lang="en-US" sz="1600" b="1" dirty="0" smtClean="0"/>
              <a:t>participation are valuable </a:t>
            </a:r>
            <a:r>
              <a:rPr lang="en-US" sz="1600" b="1" dirty="0"/>
              <a:t>to increase</a:t>
            </a:r>
          </a:p>
          <a:p>
            <a:pPr marL="342900" indent="-342900">
              <a:defRPr/>
            </a:pPr>
            <a:r>
              <a:rPr lang="en-US" sz="1600" b="1" dirty="0"/>
              <a:t>Awareness.</a:t>
            </a:r>
          </a:p>
          <a:p>
            <a:pPr marL="342900" indent="-342900">
              <a:defRPr/>
            </a:pPr>
            <a:endParaRPr lang="en-US" sz="1600" b="1" dirty="0"/>
          </a:p>
          <a:p>
            <a:pPr marL="342900" indent="-342900">
              <a:defRPr/>
            </a:pPr>
            <a:r>
              <a:rPr lang="en-US" sz="1600" b="1" dirty="0" smtClean="0"/>
              <a:t> </a:t>
            </a:r>
            <a:endParaRPr lang="en-US" sz="1600" b="1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  <a:p>
            <a:pPr marL="342900" indent="-342900">
              <a:defRPr/>
            </a:pP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5EC57C-E8C8-4504-BD04-AD582C0B643B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7"/>
          <p:cNvSpPr txBox="1">
            <a:spLocks/>
          </p:cNvSpPr>
          <p:nvPr/>
        </p:nvSpPr>
        <p:spPr>
          <a:xfrm>
            <a:off x="2590800" y="1089025"/>
            <a:ext cx="3997325" cy="587375"/>
          </a:xfrm>
          <a:prstGeom prst="rect">
            <a:avLst/>
          </a:prstGeom>
        </p:spPr>
        <p:txBody>
          <a:bodyPr/>
          <a:lstStyle/>
          <a:p>
            <a:pPr algn="ctr" defTabSz="957263" eaLnBrk="0" hangingPunct="0">
              <a:defRPr/>
            </a:pPr>
            <a:r>
              <a:rPr lang="ar-OM" sz="5400" b="1" kern="0" dirty="0" smtClean="0">
                <a:solidFill>
                  <a:schemeClr val="tx2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نتمنى لكم أيام ممتعة وآمنة وكل عام والجميع بخير</a:t>
            </a:r>
            <a:endParaRPr lang="en-US" sz="5400" b="1" kern="0" dirty="0">
              <a:solidFill>
                <a:schemeClr val="tx2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12" name="Title 17"/>
          <p:cNvSpPr txBox="1">
            <a:spLocks/>
          </p:cNvSpPr>
          <p:nvPr/>
        </p:nvSpPr>
        <p:spPr>
          <a:xfrm>
            <a:off x="2362200" y="3298825"/>
            <a:ext cx="3997325" cy="587375"/>
          </a:xfrm>
          <a:prstGeom prst="rect">
            <a:avLst/>
          </a:prstGeom>
        </p:spPr>
        <p:txBody>
          <a:bodyPr/>
          <a:lstStyle/>
          <a:p>
            <a:pPr algn="ctr" defTabSz="957263" eaLnBrk="0" hangingPunct="0">
              <a:defRPr/>
            </a:pPr>
            <a:r>
              <a:rPr lang="en-US" sz="4400" b="1" kern="0" dirty="0" smtClean="0">
                <a:solidFill>
                  <a:schemeClr val="tx2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Wishing you pleasant and safe month </a:t>
            </a:r>
            <a:endParaRPr lang="en-US" sz="4400" b="1" kern="0" dirty="0">
              <a:solidFill>
                <a:schemeClr val="tx2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57B1-9231-4191-A087-2A408D2BEE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4" descr="http://www.pdo.co.om/hseforcontractors/online_library/downloads/20060902083648e.jpg"/>
          <p:cNvPicPr>
            <a:picLocks noChangeAspect="1" noChangeArrowheads="1"/>
          </p:cNvPicPr>
          <p:nvPr/>
        </p:nvPicPr>
        <p:blipFill>
          <a:blip r:embed="rId2" cstate="print"/>
          <a:srcRect b="82668"/>
          <a:stretch>
            <a:fillRect/>
          </a:stretch>
        </p:blipFill>
        <p:spPr bwMode="auto">
          <a:xfrm>
            <a:off x="2432050" y="947738"/>
            <a:ext cx="38100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pdo.co.om/hseforcontractors/online_library/downloads/20060902083648e.jpg"/>
          <p:cNvPicPr>
            <a:picLocks noChangeAspect="1" noChangeArrowheads="1"/>
          </p:cNvPicPr>
          <p:nvPr/>
        </p:nvPicPr>
        <p:blipFill>
          <a:blip r:embed="rId2" cstate="print"/>
          <a:srcRect t="24001"/>
          <a:stretch>
            <a:fillRect/>
          </a:stretch>
        </p:blipFill>
        <p:spPr bwMode="auto">
          <a:xfrm>
            <a:off x="2432050" y="2176463"/>
            <a:ext cx="38100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 bwMode="auto">
          <a:xfrm>
            <a:off x="2432050" y="990600"/>
            <a:ext cx="16716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3"/>
                </a:solidFill>
                <a:latin typeface="Bookman" pitchFamily="18" charset="0"/>
              </a:rPr>
              <a:t>Ramadan</a:t>
            </a:r>
          </a:p>
          <a:p>
            <a:pPr>
              <a:defRPr/>
            </a:pPr>
            <a:r>
              <a:rPr lang="en-US" sz="2400" b="1" dirty="0">
                <a:solidFill>
                  <a:schemeClr val="accent3"/>
                </a:solidFill>
                <a:latin typeface="Bookman" pitchFamily="18" charset="0"/>
              </a:rPr>
              <a:t>Mubarak!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489450" y="1295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3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رمضان مبارك 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185738" y="344487"/>
            <a:ext cx="4233862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Be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93787"/>
            <a:ext cx="4267200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/>
              <a:t>Driving whilst tired causes many accidents, particularly during Ramadhan due to fasting.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/>
              <a:t>Following simple guidance will help you to be safe:</a:t>
            </a:r>
            <a:endParaRPr lang="ar-OM" sz="18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 smtClean="0"/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If you're tired whilst driving stop and rest. Do not continue driving !!!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You'll feel rejuvenated and more alert if you have a 20 minute sleep. 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Always drive at a safe speed and respect other drivers.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Do not ignore your journey plan – it keeps you safe.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Never tail gate – keep a good distance behind.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Never use your GSM whilst driving.</a:t>
            </a:r>
          </a:p>
          <a:p>
            <a:pPr marL="225425" indent="-2254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Never drive after long day of work or if you feel ill.  </a:t>
            </a:r>
            <a:endParaRPr lang="en-US" sz="1600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73E60F-7A99-4252-B5DB-763C913EF519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1093787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2000" b="1" kern="0" dirty="0">
                <a:latin typeface="+mj-lt"/>
                <a:ea typeface="+mj-ea"/>
                <a:cs typeface="+mj-cs"/>
              </a:rPr>
              <a:t>إن السياقة وأنت مرهق تسبب العديد من الحوادث خاصة خلال شهر رمضان المبارك بسبب الصيام.</a:t>
            </a:r>
          </a:p>
          <a:p>
            <a:pPr algn="r" defTabSz="957263" rtl="1" eaLnBrk="0" hangingPunct="0">
              <a:defRPr/>
            </a:pPr>
            <a:endParaRPr lang="ar-OM" sz="1000" b="1" kern="0" dirty="0">
              <a:latin typeface="+mj-lt"/>
              <a:ea typeface="+mj-ea"/>
              <a:cs typeface="+mj-cs"/>
            </a:endParaRPr>
          </a:p>
          <a:p>
            <a:pPr algn="r" defTabSz="957263" rtl="1" eaLnBrk="0" hangingPunct="0">
              <a:defRPr/>
            </a:pPr>
            <a:r>
              <a:rPr lang="ar-OM" sz="2000" b="1" kern="0" dirty="0" smtClean="0">
                <a:latin typeface="+mj-lt"/>
                <a:ea typeface="+mj-ea"/>
                <a:cs typeface="+mj-cs"/>
              </a:rPr>
              <a:t>فيما يلي </a:t>
            </a:r>
            <a:r>
              <a:rPr lang="ar-OM" sz="2000" b="1" kern="0" dirty="0">
                <a:latin typeface="+mj-lt"/>
                <a:ea typeface="+mj-ea"/>
                <a:cs typeface="+mj-cs"/>
              </a:rPr>
              <a:t>بعض الإرشادات البسيطة والتي سوف تساعدك كثيراً </a:t>
            </a:r>
            <a:r>
              <a:rPr lang="ar-OM" sz="2000" b="1" kern="0" dirty="0" smtClean="0">
                <a:latin typeface="+mj-lt"/>
                <a:ea typeface="+mj-ea"/>
                <a:cs typeface="+mj-cs"/>
              </a:rPr>
              <a:t>على البقاء آمناً:</a:t>
            </a:r>
            <a:endParaRPr lang="ar-OM" sz="2000" b="1" kern="0" dirty="0">
              <a:latin typeface="+mj-lt"/>
              <a:ea typeface="+mj-ea"/>
              <a:cs typeface="+mj-cs"/>
            </a:endParaRPr>
          </a:p>
          <a:p>
            <a:pPr algn="r" defTabSz="957263" rtl="1" eaLnBrk="0" hangingPunct="0">
              <a:defRPr/>
            </a:pPr>
            <a:endParaRPr lang="en-US" sz="2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4191000" y="2667000"/>
            <a:ext cx="47609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إذا كنت مرهقاً أثناء السياقة فيجب عليك التوقف </a:t>
            </a:r>
            <a:r>
              <a:rPr lang="ar-OM" sz="2000" dirty="0" smtClean="0"/>
              <a:t>وأخذ </a:t>
            </a:r>
            <a:r>
              <a:rPr lang="ar-OM" sz="2000" dirty="0"/>
              <a:t>قسطاً من </a:t>
            </a:r>
            <a:r>
              <a:rPr lang="ar-OM" sz="2000" dirty="0" smtClean="0"/>
              <a:t>الراحة ولا </a:t>
            </a:r>
            <a:r>
              <a:rPr lang="ar-OM" sz="2000" dirty="0"/>
              <a:t>تستمر في السياقة!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إذا نمت لفترة 20 دقيقة أثناء توقفك سوف تشعر بالراحة وتكون </a:t>
            </a:r>
            <a:r>
              <a:rPr lang="ar-OM" sz="2000" dirty="0" smtClean="0"/>
              <a:t>أكثر يقظة.</a:t>
            </a:r>
            <a:endParaRPr lang="ar-OM" sz="2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ا</a:t>
            </a:r>
            <a:r>
              <a:rPr lang="ar-OM" sz="2000" dirty="0" smtClean="0"/>
              <a:t>لتزم بالسرعة </a:t>
            </a:r>
            <a:r>
              <a:rPr lang="ar-OM" sz="2000" dirty="0"/>
              <a:t>المحددة والمناسبة لظروف الطريق </a:t>
            </a:r>
            <a:r>
              <a:rPr lang="ar-OM" sz="2000" dirty="0" smtClean="0"/>
              <a:t>واحترم </a:t>
            </a:r>
            <a:r>
              <a:rPr lang="ar-OM" sz="2000" dirty="0"/>
              <a:t>السائقين الآخرين.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لا تتجاهل خطة الرحلة </a:t>
            </a:r>
            <a:r>
              <a:rPr lang="ar-OM" sz="2000" dirty="0" smtClean="0"/>
              <a:t>فقد وضعت </a:t>
            </a:r>
            <a:r>
              <a:rPr lang="ar-OM" sz="2000" dirty="0"/>
              <a:t>لسلامتك.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إلتزم بمسافة </a:t>
            </a:r>
            <a:r>
              <a:rPr lang="ar-OM" sz="2000" dirty="0" smtClean="0"/>
              <a:t>الأمان </a:t>
            </a:r>
            <a:r>
              <a:rPr lang="ar-OM" sz="2000" dirty="0"/>
              <a:t>بين مركبتك والمركبة التي أمامك.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لا تستخدم الهاتف النقال أثناء السياقة.</a:t>
            </a:r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000" dirty="0"/>
              <a:t>لا تسق بعد يوم طويل من العمل أو إذا كنت </a:t>
            </a:r>
            <a:r>
              <a:rPr lang="ar-OM" sz="2000" dirty="0" smtClean="0"/>
              <a:t>تشعربالمرض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257800" y="407987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توخ السلامة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642938" y="469900"/>
            <a:ext cx="4233862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What is Fatigue?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3657600" cy="5334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You are fatigued if you are tired, drowsy or sleepy.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Fatigue is very dangerous if you are driving – you likely to crash.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/>
              <a:t>How do you know you are fatigued</a:t>
            </a:r>
            <a:r>
              <a:rPr lang="ar-OM" sz="1800" dirty="0" smtClean="0"/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1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Drowsy.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Yawning</a:t>
            </a:r>
            <a:r>
              <a:rPr lang="ar-OM" sz="1800" dirty="0" smtClean="0"/>
              <a:t> </a:t>
            </a:r>
            <a:r>
              <a:rPr lang="en-US" sz="1800" dirty="0" smtClean="0"/>
              <a:t>.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Feeling heavy eyelids or tired eyes.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Blinking more than normal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Bored or irritable.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en-US" sz="1800" dirty="0" smtClean="0"/>
              <a:t>Restless or have difficulty concentrating or over steering.</a:t>
            </a:r>
            <a:r>
              <a:rPr lang="ar-OM" sz="1800" dirty="0" smtClean="0"/>
              <a:t> </a:t>
            </a:r>
            <a:endParaRPr lang="en-US" sz="1800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0" y="1219200"/>
            <a:ext cx="1676400" cy="5257800"/>
            <a:chOff x="4876800" y="914400"/>
            <a:chExt cx="4322618" cy="54102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76800" y="914400"/>
              <a:ext cx="3962400" cy="5410200"/>
              <a:chOff x="2895600" y="1130300"/>
              <a:chExt cx="3200400" cy="4851400"/>
            </a:xfrm>
          </p:grpSpPr>
          <p:pic>
            <p:nvPicPr>
              <p:cNvPr id="5131" name="Picture 1034" descr="eye open (1)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95600" y="1130300"/>
                <a:ext cx="3200400" cy="168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1035" descr="eye closing (2)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2819400"/>
                <a:ext cx="3200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3" name="Picture 1036" descr="eye closed (3)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95600" y="4381500"/>
                <a:ext cx="3200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5"/>
            <p:cNvSpPr/>
            <p:nvPr/>
          </p:nvSpPr>
          <p:spPr bwMode="auto">
            <a:xfrm>
              <a:off x="5105399" y="2590798"/>
              <a:ext cx="3553692" cy="7284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r" rtl="1">
                <a:defRPr/>
              </a:pPr>
              <a:r>
                <a:rPr lang="ar-OM" sz="2000" b="1" kern="10" cap="all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Impact"/>
                  <a:cs typeface="Arial" charset="0"/>
                </a:rPr>
                <a:t>السياقة مرهقاً.. هو خطأ فادح </a:t>
              </a:r>
              <a:endParaRPr lang="en-US" sz="2000" b="1" cap="all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990011" y="4207565"/>
              <a:ext cx="4209407" cy="5700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500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  <a:cs typeface="Arial" charset="0"/>
                </a:rPr>
                <a:t>Driving Drowsy…….. is a FATAL mistake</a:t>
              </a:r>
              <a:endParaRPr lang="en-US" sz="1500" dirty="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25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179237-BCEF-4043-A754-3BDC85E47639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7488" y="1231900"/>
            <a:ext cx="3694112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r" rtl="1">
              <a:tabLst>
                <a:tab pos="569913" algn="l"/>
              </a:tabLst>
              <a:defRPr/>
            </a:pPr>
            <a:r>
              <a:rPr lang="ar-OM" sz="2000" dirty="0" smtClean="0"/>
              <a:t>إذا </a:t>
            </a:r>
            <a:r>
              <a:rPr lang="ar-OM" sz="2000" dirty="0"/>
              <a:t>أحسست بالتعب أوالإعياء أو </a:t>
            </a:r>
            <a:r>
              <a:rPr lang="ar-OM" sz="2000" dirty="0" smtClean="0"/>
              <a:t>النعاس، فأنت مرهق.</a:t>
            </a:r>
            <a:endParaRPr lang="ar-OM" sz="2000" dirty="0"/>
          </a:p>
          <a:p>
            <a:pPr marL="0" lvl="1" algn="r" rtl="1">
              <a:tabLst>
                <a:tab pos="569913" algn="l"/>
              </a:tabLst>
              <a:defRPr/>
            </a:pPr>
            <a:r>
              <a:rPr lang="ar-OM" sz="2000" dirty="0"/>
              <a:t>إن الإرهاق خطير جداً أثناء السياقة </a:t>
            </a:r>
            <a:r>
              <a:rPr lang="ar-OM" sz="2000" dirty="0" smtClean="0"/>
              <a:t>لأنه قد يتسببب في تعرضك </a:t>
            </a:r>
            <a:r>
              <a:rPr lang="ar-OM" sz="2000" dirty="0"/>
              <a:t>لحادث.</a:t>
            </a:r>
          </a:p>
          <a:p>
            <a:pPr marL="285750" lvl="1" indent="-285750" algn="r" rtl="1">
              <a:tabLst>
                <a:tab pos="569913" algn="l"/>
              </a:tabLst>
              <a:defRPr/>
            </a:pPr>
            <a:r>
              <a:rPr lang="ar-OM" sz="2000" dirty="0"/>
              <a:t>كيف تعرف بأنك </a:t>
            </a:r>
            <a:r>
              <a:rPr lang="ar-OM" sz="2000" dirty="0" smtClean="0"/>
              <a:t>مرهق: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5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الشعور بالدوخة. 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5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التثاؤب  المستمر. 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الإحساس بثقل وتعب في العينين. 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غمض العينين أكثر من العادة.</a:t>
            </a:r>
            <a:endParaRPr lang="ar-OM" sz="2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الشعور بالملل أو العصبية.</a:t>
            </a:r>
            <a:endParaRPr lang="ar-OM" sz="2000" dirty="0"/>
          </a:p>
          <a:p>
            <a:pPr marL="285750" lvl="1" indent="-285750" algn="r" rtl="1">
              <a:tabLst>
                <a:tab pos="569913" algn="l"/>
              </a:tabLst>
              <a:defRPr/>
            </a:pPr>
            <a:endParaRPr lang="ar-OM" sz="1000" dirty="0"/>
          </a:p>
          <a:p>
            <a:pPr marL="285750" lvl="1" indent="-285750" algn="r" rtl="1">
              <a:buFont typeface="Arial" pitchFamily="34" charset="0"/>
              <a:buChar char="•"/>
              <a:tabLst>
                <a:tab pos="569913" algn="l"/>
              </a:tabLst>
              <a:defRPr/>
            </a:pPr>
            <a:r>
              <a:rPr lang="ar-OM" sz="2000" dirty="0" smtClean="0"/>
              <a:t>الشعور بعدم الراحة والصعوبة في التركيز.</a:t>
            </a:r>
            <a:endParaRPr lang="en-US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486400" y="533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ما هو الإرهــــاق؟</a:t>
            </a:r>
            <a:endParaRPr lang="en-US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609600" y="555625"/>
            <a:ext cx="4343400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 smtClean="0"/>
              <a:t>Driving with Fatigue  </a:t>
            </a:r>
          </a:p>
        </p:txBody>
      </p:sp>
      <p:pic>
        <p:nvPicPr>
          <p:cNvPr id="4" name="Picture 7" descr="image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7047" t="35476" r="6446" b="3221"/>
          <a:stretch>
            <a:fillRect/>
          </a:stretch>
        </p:blipFill>
        <p:spPr>
          <a:xfrm>
            <a:off x="304800" y="1213805"/>
            <a:ext cx="8153400" cy="5339395"/>
          </a:xfrm>
          <a:prstGeom prst="roundRect">
            <a:avLst>
              <a:gd name="adj" fmla="val 2231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3929063"/>
            <a:ext cx="46482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3 fatalities.</a:t>
            </a:r>
          </a:p>
          <a:p>
            <a:pPr>
              <a:defRPr/>
            </a:pP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Head on collision with truck</a:t>
            </a:r>
          </a:p>
          <a:p>
            <a:pPr>
              <a:defRPr/>
            </a:pP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Straight blacktop road</a:t>
            </a:r>
          </a:p>
          <a:p>
            <a:pPr>
              <a:defRPr/>
            </a:pP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Night </a:t>
            </a:r>
            <a:r>
              <a:rPr lang="en-US" sz="2400" b="1" dirty="0" smtClean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driving: </a:t>
            </a: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4 am</a:t>
            </a:r>
          </a:p>
          <a:p>
            <a:pPr>
              <a:defRPr/>
            </a:pP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Driver </a:t>
            </a:r>
            <a:r>
              <a:rPr lang="en-US" sz="2400" b="1" dirty="0" smtClean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falling </a:t>
            </a:r>
            <a:r>
              <a:rPr lang="en-US" sz="2400" b="1" dirty="0">
                <a:solidFill>
                  <a:schemeClr val="accent3">
                    <a:lumMod val="95000"/>
                  </a:schemeClr>
                </a:solidFill>
                <a:latin typeface="Arial" charset="0"/>
                <a:cs typeface="Arial" charset="0"/>
              </a:rPr>
              <a:t>asleep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0A061B-CD0B-41C6-98EA-3AE19DF0295F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5257800" y="1143000"/>
            <a:ext cx="3886200" cy="4191000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alpha val="6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2098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ثلاثة وفيات: </a:t>
            </a:r>
          </a:p>
          <a:p>
            <a:pPr algn="r" defTabSz="957263" rtl="1" eaLnBrk="0" hangingPunct="0">
              <a:defRPr/>
            </a:pPr>
            <a:r>
              <a:rPr lang="ar-OM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تصادم مع شاحنة على طريق مسفلت ومستقيم – </a:t>
            </a:r>
          </a:p>
          <a:p>
            <a:pPr algn="r" defTabSz="957263" rtl="1" eaLnBrk="0" hangingPunct="0">
              <a:defRPr/>
            </a:pPr>
            <a:r>
              <a:rPr lang="ar-OM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السياقة في وقت </a:t>
            </a:r>
            <a:r>
              <a:rPr lang="ar-OM" sz="2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متأخر: </a:t>
            </a:r>
            <a:r>
              <a:rPr lang="ar-OM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 فجراً 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957263" rtl="1" eaLnBrk="0" hangingPunct="0">
              <a:defRPr/>
            </a:pPr>
            <a:r>
              <a:rPr lang="ar-OM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غفوة السائق أثناء السياقة</a:t>
            </a:r>
            <a:endParaRPr lang="en-US" sz="28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0" y="631825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السياقة مرهقاً</a:t>
            </a:r>
            <a:endParaRPr lang="en-US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228600" y="631825"/>
            <a:ext cx="5257800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b="1" dirty="0" smtClean="0"/>
              <a:t>The danger of private vehicles </a:t>
            </a:r>
            <a:r>
              <a:rPr lang="ar-OM" sz="2600" b="1" dirty="0" smtClean="0"/>
              <a:t> </a:t>
            </a:r>
            <a:endParaRPr lang="en-US" sz="26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2982912"/>
          <a:ext cx="7924800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727"/>
                <a:gridCol w="1280776"/>
                <a:gridCol w="1280776"/>
                <a:gridCol w="1040628"/>
                <a:gridCol w="1040631"/>
                <a:gridCol w="1040631"/>
                <a:gridCol w="104063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2013*</a:t>
                      </a:r>
                    </a:p>
                  </a:txBody>
                  <a:tcPr/>
                </a:tc>
              </a:tr>
              <a:tr h="4587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OM" sz="28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15" name="TextBox 4"/>
          <p:cNvSpPr txBox="1">
            <a:spLocks noChangeArrowheads="1"/>
          </p:cNvSpPr>
          <p:nvPr/>
        </p:nvSpPr>
        <p:spPr bwMode="auto">
          <a:xfrm>
            <a:off x="609600" y="2198687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The majority of PDO road fatalities have involved people commuting in their private vehicles</a:t>
            </a:r>
          </a:p>
        </p:txBody>
      </p:sp>
      <p:sp>
        <p:nvSpPr>
          <p:cNvPr id="82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172200" y="6553200"/>
            <a:ext cx="2133600" cy="304800"/>
          </a:xfrm>
          <a:noFill/>
        </p:spPr>
        <p:txBody>
          <a:bodyPr/>
          <a:lstStyle/>
          <a:p>
            <a:fld id="{32916773-8C3D-4A8C-B52B-BE5771E4CD35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17" name="TextBox 5"/>
          <p:cNvSpPr txBox="1">
            <a:spLocks noChangeArrowheads="1"/>
          </p:cNvSpPr>
          <p:nvPr/>
        </p:nvSpPr>
        <p:spPr bwMode="auto">
          <a:xfrm>
            <a:off x="844550" y="5537200"/>
            <a:ext cx="6775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PDO does not recommend that you commute in private vehicles </a:t>
            </a:r>
          </a:p>
          <a:p>
            <a:pPr algn="ctr"/>
            <a:r>
              <a:rPr lang="en-US"/>
              <a:t>and instead use the SP2000 compliant bus </a:t>
            </a:r>
          </a:p>
        </p:txBody>
      </p:sp>
      <p:sp>
        <p:nvSpPr>
          <p:cNvPr id="8218" name="TextBox 6"/>
          <p:cNvSpPr txBox="1">
            <a:spLocks noChangeArrowheads="1"/>
          </p:cNvSpPr>
          <p:nvPr/>
        </p:nvSpPr>
        <p:spPr bwMode="auto">
          <a:xfrm>
            <a:off x="762000" y="6107112"/>
            <a:ext cx="7332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HOWEVER, IF YOU WANT TO RUN THE RISK AND CHOOSE TO…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181600" y="695325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خطورة المركبات الخاصة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1611312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إن معظم وفيات الطرق في مواقع شركة تنمية نفط عُمان كانت نتيجة </a:t>
            </a:r>
            <a:r>
              <a:rPr lang="ar-OM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استخدام </a:t>
            </a:r>
            <a:r>
              <a:rPr lang="ar-OM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الأشخاص لمركباتهم الخاصة.</a:t>
            </a:r>
            <a:endParaRPr lang="en-US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4430712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شركة تنمية نفط عُمان لا تشجع الموظفين على </a:t>
            </a: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استخدام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مركباتهم الخاصة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للتنقل </a:t>
            </a: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إلى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مواقع العمل وتوجب </a:t>
            </a:r>
            <a:r>
              <a:rPr lang="ar-OM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استخدام </a:t>
            </a:r>
            <a:r>
              <a:rPr lang="ar-OM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الحافلات المطابقة لمواصفات 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SP2000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5040312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ctr" defTabSz="957263" rtl="1" eaLnBrk="0" hangingPunct="0">
              <a:defRPr/>
            </a:pPr>
            <a:r>
              <a:rPr lang="ar-OM" sz="28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ولكن، إذا أردت أن تخاطر فذلك </a:t>
            </a:r>
            <a:r>
              <a:rPr lang="ar-OM" sz="28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اختيارك</a:t>
            </a:r>
            <a:r>
              <a:rPr lang="ar-OM" sz="28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.......</a:t>
            </a:r>
            <a:endParaRPr lang="en-US" sz="2800" b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397351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YTD June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762000" y="457200"/>
            <a:ext cx="3505200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000" dirty="0" smtClean="0"/>
              <a:t>Reducing risks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98563"/>
            <a:ext cx="4495800" cy="5507037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en-US" sz="1600" dirty="0" smtClean="0"/>
              <a:t>Follow these rules to increase your chances of</a:t>
            </a:r>
            <a:r>
              <a:rPr lang="ar-OM" sz="1600" dirty="0" smtClean="0"/>
              <a:t> </a:t>
            </a:r>
            <a:r>
              <a:rPr lang="en-US" sz="1600" dirty="0" smtClean="0"/>
              <a:t>getting back home safe….</a:t>
            </a:r>
            <a:endParaRPr lang="ar-OM" sz="1600" dirty="0" smtClean="0"/>
          </a:p>
          <a:p>
            <a:pPr marL="166688" indent="-166688">
              <a:buClrTx/>
              <a:buFont typeface="Wingdings" pitchFamily="2" charset="2"/>
              <a:buNone/>
              <a:defRPr/>
            </a:pPr>
            <a:endParaRPr lang="en-US" sz="1200" dirty="0" smtClean="0"/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Always ensure your vehicle is in a safe condition and the tyres are in a good state. Blow out  tyres are hard to control.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Never leave straight after work, have a rest </a:t>
            </a:r>
            <a:r>
              <a:rPr lang="ar-OM" sz="1400" dirty="0" smtClean="0"/>
              <a:t> </a:t>
            </a:r>
            <a:endParaRPr lang="en-US" sz="1400" dirty="0" smtClean="0"/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Never drive after a big meal, you will feel tired quickly.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Drive with a friend and share the driving between you.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If you see the driver looking tired, tell him to stop and rest.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If you feel dehydrated, do not continue to drive.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Keep to a safe speed, it makes little difference to your arrival time.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 Always stay alert, other drivers on the road can drive dangerously.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Always ensure </a:t>
            </a:r>
            <a:r>
              <a:rPr lang="en-US" sz="1400" u="sng" dirty="0" smtClean="0"/>
              <a:t>everyone</a:t>
            </a:r>
            <a:r>
              <a:rPr lang="en-US" sz="1400" dirty="0" smtClean="0"/>
              <a:t> in the car is wearing         a seatbelt.</a:t>
            </a:r>
          </a:p>
          <a:p>
            <a:pPr marL="225425" lvl="1" indent="-225425">
              <a:buClrTx/>
              <a:buFont typeface="Wingdings" pitchFamily="2" charset="2"/>
              <a:buChar char="v"/>
              <a:defRPr/>
            </a:pPr>
            <a:r>
              <a:rPr lang="en-US" sz="1400" dirty="0" smtClean="0"/>
              <a:t>Avoid driving at night on unlit roads.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2F05D9-076D-48FB-8DD8-CA172EC53D03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343400" y="2028825"/>
            <a:ext cx="4648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تأكد دائماً بأن مركبتك في حالة جيدة وخاصة الإطارات التي يجب فحصها دائماً.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لا تغادر مباشرة بعد </a:t>
            </a:r>
            <a:r>
              <a:rPr lang="ar-OM" dirty="0" smtClean="0"/>
              <a:t>انتهاء الدوام. </a:t>
            </a:r>
            <a:r>
              <a:rPr lang="ar-OM" dirty="0"/>
              <a:t>خذ قسطاً من </a:t>
            </a:r>
            <a:r>
              <a:rPr lang="ar-OM" dirty="0" smtClean="0"/>
              <a:t>الراحة.  </a:t>
            </a:r>
            <a:endParaRPr lang="ar-OM" dirty="0"/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لا تغادر بعد </a:t>
            </a:r>
            <a:r>
              <a:rPr lang="ar-OM" dirty="0" smtClean="0"/>
              <a:t>تناول وجبة دسمة لأنك </a:t>
            </a:r>
            <a:r>
              <a:rPr lang="ar-OM" dirty="0"/>
              <a:t>سوف تشعر بالتعب سريعاً.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تعاون مع صديقك على السياقة فيما بينكما.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إذا رأيت بأن السائق متعب، </a:t>
            </a:r>
            <a:r>
              <a:rPr lang="ar-OM" dirty="0" smtClean="0"/>
              <a:t>فاطلب </a:t>
            </a:r>
            <a:r>
              <a:rPr lang="ar-OM" dirty="0"/>
              <a:t>منه الوقوف وأخذ </a:t>
            </a:r>
            <a:r>
              <a:rPr lang="ar-OM" dirty="0" smtClean="0"/>
              <a:t>قسطاً </a:t>
            </a:r>
            <a:r>
              <a:rPr lang="ar-OM" dirty="0"/>
              <a:t>من الراحة.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إذا أحسست بالجفاف والعطش فتوقف عن السياقة.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ا</a:t>
            </a:r>
            <a:r>
              <a:rPr lang="ar-OM" dirty="0" smtClean="0"/>
              <a:t>لتزم </a:t>
            </a:r>
            <a:r>
              <a:rPr lang="ar-OM" dirty="0"/>
              <a:t>بالسرعة المحددة والمناسبة لحالة الطريق، فذلك لن </a:t>
            </a:r>
            <a:r>
              <a:rPr lang="ar-OM" dirty="0" smtClean="0"/>
              <a:t>يؤخر وصولك</a:t>
            </a:r>
            <a:r>
              <a:rPr lang="ar-OM" dirty="0"/>
              <a:t>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كن </a:t>
            </a:r>
            <a:r>
              <a:rPr lang="ar-OM" dirty="0" smtClean="0"/>
              <a:t>منتبهاً</a:t>
            </a:r>
            <a:r>
              <a:rPr lang="ar-OM" dirty="0"/>
              <a:t>، </a:t>
            </a:r>
            <a:r>
              <a:rPr lang="ar-OM" dirty="0" smtClean="0"/>
              <a:t>فقد </a:t>
            </a:r>
            <a:r>
              <a:rPr lang="ar-OM" dirty="0"/>
              <a:t>يشكل السائقون الآخرون </a:t>
            </a:r>
            <a:r>
              <a:rPr lang="ar-OM" dirty="0" smtClean="0"/>
              <a:t>خطراً بقيادتهم </a:t>
            </a:r>
            <a:r>
              <a:rPr lang="ar-OM" dirty="0"/>
              <a:t>المتهورة.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تأكد بأن </a:t>
            </a:r>
            <a:r>
              <a:rPr lang="ar-OM" u="sng" dirty="0"/>
              <a:t>جميع الركاب</a:t>
            </a:r>
            <a:r>
              <a:rPr lang="ar-OM" dirty="0"/>
              <a:t> في مركبتك </a:t>
            </a:r>
            <a:r>
              <a:rPr lang="ar-OM" dirty="0" smtClean="0"/>
              <a:t>يربطون </a:t>
            </a:r>
            <a:r>
              <a:rPr lang="ar-OM" dirty="0"/>
              <a:t>حزام الآمان.</a:t>
            </a:r>
          </a:p>
          <a:p>
            <a:pPr marL="285750" lvl="1" indent="-285750" algn="r" rtl="1">
              <a:buSzPct val="65000"/>
              <a:buFont typeface="Wingdings" pitchFamily="2" charset="2"/>
              <a:buChar char="v"/>
              <a:tabLst>
                <a:tab pos="569913" algn="l"/>
              </a:tabLst>
            </a:pPr>
            <a:r>
              <a:rPr lang="ar-OM" dirty="0"/>
              <a:t>تجنب السياقة </a:t>
            </a:r>
            <a:r>
              <a:rPr lang="ar-OM" dirty="0" smtClean="0"/>
              <a:t>في الليل </a:t>
            </a:r>
            <a:r>
              <a:rPr lang="ar-OM" dirty="0"/>
              <a:t>وخاصة على </a:t>
            </a:r>
            <a:r>
              <a:rPr lang="ar-OM" dirty="0" smtClean="0"/>
              <a:t>الطرق غير المضاءة.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19600" y="1295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1" tIns="47890" rIns="95781" bIns="47890" anchor="ctr"/>
          <a:lstStyle/>
          <a:p>
            <a:pPr algn="r" defTabSz="957263" rtl="1" eaLnBrk="0" hangingPunct="0">
              <a:defRPr/>
            </a:pPr>
            <a:r>
              <a:rPr lang="ar-OM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</a:t>
            </a:r>
            <a:r>
              <a:rPr lang="ar-OM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تبع </a:t>
            </a:r>
            <a:r>
              <a:rPr lang="ar-OM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هذه القوانين لزيادة فرصك في العودة سالماً </a:t>
            </a:r>
            <a:r>
              <a:rPr lang="ar-OM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إلى </a:t>
            </a:r>
            <a:r>
              <a:rPr lang="ar-OM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بيتك وأهلك....</a:t>
            </a:r>
            <a:endParaRPr lang="en-US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7"/>
          <p:cNvSpPr txBox="1">
            <a:spLocks/>
          </p:cNvSpPr>
          <p:nvPr/>
        </p:nvSpPr>
        <p:spPr>
          <a:xfrm>
            <a:off x="5334000" y="469900"/>
            <a:ext cx="3581400" cy="587375"/>
          </a:xfrm>
          <a:prstGeom prst="rect">
            <a:avLst/>
          </a:prstGeom>
        </p:spPr>
        <p:txBody>
          <a:bodyPr/>
          <a:lstStyle/>
          <a:p>
            <a:pPr algn="ctr" defTabSz="957263" eaLnBrk="0" hangingPunct="0">
              <a:defRPr/>
            </a:pPr>
            <a:r>
              <a:rPr lang="ar-OM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الحد من </a:t>
            </a:r>
            <a:r>
              <a:rPr lang="ar-OM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المخاطر</a:t>
            </a:r>
            <a:endParaRPr lang="en-US" sz="2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3352800" cy="1981200"/>
          </a:xfrm>
        </p:spPr>
        <p:txBody>
          <a:bodyPr/>
          <a:lstStyle/>
          <a:p>
            <a:pPr marL="0" indent="0" defTabSz="839788">
              <a:buClrTx/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While driving, no one shall use mobile phones, including hands-free/</a:t>
            </a:r>
            <a:r>
              <a:rPr lang="en-US" sz="1800" dirty="0" err="1" smtClean="0">
                <a:latin typeface="+mj-lt"/>
                <a:cs typeface="David" pitchFamily="34" charset="-79"/>
              </a:rPr>
              <a:t>bluetooth</a:t>
            </a:r>
            <a:r>
              <a:rPr lang="en-US" sz="1800" dirty="0" smtClean="0">
                <a:latin typeface="+mj-lt"/>
                <a:cs typeface="David" pitchFamily="34" charset="-79"/>
              </a:rPr>
              <a:t> GSM or two-way radio.  </a:t>
            </a:r>
          </a:p>
          <a:p>
            <a:pPr marL="244475" indent="-244475" defTabSz="839788">
              <a:buClrTx/>
              <a:buFont typeface="Arial" charset="0"/>
              <a:buNone/>
              <a:defRPr/>
            </a:pPr>
            <a:r>
              <a:rPr lang="en-US" sz="1200" dirty="0" smtClean="0">
                <a:latin typeface="+mj-lt"/>
                <a:cs typeface="David" pitchFamily="34" charset="-79"/>
              </a:rPr>
              <a:t>                 </a:t>
            </a:r>
          </a:p>
          <a:p>
            <a:pPr marL="0" indent="0" defTabSz="839788">
              <a:buClrTx/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  <a:cs typeface="David" pitchFamily="34" charset="-79"/>
              </a:rPr>
              <a:t>Drivers shall never exceed posted speed limits.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3200400" y="990600"/>
            <a:ext cx="2743200" cy="2438400"/>
            <a:chOff x="101" y="782"/>
            <a:chExt cx="632" cy="589"/>
          </a:xfrm>
        </p:grpSpPr>
        <p:sp>
          <p:nvSpPr>
            <p:cNvPr id="10254" name="Oval 97"/>
            <p:cNvSpPr>
              <a:spLocks noChangeAspect="1" noChangeArrowheads="1"/>
            </p:cNvSpPr>
            <p:nvPr/>
          </p:nvSpPr>
          <p:spPr bwMode="auto">
            <a:xfrm>
              <a:off x="133" y="794"/>
              <a:ext cx="567" cy="56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pic>
          <p:nvPicPr>
            <p:cNvPr id="10255" name="Picture 98" descr="no mobile &amp; no speeding (PDO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" y="782"/>
              <a:ext cx="632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8200" y="238125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39788"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Life Saving </a:t>
            </a:r>
            <a:r>
              <a:rPr lang="en-US" sz="3200" b="1" dirty="0" smtClean="0">
                <a:latin typeface="Calibri" pitchFamily="34" charset="0"/>
              </a:rPr>
              <a:t>Rules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6" descr="Texting and Driv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92134"/>
            <a:ext cx="3429000" cy="2570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228600" y="3132138"/>
            <a:ext cx="4343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>
                <a:solidFill>
                  <a:srgbClr val="0033CC"/>
                </a:solidFill>
              </a:rPr>
              <a:t>Another kind of over confidence that causes accidents!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 l="3166" t="11579" r="23992" b="9375"/>
          <a:stretch>
            <a:fillRect/>
          </a:stretch>
        </p:blipFill>
        <p:spPr bwMode="auto">
          <a:xfrm>
            <a:off x="5105400" y="3743793"/>
            <a:ext cx="3525608" cy="2580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val 12"/>
          <p:cNvSpPr/>
          <p:nvPr/>
        </p:nvSpPr>
        <p:spPr bwMode="auto">
          <a:xfrm>
            <a:off x="5684838" y="3810000"/>
            <a:ext cx="1630362" cy="1066800"/>
          </a:xfrm>
          <a:prstGeom prst="ellipse">
            <a:avLst/>
          </a:prstGeom>
          <a:noFill/>
          <a:ln w="133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9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986285-AD37-4952-BF20-501A227F84D8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429000" y="3962400"/>
            <a:ext cx="2133600" cy="2286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91200" y="954088"/>
            <a:ext cx="312420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  <a:defRPr/>
            </a:pPr>
            <a:r>
              <a:rPr lang="ar-OM" b="1" dirty="0"/>
              <a:t>أثناء السياقة، لا يسمح للسائق </a:t>
            </a:r>
            <a:r>
              <a:rPr lang="ar-OM" b="1" dirty="0" smtClean="0"/>
              <a:t>باستخدام </a:t>
            </a:r>
            <a:r>
              <a:rPr lang="ar-OM" b="1" dirty="0"/>
              <a:t>الهاتف النقال، بما فيها سماعة الأذن أو نظام البلوتوث أو جهاز راديو </a:t>
            </a:r>
            <a:r>
              <a:rPr lang="ar-OM" b="1" dirty="0" smtClean="0"/>
              <a:t>الاتصال</a:t>
            </a:r>
            <a:endParaRPr lang="ar-OM" b="1" dirty="0"/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  <a:defRPr/>
            </a:pPr>
            <a:endParaRPr lang="ar-OM" b="1" dirty="0"/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  <a:defRPr/>
            </a:pPr>
            <a:endParaRPr lang="ar-OM" sz="1000" b="1" dirty="0"/>
          </a:p>
          <a:p>
            <a:pPr marL="0" lvl="1" algn="r" rtl="1">
              <a:buSzPct val="100000"/>
              <a:tabLst>
                <a:tab pos="569913" algn="l"/>
              </a:tabLst>
              <a:defRPr/>
            </a:pPr>
            <a:r>
              <a:rPr lang="ar-OM" b="1" dirty="0"/>
              <a:t>على السائقين عدم تجاوز السرعة المحددة.</a:t>
            </a:r>
          </a:p>
        </p:txBody>
      </p: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5791200" y="28956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400" b="1">
                <a:solidFill>
                  <a:srgbClr val="0000FF"/>
                </a:solidFill>
              </a:rPr>
              <a:t>نوع آخر من الثقة الزائدة المسببة للحوادث</a:t>
            </a:r>
            <a:r>
              <a:rPr lang="en-US" sz="2400" b="1">
                <a:solidFill>
                  <a:srgbClr val="0000FF"/>
                </a:solidFill>
              </a:rPr>
              <a:t>!</a:t>
            </a:r>
            <a:endParaRPr lang="ar-OM" sz="2400" b="1">
              <a:solidFill>
                <a:srgbClr val="0000FF"/>
              </a:solidFill>
            </a:endParaRPr>
          </a:p>
        </p:txBody>
      </p:sp>
      <p:sp>
        <p:nvSpPr>
          <p:cNvPr id="10253" name="Title 17"/>
          <p:cNvSpPr>
            <a:spLocks noGrp="1"/>
          </p:cNvSpPr>
          <p:nvPr>
            <p:ph type="title"/>
          </p:nvPr>
        </p:nvSpPr>
        <p:spPr bwMode="auto">
          <a:xfrm>
            <a:off x="4648200" y="250825"/>
            <a:ext cx="4302125" cy="587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OM" smtClean="0"/>
              <a:t>القواعد المنقذة للحياة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85738" y="461962"/>
            <a:ext cx="8764587" cy="749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mtClean="0">
                <a:latin typeface="David" pitchFamily="34" charset="-79"/>
                <a:cs typeface="David" pitchFamily="34" charset="-79"/>
              </a:rPr>
            </a:br>
            <a:endParaRPr lang="en-US" smtClean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352800" y="1592262"/>
            <a:ext cx="2438400" cy="2057400"/>
            <a:chOff x="62" y="979"/>
            <a:chExt cx="648" cy="590"/>
          </a:xfrm>
        </p:grpSpPr>
        <p:sp>
          <p:nvSpPr>
            <p:cNvPr id="11279" name="Oval 94"/>
            <p:cNvSpPr>
              <a:spLocks noChangeAspect="1" noChangeArrowheads="1"/>
            </p:cNvSpPr>
            <p:nvPr/>
          </p:nvSpPr>
          <p:spPr bwMode="auto">
            <a:xfrm>
              <a:off x="102" y="991"/>
              <a:ext cx="567" cy="56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pic>
          <p:nvPicPr>
            <p:cNvPr id="11280" name="Picture 95" descr="seatbelt (PDO)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" y="979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1371600"/>
            <a:ext cx="358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44475" indent="-244475" defTabSz="839788">
              <a:buFontTx/>
              <a:buChar char="•"/>
            </a:pPr>
            <a:r>
              <a:rPr lang="en-US" sz="2000" dirty="0" smtClean="0">
                <a:latin typeface="Calibri" pitchFamily="34" charset="0"/>
              </a:rPr>
              <a:t>All vehicle </a:t>
            </a:r>
            <a:r>
              <a:rPr lang="en-US" sz="2000" dirty="0">
                <a:latin typeface="Calibri" pitchFamily="34" charset="0"/>
              </a:rPr>
              <a:t>occupants </a:t>
            </a:r>
            <a:r>
              <a:rPr lang="en-US" sz="2000" dirty="0" smtClean="0">
                <a:latin typeface="Calibri" pitchFamily="34" charset="0"/>
              </a:rPr>
              <a:t>must wear safety belts at all times.</a:t>
            </a:r>
            <a:endParaRPr lang="en-US" sz="2000" dirty="0">
              <a:latin typeface="Calibri" pitchFamily="34" charset="0"/>
            </a:endParaRPr>
          </a:p>
          <a:p>
            <a:pPr marL="244475" indent="-244475" defTabSz="839788"/>
            <a:endParaRPr lang="en-US" sz="1200" dirty="0">
              <a:latin typeface="Calibri" pitchFamily="34" charset="0"/>
            </a:endParaRPr>
          </a:p>
          <a:p>
            <a:pPr marL="244475" indent="-244475" defTabSz="839788">
              <a:buFontTx/>
              <a:buChar char="•"/>
            </a:pPr>
            <a:r>
              <a:rPr lang="en-US" sz="2000" dirty="0">
                <a:latin typeface="Calibri" pitchFamily="34" charset="0"/>
              </a:rPr>
              <a:t>Drivers </a:t>
            </a:r>
            <a:r>
              <a:rPr lang="en-US" sz="2000" dirty="0" smtClean="0">
                <a:latin typeface="Calibri" pitchFamily="34" charset="0"/>
              </a:rPr>
              <a:t>must ensuring </a:t>
            </a:r>
            <a:r>
              <a:rPr lang="en-US" sz="2000" dirty="0">
                <a:latin typeface="Calibri" pitchFamily="34" charset="0"/>
              </a:rPr>
              <a:t>that </a:t>
            </a:r>
            <a:r>
              <a:rPr lang="en-US" sz="2000" dirty="0" smtClean="0">
                <a:latin typeface="Calibri" pitchFamily="34" charset="0"/>
              </a:rPr>
              <a:t>all occupants </a:t>
            </a:r>
            <a:r>
              <a:rPr lang="en-US" sz="2000" dirty="0">
                <a:latin typeface="Calibri" pitchFamily="34" charset="0"/>
              </a:rPr>
              <a:t>are wearing </a:t>
            </a:r>
            <a:r>
              <a:rPr lang="en-US" sz="2000" dirty="0" smtClean="0">
                <a:latin typeface="Calibri" pitchFamily="34" charset="0"/>
              </a:rPr>
              <a:t>safety </a:t>
            </a:r>
            <a:r>
              <a:rPr lang="en-US" sz="2000" dirty="0">
                <a:latin typeface="Calibri" pitchFamily="34" charset="0"/>
              </a:rPr>
              <a:t>belts.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0" y="296862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39788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1066800" y="449262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39788"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Life Saving </a:t>
            </a:r>
            <a:r>
              <a:rPr lang="en-US" sz="3200" b="1" dirty="0" smtClean="0">
                <a:latin typeface="Calibri" pitchFamily="34" charset="0"/>
              </a:rPr>
              <a:t>Rules</a:t>
            </a:r>
            <a:r>
              <a:rPr lang="ar-OM" sz="3200" b="1" dirty="0" smtClean="0">
                <a:latin typeface="Calibri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09E8E6-7E80-48AA-A058-4CF64B946953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381000" y="3878262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Safety belts help save  lives.  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11273" name="Picture 3" descr="http://www.pdo.co.om/hseforcontractors/online_library/downloads/20090214150522e.jpg"/>
          <p:cNvPicPr>
            <a:picLocks noChangeAspect="1" noChangeArrowheads="1"/>
          </p:cNvPicPr>
          <p:nvPr/>
        </p:nvPicPr>
        <p:blipFill>
          <a:blip r:embed="rId3" cstate="print"/>
          <a:srcRect l="4987" t="66539" r="60266" b="4134"/>
          <a:stretch>
            <a:fillRect/>
          </a:stretch>
        </p:blipFill>
        <p:spPr bwMode="auto">
          <a:xfrm>
            <a:off x="3733800" y="3802062"/>
            <a:ext cx="18288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381000" y="5478462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Buckle up for your safety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5638800" y="1287462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200" dirty="0"/>
              <a:t>يجب على </a:t>
            </a:r>
            <a:r>
              <a:rPr lang="ar-OM" sz="2200" dirty="0" smtClean="0"/>
              <a:t>الجميع لبس </a:t>
            </a:r>
            <a:r>
              <a:rPr lang="ar-OM" sz="2200" dirty="0"/>
              <a:t>حزام </a:t>
            </a:r>
            <a:r>
              <a:rPr lang="ar-OM" sz="2200" dirty="0" smtClean="0"/>
              <a:t>الأمان </a:t>
            </a:r>
            <a:r>
              <a:rPr lang="ar-OM" sz="2200" dirty="0"/>
              <a:t>في جميع الأوقات.</a:t>
            </a:r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endParaRPr lang="ar-OM" sz="1000" dirty="0"/>
          </a:p>
          <a:p>
            <a:pPr marL="285750" lvl="1" indent="-285750" algn="r" rtl="1">
              <a:buSzPct val="100000"/>
              <a:buFont typeface="Arial" pitchFamily="34" charset="0"/>
              <a:buChar char="•"/>
              <a:tabLst>
                <a:tab pos="569913" algn="l"/>
              </a:tabLst>
            </a:pPr>
            <a:r>
              <a:rPr lang="ar-OM" sz="2200" dirty="0"/>
              <a:t>يجب على السائقين عدم البدء في السياقة حتى يتأكدوا بأن جميع الركاب قد </a:t>
            </a:r>
            <a:r>
              <a:rPr lang="ar-OM" sz="2200" dirty="0" smtClean="0"/>
              <a:t>ربطوا </a:t>
            </a:r>
            <a:r>
              <a:rPr lang="ar-OM" sz="2200" dirty="0"/>
              <a:t>حزام </a:t>
            </a:r>
            <a:r>
              <a:rPr lang="ar-OM" sz="2200" dirty="0" smtClean="0"/>
              <a:t>الأمان</a:t>
            </a:r>
            <a:r>
              <a:rPr lang="ar-OM" sz="2200" dirty="0"/>
              <a:t>.</a:t>
            </a:r>
          </a:p>
        </p:txBody>
      </p:sp>
      <p:sp>
        <p:nvSpPr>
          <p:cNvPr id="11276" name="TextBox 15"/>
          <p:cNvSpPr txBox="1">
            <a:spLocks noChangeArrowheads="1"/>
          </p:cNvSpPr>
          <p:nvPr/>
        </p:nvSpPr>
        <p:spPr bwMode="auto">
          <a:xfrm>
            <a:off x="5715000" y="3878262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r" rtl="1">
              <a:buSzPct val="100000"/>
              <a:tabLst>
                <a:tab pos="569913" algn="l"/>
              </a:tabLst>
            </a:pPr>
            <a:r>
              <a:rPr lang="ar-OM" sz="2000" b="1" dirty="0">
                <a:solidFill>
                  <a:srgbClr val="0000FF"/>
                </a:solidFill>
              </a:rPr>
              <a:t>إن أحزمة </a:t>
            </a:r>
            <a:r>
              <a:rPr lang="ar-OM" sz="2000" b="1" dirty="0" smtClean="0">
                <a:solidFill>
                  <a:srgbClr val="0000FF"/>
                </a:solidFill>
              </a:rPr>
              <a:t>الأمان تساعد على إنقاذ الأرواح.  </a:t>
            </a:r>
            <a:endParaRPr lang="ar-OM" sz="2000" b="1" dirty="0">
              <a:solidFill>
                <a:srgbClr val="0000FF"/>
              </a:solidFill>
            </a:endParaRPr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5715000" y="5478462"/>
            <a:ext cx="304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 rtl="1">
              <a:buSzPct val="100000"/>
              <a:tabLst>
                <a:tab pos="569913" algn="l"/>
              </a:tabLst>
            </a:pPr>
            <a:r>
              <a:rPr lang="ar-OM" sz="2200" b="1" dirty="0">
                <a:solidFill>
                  <a:srgbClr val="FF0000"/>
                </a:solidFill>
              </a:rPr>
              <a:t>ا</a:t>
            </a:r>
            <a:r>
              <a:rPr lang="ar-OM" sz="2200" b="1" dirty="0" smtClean="0">
                <a:solidFill>
                  <a:srgbClr val="FF0000"/>
                </a:solidFill>
              </a:rPr>
              <a:t>ربط </a:t>
            </a:r>
            <a:r>
              <a:rPr lang="ar-OM" sz="2200" b="1" dirty="0">
                <a:solidFill>
                  <a:srgbClr val="FF0000"/>
                </a:solidFill>
              </a:rPr>
              <a:t>حزام </a:t>
            </a:r>
            <a:r>
              <a:rPr lang="ar-OM" sz="2200" b="1" dirty="0" smtClean="0">
                <a:solidFill>
                  <a:srgbClr val="FF0000"/>
                </a:solidFill>
              </a:rPr>
              <a:t>الأمان من أجل سلامتك</a:t>
            </a:r>
            <a:endParaRPr lang="ar-OM" sz="2200" b="1" dirty="0">
              <a:solidFill>
                <a:srgbClr val="FF0000"/>
              </a:solidFill>
            </a:endParaRPr>
          </a:p>
        </p:txBody>
      </p:sp>
      <p:sp>
        <p:nvSpPr>
          <p:cNvPr id="18" name="Title 17"/>
          <p:cNvSpPr txBox="1">
            <a:spLocks/>
          </p:cNvSpPr>
          <p:nvPr/>
        </p:nvSpPr>
        <p:spPr>
          <a:xfrm>
            <a:off x="4648200" y="461962"/>
            <a:ext cx="4302125" cy="587375"/>
          </a:xfrm>
          <a:prstGeom prst="rect">
            <a:avLst/>
          </a:prstGeom>
        </p:spPr>
        <p:txBody>
          <a:bodyPr/>
          <a:lstStyle/>
          <a:p>
            <a:pPr algn="ctr" defTabSz="957263" eaLnBrk="0" hangingPunct="0">
              <a:defRPr/>
            </a:pPr>
            <a:r>
              <a:rPr lang="ar-OM" sz="3200" b="1" dirty="0"/>
              <a:t>القواعد</a:t>
            </a:r>
            <a:r>
              <a:rPr lang="ar-OM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المنقذة للحياة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 1</Language>
    <DocId xmlns="4880e4f8-4b7d-4bdd-91e3-e10d47036eca">18728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7B083-5E65-4901-89D6-F245A82735D3}"/>
</file>

<file path=customXml/itemProps2.xml><?xml version="1.0" encoding="utf-8"?>
<ds:datastoreItem xmlns:ds="http://schemas.openxmlformats.org/officeDocument/2006/customXml" ds:itemID="{6C158CCF-BD7F-42B1-939C-AC6EF015ED5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BD919F-CF31-4D77-BA89-21E85BEC3F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1394</Words>
  <Application>Microsoft Office PowerPoint</Application>
  <PresentationFormat>On-screen Show (4:3)</PresentationFormat>
  <Paragraphs>232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Be Safe</vt:lpstr>
      <vt:lpstr>What is Fatigue?</vt:lpstr>
      <vt:lpstr>Driving with Fatigue  </vt:lpstr>
      <vt:lpstr>The danger of private vehicles  </vt:lpstr>
      <vt:lpstr>Reducing risks</vt:lpstr>
      <vt:lpstr>القواعد المنقذة للحياة</vt:lpstr>
      <vt:lpstr>  </vt:lpstr>
      <vt:lpstr>القواعد المنقذة للحياة</vt:lpstr>
      <vt:lpstr>Slide 11</vt:lpstr>
      <vt:lpstr>Slide 12</vt:lpstr>
      <vt:lpstr>Slide 13</vt:lpstr>
    </vt:vector>
  </TitlesOfParts>
  <Company>ohi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ajith</dc:creator>
  <cp:lastModifiedBy>mu52039</cp:lastModifiedBy>
  <cp:revision>351</cp:revision>
  <dcterms:created xsi:type="dcterms:W3CDTF">2005-04-14T06:37:25Z</dcterms:created>
  <dcterms:modified xsi:type="dcterms:W3CDTF">2013-07-11T04:26:17Z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ContentTypeId">
    <vt:lpwstr>0x0101009148F5A04DDD49CBA7127AADA5FB792B00AADE34325A8B49CDA8BB4DB53328F214009C4067D375EDA046866D1CFD34BA6725</vt:lpwstr>
  </property>
</Properties>
</file>