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
  </p:notesMasterIdLst>
  <p:handoutMasterIdLst>
    <p:handoutMasterId r:id="rId5"/>
  </p:handoutMasterIdLst>
  <p:sldIdLst>
    <p:sldId id="291" r:id="rId2"/>
    <p:sldId id="292" r:id="rId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FFCC"/>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22" autoAdjust="0"/>
  </p:normalViewPr>
  <p:slideViewPr>
    <p:cSldViewPr>
      <p:cViewPr>
        <p:scale>
          <a:sx n="76" d="100"/>
          <a:sy n="76" d="100"/>
        </p:scale>
        <p:origin x="-1565"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2DCE6B-09C8-44BA-A38A-97C2CFA25B61}" type="slidenum">
              <a:rPr lang="en-US"/>
              <a:pPr>
                <a:defRPr/>
              </a:pPr>
              <a:t>‹#›</a:t>
            </a:fld>
            <a:endParaRPr lang="en-US"/>
          </a:p>
        </p:txBody>
      </p:sp>
    </p:spTree>
    <p:extLst>
      <p:ext uri="{BB962C8B-B14F-4D97-AF65-F5344CB8AC3E}">
        <p14:creationId xmlns="" xmlns:p14="http://schemas.microsoft.com/office/powerpoint/2010/main" val="275371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8D0310-30C3-4D3A-A88E-25A38AD67321}" type="slidenum">
              <a:rPr lang="en-US"/>
              <a:pPr>
                <a:defRPr/>
              </a:pPr>
              <a:t>‹#›</a:t>
            </a:fld>
            <a:endParaRPr lang="en-US"/>
          </a:p>
        </p:txBody>
      </p:sp>
    </p:spTree>
    <p:extLst>
      <p:ext uri="{BB962C8B-B14F-4D97-AF65-F5344CB8AC3E}">
        <p14:creationId xmlns="" xmlns:p14="http://schemas.microsoft.com/office/powerpoint/2010/main" val="769490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10400" y="6248400"/>
            <a:ext cx="1905000" cy="457200"/>
          </a:xfrm>
          <a:prstGeom prst="rect">
            <a:avLst/>
          </a:prstGeom>
          <a:ln/>
        </p:spPr>
        <p:txBody>
          <a:bodyPr/>
          <a:lstStyle>
            <a:lvl1pPr>
              <a:defRPr/>
            </a:lvl1pPr>
          </a:lstStyle>
          <a:p>
            <a:pPr>
              <a:defRPr/>
            </a:pPr>
            <a:fld id="{BCFADEF6-BE7F-4B21-B36B-1FE0E0F00F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Content Placeholder 3" descr="PPT option1.jpg"/>
          <p:cNvPicPr>
            <a:picLocks noChangeAspect="1"/>
          </p:cNvPicPr>
          <p:nvPr userDrawn="1"/>
        </p:nvPicPr>
        <p:blipFill>
          <a:blip r:embed="rId4"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dointernet/hseforcontractors/Pages/OnlineLibrary1.aspx" TargetMode="External"/><Relationship Id="rId3" Type="http://schemas.openxmlformats.org/officeDocument/2006/relationships/image" Target="../media/image3.png"/><Relationship Id="rId7" Type="http://schemas.openxmlformats.org/officeDocument/2006/relationships/hyperlink" Target="mailto:talib.z.shaqsi@pdo.co.om"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143000" y="0"/>
            <a:ext cx="8932863" cy="2143125"/>
            <a:chOff x="0" y="-870"/>
            <a:chExt cx="6096" cy="1350"/>
          </a:xfrm>
        </p:grpSpPr>
        <p:sp>
          <p:nvSpPr>
            <p:cNvPr id="1536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5370" name="Text Box 12"/>
            <p:cNvSpPr txBox="1">
              <a:spLocks noChangeArrowheads="1"/>
            </p:cNvSpPr>
            <p:nvPr/>
          </p:nvSpPr>
          <p:spPr bwMode="auto">
            <a:xfrm>
              <a:off x="0" y="-870"/>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endParaRPr>
            </a:p>
          </p:txBody>
        </p:sp>
      </p:grpSp>
      <p:sp>
        <p:nvSpPr>
          <p:cNvPr id="16" name="Text Box 5"/>
          <p:cNvSpPr txBox="1">
            <a:spLocks noChangeArrowheads="1"/>
          </p:cNvSpPr>
          <p:nvPr/>
        </p:nvSpPr>
        <p:spPr bwMode="auto">
          <a:xfrm>
            <a:off x="3352800" y="5715000"/>
            <a:ext cx="3429000" cy="304699"/>
          </a:xfrm>
          <a:prstGeom prst="rect">
            <a:avLst/>
          </a:prstGeom>
          <a:solidFill>
            <a:srgbClr val="003366"/>
          </a:solidFill>
          <a:ln w="31750">
            <a:solidFill>
              <a:srgbClr val="0000CC"/>
            </a:solidFill>
            <a:miter lim="800000"/>
            <a:headEnd/>
            <a:tailEnd/>
          </a:ln>
        </p:spPr>
        <p:txBody>
          <a:bodyPr wrap="square">
            <a:spAutoFit/>
          </a:bodyPr>
          <a:lstStyle/>
          <a:p>
            <a:pPr marL="457200" marR="0" algn="r" rtl="1">
              <a:lnSpc>
                <a:spcPct val="115000"/>
              </a:lnSpc>
              <a:spcBef>
                <a:spcPts val="0"/>
              </a:spcBef>
              <a:spcAft>
                <a:spcPts val="1000"/>
              </a:spcAft>
            </a:pPr>
            <a:r>
              <a:rPr lang="ar-OM" sz="1200" dirty="0" smtClean="0">
                <a:solidFill>
                  <a:schemeClr val="accent3"/>
                </a:solidFill>
                <a:latin typeface="Calibri"/>
                <a:ea typeface="Calibri"/>
                <a:cs typeface="Traditional Arabic"/>
              </a:rPr>
              <a:t>استخدم منصة مناسبة واتبع قواعد السلامة عند العمل من مكان مرتفع</a:t>
            </a:r>
            <a:endParaRPr lang="en-US" sz="1200" dirty="0">
              <a:solidFill>
                <a:schemeClr val="accent3"/>
              </a:solidFill>
              <a:latin typeface="Calibri"/>
              <a:ea typeface="Calibri"/>
            </a:endParaRPr>
          </a:p>
        </p:txBody>
      </p:sp>
      <p:sp>
        <p:nvSpPr>
          <p:cNvPr id="11" name="Slide Number Placeholder 7"/>
          <p:cNvSpPr txBox="1">
            <a:spLocks/>
          </p:cNvSpPr>
          <p:nvPr/>
        </p:nvSpPr>
        <p:spPr>
          <a:xfrm>
            <a:off x="7924800" y="6248400"/>
            <a:ext cx="2286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smtClean="0"/>
              <a:t>1</a:t>
            </a:r>
          </a:p>
        </p:txBody>
      </p:sp>
      <p:pic>
        <p:nvPicPr>
          <p:cNvPr id="13" name="Picture 12"/>
          <p:cNvPicPr>
            <a:picLocks noChangeAspect="1"/>
          </p:cNvPicPr>
          <p:nvPr/>
        </p:nvPicPr>
        <p:blipFill rotWithShape="1">
          <a:blip r:embed="rId2" cstate="email">
            <a:extLst>
              <a:ext uri="{28A0092B-C50C-407E-A947-70E740481C1C}">
                <a14:useLocalDpi xmlns:a14="http://schemas.microsoft.com/office/drawing/2010/main" xmlns=""/>
              </a:ext>
            </a:extLst>
          </a:blip>
          <a:srcRect/>
          <a:stretch/>
        </p:blipFill>
        <p:spPr>
          <a:xfrm>
            <a:off x="152400" y="1084731"/>
            <a:ext cx="3124200" cy="1981200"/>
          </a:xfrm>
          <a:prstGeom prst="rect">
            <a:avLst/>
          </a:prstGeom>
          <a:ln w="38100">
            <a:solidFill>
              <a:schemeClr val="tx1"/>
            </a:solidFill>
          </a:ln>
        </p:spPr>
      </p:pic>
      <p:pic>
        <p:nvPicPr>
          <p:cNvPr id="12" name="Picture 11"/>
          <p:cNvPicPr/>
          <p:nvPr/>
        </p:nvPicPr>
        <p:blipFill rotWithShape="1">
          <a:blip r:embed="rId3" cstate="email">
            <a:extLst>
              <a:ext uri="{28A0092B-C50C-407E-A947-70E740481C1C}">
                <a14:useLocalDpi xmlns:a14="http://schemas.microsoft.com/office/drawing/2010/main" xmlns=""/>
              </a:ext>
            </a:extLst>
          </a:blip>
          <a:srcRect/>
          <a:stretch/>
        </p:blipFill>
        <p:spPr bwMode="auto">
          <a:xfrm>
            <a:off x="6858000" y="5486400"/>
            <a:ext cx="829262" cy="803607"/>
          </a:xfrm>
          <a:prstGeom prst="rect">
            <a:avLst/>
          </a:prstGeom>
          <a:noFill/>
          <a:ln>
            <a:noFill/>
          </a:ln>
          <a:extLst>
            <a:ext uri="{53640926-AAD7-44D8-BBD7-CCE9431645EC}">
              <a14:shadowObscured xmlns:a14="http://schemas.microsoft.com/office/drawing/2010/main" xmlns=""/>
            </a:ext>
          </a:extLst>
        </p:spPr>
      </p:pic>
      <p:grpSp>
        <p:nvGrpSpPr>
          <p:cNvPr id="4" name="Group 3"/>
          <p:cNvGrpSpPr/>
          <p:nvPr/>
        </p:nvGrpSpPr>
        <p:grpSpPr>
          <a:xfrm>
            <a:off x="152400" y="4666131"/>
            <a:ext cx="3070913" cy="1582269"/>
            <a:chOff x="5331791" y="4056531"/>
            <a:chExt cx="3680513" cy="2191869"/>
          </a:xfrm>
        </p:grpSpPr>
        <p:pic>
          <p:nvPicPr>
            <p:cNvPr id="3" name="Picture 3"/>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5331791" y="4056531"/>
              <a:ext cx="3680513" cy="2191869"/>
            </a:xfrm>
            <a:prstGeom prst="rect">
              <a:avLst/>
            </a:prstGeom>
            <a:ln w="38100">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5" cstate="email">
              <a:extLst>
                <a:ext uri="{28A0092B-C50C-407E-A947-70E740481C1C}">
                  <a14:useLocalDpi xmlns:a14="http://schemas.microsoft.com/office/drawing/2010/main" xmlns=""/>
                </a:ext>
              </a:extLst>
            </a:blip>
            <a:srcRect r="-3" b="-2576"/>
            <a:stretch/>
          </p:blipFill>
          <p:spPr bwMode="auto">
            <a:xfrm rot="315634">
              <a:off x="6557968" y="5845877"/>
              <a:ext cx="58854" cy="2158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5" name="Picture 2"/>
          <p:cNvPicPr>
            <a:picLocks noChangeAspect="1" noChangeArrowheads="1"/>
          </p:cNvPicPr>
          <p:nvPr/>
        </p:nvPicPr>
        <p:blipFill>
          <a:blip r:embed="rId6" cstate="print"/>
          <a:srcRect/>
          <a:stretch>
            <a:fillRect/>
          </a:stretch>
        </p:blipFill>
        <p:spPr bwMode="auto">
          <a:xfrm>
            <a:off x="152400" y="3142131"/>
            <a:ext cx="3124200" cy="1447800"/>
          </a:xfrm>
          <a:prstGeom prst="rect">
            <a:avLst/>
          </a:prstGeom>
          <a:noFill/>
          <a:ln w="9525">
            <a:noFill/>
            <a:miter lim="800000"/>
            <a:headEnd/>
            <a:tailEnd/>
          </a:ln>
        </p:spPr>
      </p:pic>
      <p:grpSp>
        <p:nvGrpSpPr>
          <p:cNvPr id="6" name="Group 131"/>
          <p:cNvGrpSpPr>
            <a:grpSpLocks/>
          </p:cNvGrpSpPr>
          <p:nvPr/>
        </p:nvGrpSpPr>
        <p:grpSpPr bwMode="auto">
          <a:xfrm>
            <a:off x="2895600" y="2913531"/>
            <a:ext cx="274320" cy="457200"/>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sz="1400" b="1" dirty="0"/>
            </a:p>
          </p:txBody>
        </p:sp>
      </p:grpSp>
      <p:sp>
        <p:nvSpPr>
          <p:cNvPr id="20" name="Freeform 132"/>
          <p:cNvSpPr>
            <a:spLocks/>
          </p:cNvSpPr>
          <p:nvPr/>
        </p:nvSpPr>
        <p:spPr bwMode="auto">
          <a:xfrm>
            <a:off x="2743200" y="466613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aphicFrame>
        <p:nvGraphicFramePr>
          <p:cNvPr id="22" name="Table 21"/>
          <p:cNvGraphicFramePr>
            <a:graphicFrameLocks noGrp="1"/>
          </p:cNvGraphicFramePr>
          <p:nvPr/>
        </p:nvGraphicFramePr>
        <p:xfrm>
          <a:off x="3581400" y="1066800"/>
          <a:ext cx="5486400" cy="280416"/>
        </p:xfrm>
        <a:graphic>
          <a:graphicData uri="http://schemas.openxmlformats.org/drawingml/2006/table">
            <a:tbl>
              <a:tblPr/>
              <a:tblGrid>
                <a:gridCol w="5486400"/>
              </a:tblGrid>
              <a:tr h="0">
                <a:tc>
                  <a:txBody>
                    <a:bodyPr/>
                    <a:lstStyle/>
                    <a:p>
                      <a:pPr marL="457200" marR="0" algn="r" rtl="1">
                        <a:lnSpc>
                          <a:spcPct val="115000"/>
                        </a:lnSpc>
                        <a:spcBef>
                          <a:spcPts val="0"/>
                        </a:spcBef>
                        <a:spcAft>
                          <a:spcPts val="1000"/>
                        </a:spcAft>
                      </a:pPr>
                      <a:r>
                        <a:rPr lang="ar-OM" sz="1600" b="1" dirty="0">
                          <a:latin typeface="Calibri"/>
                          <a:ea typeface="Calibri"/>
                          <a:cs typeface="Traditional Arabic"/>
                        </a:rPr>
                        <a:t>التاريخ: 17</a:t>
                      </a:r>
                      <a:r>
                        <a:rPr lang="en-GB" sz="1600" b="1" dirty="0">
                          <a:latin typeface="Traditional Arabic"/>
                          <a:ea typeface="Calibri"/>
                          <a:cs typeface="Arial"/>
                        </a:rPr>
                        <a:t>/</a:t>
                      </a:r>
                      <a:r>
                        <a:rPr lang="ar-OM" sz="1600" b="1" dirty="0">
                          <a:latin typeface="Calibri"/>
                          <a:ea typeface="Calibri"/>
                          <a:cs typeface="Traditional Arabic"/>
                        </a:rPr>
                        <a:t>4</a:t>
                      </a:r>
                      <a:r>
                        <a:rPr lang="en-GB" sz="1600" b="1" dirty="0">
                          <a:latin typeface="Traditional Arabic"/>
                          <a:ea typeface="Calibri"/>
                          <a:cs typeface="Arial"/>
                        </a:rPr>
                        <a:t>/</a:t>
                      </a:r>
                      <a:r>
                        <a:rPr lang="ar-OM" sz="1600" b="1" dirty="0">
                          <a:latin typeface="Calibri"/>
                          <a:ea typeface="Calibri"/>
                          <a:cs typeface="Traditional Arabic"/>
                        </a:rPr>
                        <a:t>2013- حدوث كسر في العمود الفقري</a:t>
                      </a:r>
                      <a:endParaRPr lang="en-US" sz="16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3" name="Table 22"/>
          <p:cNvGraphicFramePr>
            <a:graphicFrameLocks noGrp="1"/>
          </p:cNvGraphicFramePr>
          <p:nvPr/>
        </p:nvGraphicFramePr>
        <p:xfrm>
          <a:off x="3581400" y="1371600"/>
          <a:ext cx="5486400" cy="280416"/>
        </p:xfrm>
        <a:graphic>
          <a:graphicData uri="http://schemas.openxmlformats.org/drawingml/2006/table">
            <a:tbl>
              <a:tblPr/>
              <a:tblGrid>
                <a:gridCol w="5486400"/>
              </a:tblGrid>
              <a:tr h="0">
                <a:tc>
                  <a:txBody>
                    <a:bodyPr/>
                    <a:lstStyle/>
                    <a:p>
                      <a:pPr marL="457200" marR="0" algn="r" rtl="1">
                        <a:lnSpc>
                          <a:spcPct val="115000"/>
                        </a:lnSpc>
                        <a:spcBef>
                          <a:spcPts val="0"/>
                        </a:spcBef>
                        <a:spcAft>
                          <a:spcPts val="1000"/>
                        </a:spcAft>
                      </a:pPr>
                      <a:r>
                        <a:rPr lang="ar-OM" sz="1600" b="1" dirty="0">
                          <a:latin typeface="Calibri"/>
                          <a:ea typeface="Calibri"/>
                          <a:cs typeface="Traditional Arabic"/>
                        </a:rPr>
                        <a:t>إصابة نجار في عموده الفقري جراء سقوطه من ارتفاع 5</a:t>
                      </a:r>
                      <a:r>
                        <a:rPr lang="en-GB" sz="1600" b="1" dirty="0">
                          <a:latin typeface="Traditional Arabic"/>
                          <a:ea typeface="Calibri"/>
                          <a:cs typeface="Arial"/>
                        </a:rPr>
                        <a:t>.</a:t>
                      </a:r>
                      <a:r>
                        <a:rPr lang="ar-OM" sz="1600" b="1" dirty="0">
                          <a:latin typeface="Calibri"/>
                          <a:ea typeface="Calibri"/>
                          <a:cs typeface="Traditional Arabic"/>
                        </a:rPr>
                        <a:t>2 متر</a:t>
                      </a:r>
                      <a:endParaRPr lang="en-US" sz="16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4" name="Table 23"/>
          <p:cNvGraphicFramePr>
            <a:graphicFrameLocks noGrp="1"/>
          </p:cNvGraphicFramePr>
          <p:nvPr/>
        </p:nvGraphicFramePr>
        <p:xfrm>
          <a:off x="3352800" y="1752600"/>
          <a:ext cx="5715000" cy="3581400"/>
        </p:xfrm>
        <a:graphic>
          <a:graphicData uri="http://schemas.openxmlformats.org/drawingml/2006/table">
            <a:tbl>
              <a:tblPr/>
              <a:tblGrid>
                <a:gridCol w="5715000"/>
              </a:tblGrid>
              <a:tr h="3581400">
                <a:tc>
                  <a:txBody>
                    <a:bodyPr/>
                    <a:lstStyle/>
                    <a:p>
                      <a:pPr marL="457200" marR="0" algn="r" rtl="1">
                        <a:lnSpc>
                          <a:spcPct val="115000"/>
                        </a:lnSpc>
                        <a:spcBef>
                          <a:spcPts val="0"/>
                        </a:spcBef>
                        <a:spcAft>
                          <a:spcPts val="1000"/>
                        </a:spcAft>
                      </a:pPr>
                      <a:r>
                        <a:rPr lang="ar-OM" sz="1800" b="1" dirty="0">
                          <a:solidFill>
                            <a:srgbClr val="FF0000"/>
                          </a:solidFill>
                          <a:latin typeface="Calibri"/>
                          <a:ea typeface="Calibri"/>
                          <a:cs typeface="Traditional Arabic"/>
                        </a:rPr>
                        <a:t>ماذا حدث؟</a:t>
                      </a:r>
                      <a:endParaRPr lang="en-US" sz="1800" b="1" dirty="0">
                        <a:solidFill>
                          <a:srgbClr val="FF0000"/>
                        </a:solidFill>
                        <a:latin typeface="Calibri"/>
                        <a:ea typeface="Calibri"/>
                        <a:cs typeface="Arial"/>
                      </a:endParaRPr>
                    </a:p>
                    <a:p>
                      <a:pPr marL="457200" marR="0" algn="r" rtl="1">
                        <a:lnSpc>
                          <a:spcPct val="115000"/>
                        </a:lnSpc>
                        <a:spcBef>
                          <a:spcPts val="0"/>
                        </a:spcBef>
                        <a:spcAft>
                          <a:spcPts val="1000"/>
                        </a:spcAft>
                      </a:pPr>
                      <a:r>
                        <a:rPr lang="ar-OM" sz="1200" dirty="0">
                          <a:latin typeface="Calibri"/>
                          <a:ea typeface="Calibri"/>
                          <a:cs typeface="Traditional Arabic"/>
                        </a:rPr>
                        <a:t>قرر أحد النجارين خرق القواعد المنقذة للحياة وذلك بالعمل على ارتفاع 5</a:t>
                      </a:r>
                      <a:r>
                        <a:rPr lang="en-GB" sz="1200" dirty="0">
                          <a:latin typeface="Traditional Arabic"/>
                          <a:ea typeface="Calibri"/>
                          <a:cs typeface="Arial"/>
                        </a:rPr>
                        <a:t>.</a:t>
                      </a:r>
                      <a:r>
                        <a:rPr lang="ar-OM" sz="1200" dirty="0">
                          <a:latin typeface="Calibri"/>
                          <a:ea typeface="Calibri"/>
                          <a:cs typeface="Traditional Arabic"/>
                        </a:rPr>
                        <a:t>2 متر دون استخدام عدة الحماية فقد أراد التأكد من رصف شبكة الصلب من مكان مرتفع وأثناء مروره عبر إطار خشبي من القضبان كان يسند الشبكة أدت حركته إلى فك الإطار وبالتالي سقوطه على الأرض مسببة كسرا في عموده الفقري</a:t>
                      </a:r>
                      <a:r>
                        <a:rPr lang="ar-OM" sz="1200" dirty="0" smtClean="0">
                          <a:latin typeface="Calibri"/>
                          <a:ea typeface="Calibri"/>
                          <a:cs typeface="Traditional Arabic"/>
                        </a:rPr>
                        <a:t>.</a:t>
                      </a:r>
                      <a:endParaRPr lang="ar-OM" sz="1200" dirty="0">
                        <a:latin typeface="Calibri"/>
                        <a:ea typeface="Calibri"/>
                        <a:cs typeface="Arial"/>
                      </a:endParaRPr>
                    </a:p>
                    <a:p>
                      <a:pPr marL="457200" marR="0" algn="r" rtl="1">
                        <a:lnSpc>
                          <a:spcPct val="115000"/>
                        </a:lnSpc>
                        <a:spcBef>
                          <a:spcPts val="0"/>
                        </a:spcBef>
                        <a:spcAft>
                          <a:spcPts val="1000"/>
                        </a:spcAft>
                      </a:pPr>
                      <a:r>
                        <a:rPr lang="en-US" sz="1400" dirty="0" smtClean="0">
                          <a:latin typeface="Calibri"/>
                          <a:ea typeface="Calibri"/>
                          <a:cs typeface="Arial"/>
                        </a:rPr>
                        <a:t> </a:t>
                      </a:r>
                      <a:r>
                        <a:rPr lang="ar-OM" sz="1800" b="1" dirty="0" smtClean="0">
                          <a:solidFill>
                            <a:srgbClr val="000099"/>
                          </a:solidFill>
                          <a:latin typeface="Calibri"/>
                          <a:ea typeface="Calibri"/>
                          <a:cs typeface="Traditional Arabic"/>
                        </a:rPr>
                        <a:t>أهم </a:t>
                      </a:r>
                      <a:r>
                        <a:rPr lang="ar-OM" sz="1800" b="1" dirty="0">
                          <a:solidFill>
                            <a:srgbClr val="000099"/>
                          </a:solidFill>
                          <a:latin typeface="Calibri"/>
                          <a:ea typeface="Calibri"/>
                          <a:cs typeface="Traditional Arabic"/>
                        </a:rPr>
                        <a:t>الدروس المستفادة</a:t>
                      </a:r>
                      <a:r>
                        <a:rPr lang="ar-OM" sz="1800" b="1" dirty="0" smtClean="0">
                          <a:solidFill>
                            <a:srgbClr val="000099"/>
                          </a:solidFill>
                          <a:latin typeface="Calibri"/>
                          <a:ea typeface="Calibri"/>
                          <a:cs typeface="Traditional Arabic"/>
                        </a:rPr>
                        <a:t>:</a:t>
                      </a:r>
                      <a:endParaRPr lang="en-US" sz="1800" b="1" dirty="0">
                        <a:solidFill>
                          <a:srgbClr val="000099"/>
                        </a:solidFill>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استخدم منصة أو عدة الحماية عند العمل في مكان مرتفع.</a:t>
                      </a:r>
                      <a:endParaRPr lang="en-US" sz="1200" dirty="0">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تجنب خرق القواعد المنقذة للحياة.</a:t>
                      </a:r>
                      <a:endParaRPr lang="en-US" sz="1200" dirty="0">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توقف عن العمل واستفسر عن قواعد السلامة إذا ما ساورك شك عنها.</a:t>
                      </a:r>
                      <a:endParaRPr lang="en-US" sz="1200" dirty="0">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تأكد من قيام المختص بفحص السقالات قبل استخدامها.</a:t>
                      </a:r>
                      <a:endParaRPr lang="en-US" sz="1200" dirty="0">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غالبا ما تؤدي الطرق المختصرة وغير الآمنة إلى حدوث تأخيرات ووقوع إصابات</a:t>
                      </a:r>
                      <a:r>
                        <a:rPr lang="ar-OM" sz="1200" dirty="0" smtClean="0">
                          <a:latin typeface="Calibri"/>
                          <a:ea typeface="Calibri"/>
                          <a:cs typeface="Traditional Arabic"/>
                        </a:rPr>
                        <a:t>.</a:t>
                      </a:r>
                      <a:endParaRPr lang="en-US" sz="1200"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2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t>Contact</a:t>
            </a:r>
            <a:r>
              <a:rPr lang="en-US" sz="1000" b="0" dirty="0" smtClean="0">
                <a:hlinkClick r:id="rId7"/>
              </a:rPr>
              <a:t>:  </a:t>
            </a:r>
            <a:r>
              <a:rPr lang="en-US" sz="1000" b="0" dirty="0" smtClean="0">
                <a:solidFill>
                  <a:schemeClr val="accent6">
                    <a:lumMod val="50000"/>
                  </a:schemeClr>
                </a:solidFill>
                <a:hlinkClick r:id="rId7"/>
              </a:rPr>
              <a:t>MSE54</a:t>
            </a:r>
            <a:r>
              <a:rPr lang="en-US" sz="1000" b="0" dirty="0" smtClean="0">
                <a:hlinkClick r:id="rId7"/>
              </a:rPr>
              <a:t> </a:t>
            </a:r>
            <a:r>
              <a:rPr lang="en-US" sz="1000" b="0" dirty="0" smtClean="0"/>
              <a:t>for further information or visit the </a:t>
            </a:r>
            <a:r>
              <a:rPr lang="en-US" sz="1000" b="0" dirty="0" smtClean="0">
                <a:hlinkClick r:id="rId8"/>
              </a:rPr>
              <a:t>HSE Website</a:t>
            </a:r>
            <a:r>
              <a:rPr lang="en-US" sz="1000" b="0" dirty="0" smtClean="0"/>
              <a:t>                                 Learning No 13                                                               22/07/2013</a:t>
            </a:r>
          </a:p>
        </p:txBody>
      </p:sp>
      <p:sp>
        <p:nvSpPr>
          <p:cNvPr id="26"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accent2">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xmlns="" val="409734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010400" y="6248400"/>
            <a:ext cx="228600" cy="457200"/>
          </a:xfrm>
        </p:spPr>
        <p:txBody>
          <a:bodyPr/>
          <a:lstStyle/>
          <a:p>
            <a:pPr>
              <a:defRPr/>
            </a:pPr>
            <a:r>
              <a:rPr lang="en-US" sz="1200" dirty="0" smtClean="0"/>
              <a:t>2</a:t>
            </a:r>
            <a:endParaRPr lang="en-US" sz="1200" dirty="0"/>
          </a:p>
        </p:txBody>
      </p:sp>
      <p:sp>
        <p:nvSpPr>
          <p:cNvPr id="5" name="Text Box 12"/>
          <p:cNvSpPr txBox="1">
            <a:spLocks noChangeArrowheads="1"/>
          </p:cNvSpPr>
          <p:nvPr/>
        </p:nvSpPr>
        <p:spPr bwMode="auto">
          <a:xfrm>
            <a:off x="990600" y="0"/>
            <a:ext cx="7057583" cy="769938"/>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learnings</a:t>
            </a:r>
          </a:p>
        </p:txBody>
      </p:sp>
      <p:sp>
        <p:nvSpPr>
          <p:cNvPr id="6" name="Rectangle 5"/>
          <p:cNvSpPr/>
          <p:nvPr/>
        </p:nvSpPr>
        <p:spPr>
          <a:xfrm>
            <a:off x="381000" y="838200"/>
            <a:ext cx="7620000" cy="928459"/>
          </a:xfrm>
          <a:prstGeom prst="rect">
            <a:avLst/>
          </a:prstGeom>
        </p:spPr>
        <p:txBody>
          <a:bodyPr wrap="square">
            <a:spAutoFit/>
          </a:bodyPr>
          <a:lstStyle/>
          <a:p>
            <a:pPr marL="457200" marR="0" algn="r" rtl="1">
              <a:lnSpc>
                <a:spcPct val="115000"/>
              </a:lnSpc>
              <a:spcBef>
                <a:spcPts val="0"/>
              </a:spcBef>
              <a:spcAft>
                <a:spcPts val="1000"/>
              </a:spcAft>
            </a:pPr>
            <a:r>
              <a:rPr lang="ar-OM" sz="2000" b="1" dirty="0" smtClean="0">
                <a:latin typeface="Calibri"/>
                <a:ea typeface="Calibri"/>
                <a:cs typeface="Traditional Arabic"/>
              </a:rPr>
              <a:t>التاريخ: 17</a:t>
            </a:r>
            <a:r>
              <a:rPr lang="en-GB" sz="2000" b="1" dirty="0" smtClean="0">
                <a:latin typeface="Traditional Arabic"/>
                <a:ea typeface="Calibri"/>
              </a:rPr>
              <a:t>/</a:t>
            </a:r>
            <a:r>
              <a:rPr lang="ar-OM" sz="2000" b="1" dirty="0" smtClean="0">
                <a:latin typeface="Calibri"/>
                <a:ea typeface="Calibri"/>
                <a:cs typeface="Traditional Arabic"/>
              </a:rPr>
              <a:t>4</a:t>
            </a:r>
            <a:r>
              <a:rPr lang="en-GB" sz="2000" b="1" dirty="0" smtClean="0">
                <a:latin typeface="Traditional Arabic"/>
                <a:ea typeface="Calibri"/>
              </a:rPr>
              <a:t>/</a:t>
            </a:r>
            <a:r>
              <a:rPr lang="ar-OM" sz="2000" b="1" dirty="0" smtClean="0">
                <a:latin typeface="Calibri"/>
                <a:ea typeface="Calibri"/>
                <a:cs typeface="Traditional Arabic"/>
              </a:rPr>
              <a:t>2013- حدوث كسر في العمود الفقري</a:t>
            </a:r>
            <a:endParaRPr lang="en-US" sz="2000" b="1" dirty="0" smtClean="0">
              <a:latin typeface="Calibri"/>
              <a:ea typeface="Calibri"/>
            </a:endParaRPr>
          </a:p>
          <a:p>
            <a:pPr marL="457200" marR="0" algn="r" rtl="1">
              <a:lnSpc>
                <a:spcPct val="115000"/>
              </a:lnSpc>
              <a:spcBef>
                <a:spcPts val="0"/>
              </a:spcBef>
              <a:spcAft>
                <a:spcPts val="1000"/>
              </a:spcAft>
            </a:pPr>
            <a:r>
              <a:rPr lang="ar-OM" sz="2000" b="1" dirty="0" smtClean="0">
                <a:latin typeface="Calibri"/>
                <a:ea typeface="Calibri"/>
                <a:cs typeface="Traditional Arabic"/>
              </a:rPr>
              <a:t>إصابة نجار في عموده الفقري جراء سقوطه من ارتفاع 5</a:t>
            </a:r>
            <a:r>
              <a:rPr lang="en-GB" sz="2000" b="1" dirty="0" smtClean="0">
                <a:latin typeface="Traditional Arabic"/>
                <a:ea typeface="Calibri"/>
              </a:rPr>
              <a:t>.</a:t>
            </a:r>
            <a:r>
              <a:rPr lang="ar-OM" sz="2000" b="1" dirty="0" smtClean="0">
                <a:latin typeface="Calibri"/>
                <a:ea typeface="Calibri"/>
                <a:cs typeface="Traditional Arabic"/>
              </a:rPr>
              <a:t>2 متر</a:t>
            </a:r>
            <a:endParaRPr lang="en-US" sz="2000" b="1" dirty="0">
              <a:latin typeface="Calibri"/>
              <a:ea typeface="Calibri"/>
            </a:endParaRPr>
          </a:p>
        </p:txBody>
      </p:sp>
      <p:graphicFrame>
        <p:nvGraphicFramePr>
          <p:cNvPr id="7" name="Table 6"/>
          <p:cNvGraphicFramePr>
            <a:graphicFrameLocks noGrp="1"/>
          </p:cNvGraphicFramePr>
          <p:nvPr/>
        </p:nvGraphicFramePr>
        <p:xfrm>
          <a:off x="1219200" y="2057400"/>
          <a:ext cx="6934200" cy="2724912"/>
        </p:xfrm>
        <a:graphic>
          <a:graphicData uri="http://schemas.openxmlformats.org/drawingml/2006/table">
            <a:tbl>
              <a:tblPr/>
              <a:tblGrid>
                <a:gridCol w="6934200"/>
              </a:tblGrid>
              <a:tr h="0">
                <a:tc>
                  <a:txBody>
                    <a:bodyPr/>
                    <a:lstStyle/>
                    <a:p>
                      <a:pPr marL="457200" marR="0" algn="r" rtl="1">
                        <a:lnSpc>
                          <a:spcPct val="115000"/>
                        </a:lnSpc>
                        <a:spcBef>
                          <a:spcPts val="0"/>
                        </a:spcBef>
                        <a:spcAft>
                          <a:spcPts val="1000"/>
                        </a:spcAft>
                      </a:pPr>
                      <a:r>
                        <a:rPr lang="ar-OM" sz="1600" b="1" dirty="0" smtClean="0">
                          <a:solidFill>
                            <a:srgbClr val="000099"/>
                          </a:solidFill>
                          <a:latin typeface="Calibri"/>
                          <a:ea typeface="Calibri"/>
                          <a:cs typeface="Traditional Arabic"/>
                        </a:rPr>
                        <a:t>هل </a:t>
                      </a:r>
                      <a:r>
                        <a:rPr lang="ar-OM" sz="1600" b="1" dirty="0">
                          <a:solidFill>
                            <a:srgbClr val="000099"/>
                          </a:solidFill>
                          <a:latin typeface="Calibri"/>
                          <a:ea typeface="Calibri"/>
                          <a:cs typeface="Traditional Arabic"/>
                        </a:rPr>
                        <a:t>إجراءات " السلامة   عند العمل في مكان مرتفع مطبقة وهل يتم الالتزام بها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الأماكن المرتفعة مخططة ومجهزة جيدا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العمال ذو كفاءة عالية ومتدربون للعمل من مكان مرتفع بشكل جيد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قام أحد المختصين بفحص السقالات للتأكد من سلامتها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قيمت المخاطر المحتملة عند العمل من مكان مرتفع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تطبق </a:t>
                      </a:r>
                      <a:r>
                        <a:rPr lang="en-GB" sz="1600" b="1" dirty="0">
                          <a:solidFill>
                            <a:srgbClr val="000099"/>
                          </a:solidFill>
                          <a:latin typeface="Traditional Arabic"/>
                          <a:ea typeface="Calibri"/>
                          <a:cs typeface="Arial"/>
                        </a:rPr>
                        <a:t>TRIC </a:t>
                      </a:r>
                      <a:r>
                        <a:rPr lang="ar-OM" sz="1600" b="1" dirty="0">
                          <a:solidFill>
                            <a:srgbClr val="000099"/>
                          </a:solidFill>
                          <a:latin typeface="Calibri"/>
                          <a:ea typeface="Calibri"/>
                          <a:cs typeface="Traditional Arabic"/>
                        </a:rPr>
                        <a:t> جيدا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تم التحكم في مخاطر سقوط أجسام من الأماكن المرتفعة ؟</a:t>
                      </a:r>
                      <a:endParaRPr lang="en-US" sz="1600" b="1" dirty="0">
                        <a:solidFill>
                          <a:srgbClr val="000099"/>
                        </a:solidFill>
                        <a:latin typeface="Calibri"/>
                        <a:ea typeface="Calibri"/>
                        <a:cs typeface="Arial"/>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xmlns="" val="2317433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18735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E98327F-B820-4D5A-8712-229F888444DA}"/>
</file>

<file path=customXml/itemProps2.xml><?xml version="1.0" encoding="utf-8"?>
<ds:datastoreItem xmlns:ds="http://schemas.openxmlformats.org/officeDocument/2006/customXml" ds:itemID="{C25A98AD-BEF7-4DD9-8E40-BF921FE48CE2}"/>
</file>

<file path=customXml/itemProps3.xml><?xml version="1.0" encoding="utf-8"?>
<ds:datastoreItem xmlns:ds="http://schemas.openxmlformats.org/officeDocument/2006/customXml" ds:itemID="{12C4C77C-6AA1-4DDF-9961-7AE2050BBC75}"/>
</file>

<file path=docProps/app.xml><?xml version="1.0" encoding="utf-8"?>
<Properties xmlns="http://schemas.openxmlformats.org/officeDocument/2006/extended-properties" xmlns:vt="http://schemas.openxmlformats.org/officeDocument/2006/docPropsVTypes">
  <Template/>
  <TotalTime>1412</TotalTime>
  <Words>296</Words>
  <Application>Microsoft Office PowerPoint</Application>
  <PresentationFormat>On-screen Show (4:3)</PresentationFormat>
  <Paragraphs>26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171</cp:revision>
  <cp:lastPrinted>2013-05-21T06:07:54Z</cp:lastPrinted>
  <dcterms:created xsi:type="dcterms:W3CDTF">2001-05-03T06:07:08Z</dcterms:created>
  <dcterms:modified xsi:type="dcterms:W3CDTF">2013-08-26T07:34:36Z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