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4"/>
  </p:notesMasterIdLst>
  <p:handoutMasterIdLst>
    <p:handoutMasterId r:id="rId5"/>
  </p:handoutMasterIdLst>
  <p:sldIdLst>
    <p:sldId id="291" r:id="rId2"/>
    <p:sldId id="292" r:id="rId3"/>
  </p:sldIdLst>
  <p:sldSz cx="9144000" cy="6858000" type="screen4x3"/>
  <p:notesSz cx="6794500" cy="9931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99"/>
    <a:srgbClr val="FFFFCC"/>
    <a:srgbClr val="5DD5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22" autoAdjust="0"/>
  </p:normalViewPr>
  <p:slideViewPr>
    <p:cSldViewPr>
      <p:cViewPr>
        <p:scale>
          <a:sx n="76" d="100"/>
          <a:sy n="76" d="100"/>
        </p:scale>
        <p:origin x="-1565"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2DCE6B-09C8-44BA-A38A-97C2CFA25B61}" type="slidenum">
              <a:rPr lang="en-US"/>
              <a:pPr>
                <a:defRPr/>
              </a:pPr>
              <a:t>‹#›</a:t>
            </a:fld>
            <a:endParaRPr lang="en-US"/>
          </a:p>
        </p:txBody>
      </p:sp>
    </p:spTree>
    <p:extLst>
      <p:ext uri="{BB962C8B-B14F-4D97-AF65-F5344CB8AC3E}">
        <p14:creationId xmlns="" xmlns:p14="http://schemas.microsoft.com/office/powerpoint/2010/main" val="275371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34" y="4717415"/>
            <a:ext cx="4982633"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38D0310-30C3-4D3A-A88E-25A38AD67321}" type="slidenum">
              <a:rPr lang="en-US"/>
              <a:pPr>
                <a:defRPr/>
              </a:pPr>
              <a:t>‹#›</a:t>
            </a:fld>
            <a:endParaRPr lang="en-US"/>
          </a:p>
        </p:txBody>
      </p:sp>
    </p:spTree>
    <p:extLst>
      <p:ext uri="{BB962C8B-B14F-4D97-AF65-F5344CB8AC3E}">
        <p14:creationId xmlns="" xmlns:p14="http://schemas.microsoft.com/office/powerpoint/2010/main" val="7694909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7010400" y="6248400"/>
            <a:ext cx="1905000" cy="457200"/>
          </a:xfrm>
          <a:prstGeom prst="rect">
            <a:avLst/>
          </a:prstGeom>
          <a:ln/>
        </p:spPr>
        <p:txBody>
          <a:bodyPr/>
          <a:lstStyle>
            <a:lvl1pPr>
              <a:defRPr/>
            </a:lvl1pPr>
          </a:lstStyle>
          <a:p>
            <a:pPr>
              <a:defRPr/>
            </a:pPr>
            <a:fld id="{BCFADEF6-BE7F-4B21-B36B-1FE0E0F00F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14"/>
          <p:cNvSpPr>
            <a:spLocks noGrp="1" noChangeArrowheads="1"/>
          </p:cNvSpPr>
          <p:nvPr>
            <p:ph type="body" idx="1"/>
          </p:nvPr>
        </p:nvSpPr>
        <p:spPr bwMode="auto">
          <a:xfrm>
            <a:off x="495300" y="1600200"/>
            <a:ext cx="8272463" cy="4525963"/>
          </a:xfrm>
          <a:prstGeom prst="rect">
            <a:avLst/>
          </a:prstGeom>
          <a:noFill/>
          <a:ln w="9525">
            <a:noFill/>
            <a:miter lim="800000"/>
            <a:headEnd/>
            <a:tailEnd/>
          </a:ln>
        </p:spPr>
        <p:txBody>
          <a:bodyPr vert="horz" wrap="square" lIns="95769" tIns="47885" rIns="95769" bIns="47885"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7" name="Rectangle 6"/>
          <p:cNvSpPr/>
          <p:nvPr userDrawn="1"/>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9" name="Content Placeholder 3" descr="PPT option1.jpg"/>
          <p:cNvPicPr>
            <a:picLocks noChangeAspect="1"/>
          </p:cNvPicPr>
          <p:nvPr userDrawn="1"/>
        </p:nvPicPr>
        <p:blipFill>
          <a:blip r:embed="rId4" cstate="print"/>
          <a:stretch>
            <a:fillRect/>
          </a:stretch>
        </p:blipFill>
        <p:spPr>
          <a:xfrm>
            <a:off x="-10813" y="0"/>
            <a:ext cx="9154813" cy="6858000"/>
          </a:xfrm>
          <a:prstGeom prst="rect">
            <a:avLst/>
          </a:prstGeom>
        </p:spPr>
      </p:pic>
    </p:spTree>
  </p:cSld>
  <p:clrMap bg1="lt1" tx1="dk1" bg2="lt2" tx2="dk2" accent1="accent1" accent2="accent2" accent3="accent3" accent4="accent4" accent5="accent5" accent6="accent6" hlink="hlink" folHlink="folHlink"/>
  <p:sldLayoutIdLst>
    <p:sldLayoutId id="2147483686" r:id="rId1"/>
    <p:sldLayoutId id="2147483687" r:id="rId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dointernet/hseforcontractors/Pages/OnlineLibrary1.aspx" TargetMode="External"/><Relationship Id="rId3" Type="http://schemas.openxmlformats.org/officeDocument/2006/relationships/image" Target="../media/image3.png"/><Relationship Id="rId7" Type="http://schemas.openxmlformats.org/officeDocument/2006/relationships/hyperlink" Target="mailto:talib.z.shaqsi@pdo.co.om"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143000" y="0"/>
            <a:ext cx="8932863" cy="2143125"/>
            <a:chOff x="0" y="-870"/>
            <a:chExt cx="6096" cy="1350"/>
          </a:xfrm>
        </p:grpSpPr>
        <p:sp>
          <p:nvSpPr>
            <p:cNvPr id="1536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5370" name="Text Box 12"/>
            <p:cNvSpPr txBox="1">
              <a:spLocks noChangeArrowheads="1"/>
            </p:cNvSpPr>
            <p:nvPr/>
          </p:nvSpPr>
          <p:spPr bwMode="auto">
            <a:xfrm>
              <a:off x="0" y="-870"/>
              <a:ext cx="4816" cy="446"/>
            </a:xfrm>
            <a:prstGeom prst="rect">
              <a:avLst/>
            </a:prstGeom>
            <a:noFill/>
            <a:ln w="9525">
              <a:noFill/>
              <a:miter lim="800000"/>
              <a:headEnd/>
              <a:tailEnd/>
            </a:ln>
          </p:spPr>
          <p:txBody>
            <a:bodyPr>
              <a:spAutoFit/>
            </a:bodyPr>
            <a:lstStyle/>
            <a:p>
              <a:pPr algn="ctr"/>
              <a:r>
                <a:rPr lang="en-GB" sz="4000" b="1" dirty="0">
                  <a:solidFill>
                    <a:srgbClr val="0000FF"/>
                  </a:solidFill>
                  <a:latin typeface="Arial Black" pitchFamily="34" charset="0"/>
                </a:rPr>
                <a:t>PDO safety advice</a:t>
              </a:r>
            </a:p>
          </p:txBody>
        </p:sp>
        <p:sp>
          <p:nvSpPr>
            <p:cNvPr id="15371" name="Text Box 13"/>
            <p:cNvSpPr txBox="1">
              <a:spLocks noChangeArrowheads="1"/>
            </p:cNvSpPr>
            <p:nvPr/>
          </p:nvSpPr>
          <p:spPr bwMode="auto">
            <a:xfrm>
              <a:off x="0" y="-25"/>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1537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endParaRPr>
            </a:p>
          </p:txBody>
        </p:sp>
      </p:grpSp>
      <p:sp>
        <p:nvSpPr>
          <p:cNvPr id="16" name="Text Box 5"/>
          <p:cNvSpPr txBox="1">
            <a:spLocks noChangeArrowheads="1"/>
          </p:cNvSpPr>
          <p:nvPr/>
        </p:nvSpPr>
        <p:spPr bwMode="auto">
          <a:xfrm>
            <a:off x="3352800" y="5715000"/>
            <a:ext cx="3429000" cy="304699"/>
          </a:xfrm>
          <a:prstGeom prst="rect">
            <a:avLst/>
          </a:prstGeom>
          <a:solidFill>
            <a:srgbClr val="003366"/>
          </a:solidFill>
          <a:ln w="31750">
            <a:solidFill>
              <a:srgbClr val="0000CC"/>
            </a:solidFill>
            <a:miter lim="800000"/>
            <a:headEnd/>
            <a:tailEnd/>
          </a:ln>
        </p:spPr>
        <p:txBody>
          <a:bodyPr wrap="square">
            <a:spAutoFit/>
          </a:bodyPr>
          <a:lstStyle/>
          <a:p>
            <a:pPr marL="457200" marR="0" algn="r" rtl="1">
              <a:lnSpc>
                <a:spcPct val="115000"/>
              </a:lnSpc>
              <a:spcBef>
                <a:spcPts val="0"/>
              </a:spcBef>
              <a:spcAft>
                <a:spcPts val="1000"/>
              </a:spcAft>
            </a:pPr>
            <a:r>
              <a:rPr lang="ar-OM" sz="1200" dirty="0" smtClean="0">
                <a:solidFill>
                  <a:schemeClr val="accent3"/>
                </a:solidFill>
                <a:latin typeface="Calibri"/>
                <a:ea typeface="Calibri"/>
                <a:cs typeface="Traditional Arabic"/>
              </a:rPr>
              <a:t>استخدم منصة مناسبة واتبع قواعد السلامة عند العمل من مكان مرتفع</a:t>
            </a:r>
            <a:endParaRPr lang="en-US" sz="1200" dirty="0">
              <a:solidFill>
                <a:schemeClr val="accent3"/>
              </a:solidFill>
              <a:latin typeface="Calibri"/>
              <a:ea typeface="Calibri"/>
            </a:endParaRPr>
          </a:p>
        </p:txBody>
      </p:sp>
      <p:sp>
        <p:nvSpPr>
          <p:cNvPr id="11" name="Slide Number Placeholder 7"/>
          <p:cNvSpPr txBox="1">
            <a:spLocks/>
          </p:cNvSpPr>
          <p:nvPr/>
        </p:nvSpPr>
        <p:spPr>
          <a:xfrm>
            <a:off x="7924800" y="6248400"/>
            <a:ext cx="2286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smtClean="0"/>
              <a:t>1</a:t>
            </a:r>
          </a:p>
        </p:txBody>
      </p:sp>
      <p:pic>
        <p:nvPicPr>
          <p:cNvPr id="13" name="Picture 12"/>
          <p:cNvPicPr>
            <a:picLocks noChangeAspect="1"/>
          </p:cNvPicPr>
          <p:nvPr/>
        </p:nvPicPr>
        <p:blipFill rotWithShape="1">
          <a:blip r:embed="rId2" cstate="email">
            <a:extLst>
              <a:ext uri="{28A0092B-C50C-407E-A947-70E740481C1C}">
                <a14:useLocalDpi xmlns:a14="http://schemas.microsoft.com/office/drawing/2010/main" xmlns=""/>
              </a:ext>
            </a:extLst>
          </a:blip>
          <a:srcRect/>
          <a:stretch/>
        </p:blipFill>
        <p:spPr>
          <a:xfrm>
            <a:off x="152400" y="1084731"/>
            <a:ext cx="3124200" cy="1981200"/>
          </a:xfrm>
          <a:prstGeom prst="rect">
            <a:avLst/>
          </a:prstGeom>
          <a:ln w="38100">
            <a:solidFill>
              <a:schemeClr val="tx1"/>
            </a:solidFill>
          </a:ln>
        </p:spPr>
      </p:pic>
      <p:pic>
        <p:nvPicPr>
          <p:cNvPr id="12" name="Picture 11"/>
          <p:cNvPicPr/>
          <p:nvPr/>
        </p:nvPicPr>
        <p:blipFill rotWithShape="1">
          <a:blip r:embed="rId3" cstate="email">
            <a:extLst>
              <a:ext uri="{28A0092B-C50C-407E-A947-70E740481C1C}">
                <a14:useLocalDpi xmlns:a14="http://schemas.microsoft.com/office/drawing/2010/main" xmlns=""/>
              </a:ext>
            </a:extLst>
          </a:blip>
          <a:srcRect/>
          <a:stretch/>
        </p:blipFill>
        <p:spPr bwMode="auto">
          <a:xfrm>
            <a:off x="6858000" y="5486400"/>
            <a:ext cx="829262" cy="803607"/>
          </a:xfrm>
          <a:prstGeom prst="rect">
            <a:avLst/>
          </a:prstGeom>
          <a:noFill/>
          <a:ln>
            <a:noFill/>
          </a:ln>
          <a:extLst>
            <a:ext uri="{53640926-AAD7-44D8-BBD7-CCE9431645EC}">
              <a14:shadowObscured xmlns:a14="http://schemas.microsoft.com/office/drawing/2010/main" xmlns=""/>
            </a:ext>
          </a:extLst>
        </p:spPr>
      </p:pic>
      <p:grpSp>
        <p:nvGrpSpPr>
          <p:cNvPr id="4" name="Group 3"/>
          <p:cNvGrpSpPr/>
          <p:nvPr/>
        </p:nvGrpSpPr>
        <p:grpSpPr>
          <a:xfrm>
            <a:off x="152400" y="4666131"/>
            <a:ext cx="3070913" cy="1582269"/>
            <a:chOff x="5331791" y="4056531"/>
            <a:chExt cx="3680513" cy="2191869"/>
          </a:xfrm>
        </p:grpSpPr>
        <p:pic>
          <p:nvPicPr>
            <p:cNvPr id="3" name="Picture 3"/>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5331791" y="4056531"/>
              <a:ext cx="3680513" cy="2191869"/>
            </a:xfrm>
            <a:prstGeom prst="rect">
              <a:avLst/>
            </a:prstGeom>
            <a:ln w="38100">
              <a:solidFill>
                <a:schemeClr val="tx1"/>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5" cstate="email">
              <a:extLst>
                <a:ext uri="{28A0092B-C50C-407E-A947-70E740481C1C}">
                  <a14:useLocalDpi xmlns:a14="http://schemas.microsoft.com/office/drawing/2010/main" xmlns=""/>
                </a:ext>
              </a:extLst>
            </a:blip>
            <a:srcRect r="-3" b="-2576"/>
            <a:stretch/>
          </p:blipFill>
          <p:spPr bwMode="auto">
            <a:xfrm rot="315634">
              <a:off x="6557968" y="5845877"/>
              <a:ext cx="58854" cy="2158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5" name="Picture 2"/>
          <p:cNvPicPr>
            <a:picLocks noChangeAspect="1" noChangeArrowheads="1"/>
          </p:cNvPicPr>
          <p:nvPr/>
        </p:nvPicPr>
        <p:blipFill>
          <a:blip r:embed="rId6" cstate="print"/>
          <a:srcRect/>
          <a:stretch>
            <a:fillRect/>
          </a:stretch>
        </p:blipFill>
        <p:spPr bwMode="auto">
          <a:xfrm>
            <a:off x="152400" y="3142131"/>
            <a:ext cx="3124200" cy="1447800"/>
          </a:xfrm>
          <a:prstGeom prst="rect">
            <a:avLst/>
          </a:prstGeom>
          <a:noFill/>
          <a:ln w="9525">
            <a:noFill/>
            <a:miter lim="800000"/>
            <a:headEnd/>
            <a:tailEnd/>
          </a:ln>
        </p:spPr>
      </p:pic>
      <p:grpSp>
        <p:nvGrpSpPr>
          <p:cNvPr id="6" name="Group 131"/>
          <p:cNvGrpSpPr>
            <a:grpSpLocks/>
          </p:cNvGrpSpPr>
          <p:nvPr/>
        </p:nvGrpSpPr>
        <p:grpSpPr bwMode="auto">
          <a:xfrm>
            <a:off x="2895600" y="2913531"/>
            <a:ext cx="274320" cy="457200"/>
            <a:chOff x="3504" y="544"/>
            <a:chExt cx="2287" cy="1855"/>
          </a:xfrm>
        </p:grpSpPr>
        <p:sp>
          <p:nvSpPr>
            <p:cNvPr id="18"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sz="1400" b="1" dirty="0"/>
            </a:p>
          </p:txBody>
        </p:sp>
      </p:grpSp>
      <p:sp>
        <p:nvSpPr>
          <p:cNvPr id="20" name="Freeform 132"/>
          <p:cNvSpPr>
            <a:spLocks/>
          </p:cNvSpPr>
          <p:nvPr/>
        </p:nvSpPr>
        <p:spPr bwMode="auto">
          <a:xfrm>
            <a:off x="2743200" y="466613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aphicFrame>
        <p:nvGraphicFramePr>
          <p:cNvPr id="22" name="Table 21"/>
          <p:cNvGraphicFramePr>
            <a:graphicFrameLocks noGrp="1"/>
          </p:cNvGraphicFramePr>
          <p:nvPr/>
        </p:nvGraphicFramePr>
        <p:xfrm>
          <a:off x="3581400" y="1066800"/>
          <a:ext cx="5486400" cy="280416"/>
        </p:xfrm>
        <a:graphic>
          <a:graphicData uri="http://schemas.openxmlformats.org/drawingml/2006/table">
            <a:tbl>
              <a:tblPr/>
              <a:tblGrid>
                <a:gridCol w="5486400"/>
              </a:tblGrid>
              <a:tr h="0">
                <a:tc>
                  <a:txBody>
                    <a:bodyPr/>
                    <a:lstStyle/>
                    <a:p>
                      <a:pPr marL="457200" marR="0" algn="r" rtl="1">
                        <a:lnSpc>
                          <a:spcPct val="115000"/>
                        </a:lnSpc>
                        <a:spcBef>
                          <a:spcPts val="0"/>
                        </a:spcBef>
                        <a:spcAft>
                          <a:spcPts val="1000"/>
                        </a:spcAft>
                      </a:pPr>
                      <a:r>
                        <a:rPr lang="ar-OM" sz="1600" b="1" dirty="0">
                          <a:latin typeface="Calibri"/>
                          <a:ea typeface="Calibri"/>
                          <a:cs typeface="Traditional Arabic"/>
                        </a:rPr>
                        <a:t>التاريخ: 17</a:t>
                      </a:r>
                      <a:r>
                        <a:rPr lang="en-GB" sz="1600" b="1" dirty="0">
                          <a:latin typeface="Traditional Arabic"/>
                          <a:ea typeface="Calibri"/>
                          <a:cs typeface="Arial"/>
                        </a:rPr>
                        <a:t>/</a:t>
                      </a:r>
                      <a:r>
                        <a:rPr lang="ar-OM" sz="1600" b="1" dirty="0">
                          <a:latin typeface="Calibri"/>
                          <a:ea typeface="Calibri"/>
                          <a:cs typeface="Traditional Arabic"/>
                        </a:rPr>
                        <a:t>4</a:t>
                      </a:r>
                      <a:r>
                        <a:rPr lang="en-GB" sz="1600" b="1" dirty="0">
                          <a:latin typeface="Traditional Arabic"/>
                          <a:ea typeface="Calibri"/>
                          <a:cs typeface="Arial"/>
                        </a:rPr>
                        <a:t>/</a:t>
                      </a:r>
                      <a:r>
                        <a:rPr lang="ar-OM" sz="1600" b="1" dirty="0">
                          <a:latin typeface="Calibri"/>
                          <a:ea typeface="Calibri"/>
                          <a:cs typeface="Traditional Arabic"/>
                        </a:rPr>
                        <a:t>2013- حدوث كسر في العمود الفقري</a:t>
                      </a:r>
                      <a:endParaRPr lang="en-US" sz="16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3" name="Table 22"/>
          <p:cNvGraphicFramePr>
            <a:graphicFrameLocks noGrp="1"/>
          </p:cNvGraphicFramePr>
          <p:nvPr/>
        </p:nvGraphicFramePr>
        <p:xfrm>
          <a:off x="3581400" y="1371600"/>
          <a:ext cx="5486400" cy="280416"/>
        </p:xfrm>
        <a:graphic>
          <a:graphicData uri="http://schemas.openxmlformats.org/drawingml/2006/table">
            <a:tbl>
              <a:tblPr/>
              <a:tblGrid>
                <a:gridCol w="5486400"/>
              </a:tblGrid>
              <a:tr h="0">
                <a:tc>
                  <a:txBody>
                    <a:bodyPr/>
                    <a:lstStyle/>
                    <a:p>
                      <a:pPr marL="457200" marR="0" algn="r" rtl="1">
                        <a:lnSpc>
                          <a:spcPct val="115000"/>
                        </a:lnSpc>
                        <a:spcBef>
                          <a:spcPts val="0"/>
                        </a:spcBef>
                        <a:spcAft>
                          <a:spcPts val="1000"/>
                        </a:spcAft>
                      </a:pPr>
                      <a:r>
                        <a:rPr lang="ar-OM" sz="1600" b="1" dirty="0">
                          <a:latin typeface="Calibri"/>
                          <a:ea typeface="Calibri"/>
                          <a:cs typeface="Traditional Arabic"/>
                        </a:rPr>
                        <a:t>إصابة نجار في عموده الفقري جراء سقوطه من ارتفاع 5</a:t>
                      </a:r>
                      <a:r>
                        <a:rPr lang="en-GB" sz="1600" b="1" dirty="0">
                          <a:latin typeface="Traditional Arabic"/>
                          <a:ea typeface="Calibri"/>
                          <a:cs typeface="Arial"/>
                        </a:rPr>
                        <a:t>.</a:t>
                      </a:r>
                      <a:r>
                        <a:rPr lang="ar-OM" sz="1600" b="1" dirty="0">
                          <a:latin typeface="Calibri"/>
                          <a:ea typeface="Calibri"/>
                          <a:cs typeface="Traditional Arabic"/>
                        </a:rPr>
                        <a:t>2 متر</a:t>
                      </a:r>
                      <a:endParaRPr lang="en-US" sz="1600" b="1" dirty="0">
                        <a:latin typeface="Calibri"/>
                        <a:ea typeface="Calibri"/>
                        <a:cs typeface="Arial"/>
                      </a:endParaRPr>
                    </a:p>
                  </a:txBody>
                  <a:tcPr marL="114300" marR="114300" marT="0" marB="0">
                    <a:lnL>
                      <a:noFill/>
                    </a:lnL>
                    <a:lnR>
                      <a:noFill/>
                    </a:lnR>
                    <a:lnT>
                      <a:noFill/>
                    </a:lnT>
                    <a:lnB>
                      <a:noFill/>
                    </a:lnB>
                  </a:tcPr>
                </a:tc>
              </a:tr>
            </a:tbl>
          </a:graphicData>
        </a:graphic>
      </p:graphicFrame>
      <p:graphicFrame>
        <p:nvGraphicFramePr>
          <p:cNvPr id="24" name="Table 23"/>
          <p:cNvGraphicFramePr>
            <a:graphicFrameLocks noGrp="1"/>
          </p:cNvGraphicFramePr>
          <p:nvPr/>
        </p:nvGraphicFramePr>
        <p:xfrm>
          <a:off x="3352800" y="1752600"/>
          <a:ext cx="5715000" cy="3581400"/>
        </p:xfrm>
        <a:graphic>
          <a:graphicData uri="http://schemas.openxmlformats.org/drawingml/2006/table">
            <a:tbl>
              <a:tblPr/>
              <a:tblGrid>
                <a:gridCol w="5715000"/>
              </a:tblGrid>
              <a:tr h="3581400">
                <a:tc>
                  <a:txBody>
                    <a:bodyPr/>
                    <a:lstStyle/>
                    <a:p>
                      <a:pPr marL="457200" marR="0" algn="r" rtl="1">
                        <a:lnSpc>
                          <a:spcPct val="115000"/>
                        </a:lnSpc>
                        <a:spcBef>
                          <a:spcPts val="0"/>
                        </a:spcBef>
                        <a:spcAft>
                          <a:spcPts val="1000"/>
                        </a:spcAft>
                      </a:pPr>
                      <a:r>
                        <a:rPr lang="ar-OM" sz="1800" b="1" dirty="0">
                          <a:solidFill>
                            <a:srgbClr val="FF0000"/>
                          </a:solidFill>
                          <a:latin typeface="Calibri"/>
                          <a:ea typeface="Calibri"/>
                          <a:cs typeface="Traditional Arabic"/>
                        </a:rPr>
                        <a:t>ماذا حدث؟</a:t>
                      </a:r>
                      <a:endParaRPr lang="en-US" sz="1800" b="1" dirty="0">
                        <a:solidFill>
                          <a:srgbClr val="FF0000"/>
                        </a:solidFill>
                        <a:latin typeface="Calibri"/>
                        <a:ea typeface="Calibri"/>
                        <a:cs typeface="Arial"/>
                      </a:endParaRPr>
                    </a:p>
                    <a:p>
                      <a:pPr marL="457200" marR="0" algn="r" rtl="1">
                        <a:lnSpc>
                          <a:spcPct val="115000"/>
                        </a:lnSpc>
                        <a:spcBef>
                          <a:spcPts val="0"/>
                        </a:spcBef>
                        <a:spcAft>
                          <a:spcPts val="1000"/>
                        </a:spcAft>
                      </a:pPr>
                      <a:r>
                        <a:rPr lang="ar-OM" sz="1200" dirty="0">
                          <a:latin typeface="Calibri"/>
                          <a:ea typeface="Calibri"/>
                          <a:cs typeface="Traditional Arabic"/>
                        </a:rPr>
                        <a:t>قرر أحد النجارين خرق القواعد المنقذة للحياة وذلك بالعمل على ارتفاع 5</a:t>
                      </a:r>
                      <a:r>
                        <a:rPr lang="en-GB" sz="1200" dirty="0">
                          <a:latin typeface="Traditional Arabic"/>
                          <a:ea typeface="Calibri"/>
                          <a:cs typeface="Arial"/>
                        </a:rPr>
                        <a:t>.</a:t>
                      </a:r>
                      <a:r>
                        <a:rPr lang="ar-OM" sz="1200" dirty="0">
                          <a:latin typeface="Calibri"/>
                          <a:ea typeface="Calibri"/>
                          <a:cs typeface="Traditional Arabic"/>
                        </a:rPr>
                        <a:t>2 متر دون استخدام عدة الحماية فقد أراد التأكد من رصف شبكة الصلب من مكان مرتفع وأثناء مروره عبر إطار خشبي من القضبان كان يسند الشبكة أدت حركته إلى فك الإطار وبالتالي سقوطه على الأرض مسببة كسرا في عموده الفقري</a:t>
                      </a:r>
                      <a:r>
                        <a:rPr lang="ar-OM" sz="1200" dirty="0" smtClean="0">
                          <a:latin typeface="Calibri"/>
                          <a:ea typeface="Calibri"/>
                          <a:cs typeface="Traditional Arabic"/>
                        </a:rPr>
                        <a:t>.</a:t>
                      </a:r>
                      <a:endParaRPr lang="ar-OM" sz="1200" dirty="0">
                        <a:latin typeface="Calibri"/>
                        <a:ea typeface="Calibri"/>
                        <a:cs typeface="Arial"/>
                      </a:endParaRPr>
                    </a:p>
                    <a:p>
                      <a:pPr marL="457200" marR="0" algn="r" rtl="1">
                        <a:lnSpc>
                          <a:spcPct val="115000"/>
                        </a:lnSpc>
                        <a:spcBef>
                          <a:spcPts val="0"/>
                        </a:spcBef>
                        <a:spcAft>
                          <a:spcPts val="1000"/>
                        </a:spcAft>
                      </a:pPr>
                      <a:r>
                        <a:rPr lang="en-US" sz="1400" dirty="0" smtClean="0">
                          <a:latin typeface="Calibri"/>
                          <a:ea typeface="Calibri"/>
                          <a:cs typeface="Arial"/>
                        </a:rPr>
                        <a:t> </a:t>
                      </a:r>
                      <a:r>
                        <a:rPr lang="ar-OM" sz="1800" b="1" dirty="0" smtClean="0">
                          <a:solidFill>
                            <a:srgbClr val="000099"/>
                          </a:solidFill>
                          <a:latin typeface="Calibri"/>
                          <a:ea typeface="Calibri"/>
                          <a:cs typeface="Traditional Arabic"/>
                        </a:rPr>
                        <a:t>أهم </a:t>
                      </a:r>
                      <a:r>
                        <a:rPr lang="ar-OM" sz="1800" b="1" dirty="0">
                          <a:solidFill>
                            <a:srgbClr val="000099"/>
                          </a:solidFill>
                          <a:latin typeface="Calibri"/>
                          <a:ea typeface="Calibri"/>
                          <a:cs typeface="Traditional Arabic"/>
                        </a:rPr>
                        <a:t>الدروس المستفادة</a:t>
                      </a:r>
                      <a:r>
                        <a:rPr lang="ar-OM" sz="1800" b="1" dirty="0" smtClean="0">
                          <a:solidFill>
                            <a:srgbClr val="000099"/>
                          </a:solidFill>
                          <a:latin typeface="Calibri"/>
                          <a:ea typeface="Calibri"/>
                          <a:cs typeface="Traditional Arabic"/>
                        </a:rPr>
                        <a:t>:</a:t>
                      </a:r>
                      <a:endParaRPr lang="en-US" sz="1800" b="1" dirty="0">
                        <a:solidFill>
                          <a:srgbClr val="000099"/>
                        </a:solidFill>
                        <a:latin typeface="Calibri"/>
                        <a:ea typeface="Calibri"/>
                        <a:cs typeface="Arial"/>
                      </a:endParaRPr>
                    </a:p>
                    <a:p>
                      <a:pPr marL="682625" marR="0" lvl="0" indent="-169863" algn="r" rtl="1">
                        <a:lnSpc>
                          <a:spcPct val="115000"/>
                        </a:lnSpc>
                        <a:spcBef>
                          <a:spcPts val="0"/>
                        </a:spcBef>
                        <a:spcAft>
                          <a:spcPts val="1000"/>
                        </a:spcAft>
                        <a:buFont typeface="Symbol"/>
                        <a:buChar char=""/>
                      </a:pPr>
                      <a:r>
                        <a:rPr lang="ar-OM" sz="1200" dirty="0">
                          <a:latin typeface="Calibri"/>
                          <a:ea typeface="Calibri"/>
                          <a:cs typeface="Traditional Arabic"/>
                        </a:rPr>
                        <a:t>استخدم منصة أو عدة الحماية عند العمل في مكان مرتفع.</a:t>
                      </a:r>
                      <a:endParaRPr lang="en-US" sz="1200" dirty="0">
                        <a:latin typeface="Calibri"/>
                        <a:ea typeface="Calibri"/>
                        <a:cs typeface="Arial"/>
                      </a:endParaRPr>
                    </a:p>
                    <a:p>
                      <a:pPr marL="682625" marR="0" lvl="0" indent="-169863" algn="r" rtl="1">
                        <a:lnSpc>
                          <a:spcPct val="115000"/>
                        </a:lnSpc>
                        <a:spcBef>
                          <a:spcPts val="0"/>
                        </a:spcBef>
                        <a:spcAft>
                          <a:spcPts val="1000"/>
                        </a:spcAft>
                        <a:buFont typeface="Symbol"/>
                        <a:buChar char=""/>
                      </a:pPr>
                      <a:r>
                        <a:rPr lang="ar-OM" sz="1200" dirty="0">
                          <a:latin typeface="Calibri"/>
                          <a:ea typeface="Calibri"/>
                          <a:cs typeface="Traditional Arabic"/>
                        </a:rPr>
                        <a:t>تجنب خرق القواعد المنقذة للحياة.</a:t>
                      </a:r>
                      <a:endParaRPr lang="en-US" sz="1200" dirty="0">
                        <a:latin typeface="Calibri"/>
                        <a:ea typeface="Calibri"/>
                        <a:cs typeface="Arial"/>
                      </a:endParaRPr>
                    </a:p>
                    <a:p>
                      <a:pPr marL="682625" marR="0" lvl="0" indent="-169863" algn="r" rtl="1">
                        <a:lnSpc>
                          <a:spcPct val="115000"/>
                        </a:lnSpc>
                        <a:spcBef>
                          <a:spcPts val="0"/>
                        </a:spcBef>
                        <a:spcAft>
                          <a:spcPts val="1000"/>
                        </a:spcAft>
                        <a:buFont typeface="Symbol"/>
                        <a:buChar char=""/>
                      </a:pPr>
                      <a:r>
                        <a:rPr lang="ar-OM" sz="1200" dirty="0">
                          <a:latin typeface="Calibri"/>
                          <a:ea typeface="Calibri"/>
                          <a:cs typeface="Traditional Arabic"/>
                        </a:rPr>
                        <a:t>توقف عن العمل واستفسر عن قواعد السلامة إذا ما ساورك شك عنها.</a:t>
                      </a:r>
                      <a:endParaRPr lang="en-US" sz="1200" dirty="0">
                        <a:latin typeface="Calibri"/>
                        <a:ea typeface="Calibri"/>
                        <a:cs typeface="Arial"/>
                      </a:endParaRPr>
                    </a:p>
                    <a:p>
                      <a:pPr marL="682625" marR="0" lvl="0" indent="-169863" algn="r" rtl="1">
                        <a:lnSpc>
                          <a:spcPct val="115000"/>
                        </a:lnSpc>
                        <a:spcBef>
                          <a:spcPts val="0"/>
                        </a:spcBef>
                        <a:spcAft>
                          <a:spcPts val="1000"/>
                        </a:spcAft>
                        <a:buFont typeface="Symbol"/>
                        <a:buChar char=""/>
                      </a:pPr>
                      <a:r>
                        <a:rPr lang="ar-OM" sz="1200" dirty="0">
                          <a:latin typeface="Calibri"/>
                          <a:ea typeface="Calibri"/>
                          <a:cs typeface="Traditional Arabic"/>
                        </a:rPr>
                        <a:t>تأكد من قيام المختص بفحص السقالات قبل استخدامها.</a:t>
                      </a:r>
                      <a:endParaRPr lang="en-US" sz="1200" dirty="0">
                        <a:latin typeface="Calibri"/>
                        <a:ea typeface="Calibri"/>
                        <a:cs typeface="Arial"/>
                      </a:endParaRPr>
                    </a:p>
                    <a:p>
                      <a:pPr marL="682625" marR="0" lvl="0" indent="-169863" algn="r" rtl="1">
                        <a:lnSpc>
                          <a:spcPct val="115000"/>
                        </a:lnSpc>
                        <a:spcBef>
                          <a:spcPts val="0"/>
                        </a:spcBef>
                        <a:spcAft>
                          <a:spcPts val="1000"/>
                        </a:spcAft>
                        <a:buFont typeface="Symbol"/>
                        <a:buChar char=""/>
                      </a:pPr>
                      <a:r>
                        <a:rPr lang="ar-OM" sz="1200" dirty="0">
                          <a:latin typeface="Calibri"/>
                          <a:ea typeface="Calibri"/>
                          <a:cs typeface="Traditional Arabic"/>
                        </a:rPr>
                        <a:t>غالبا ما تؤدي الطرق المختصرة وغير الآمنة إلى حدوث تأخيرات ووقوع إصابات</a:t>
                      </a:r>
                      <a:r>
                        <a:rPr lang="ar-OM" sz="1200" dirty="0" smtClean="0">
                          <a:latin typeface="Calibri"/>
                          <a:ea typeface="Calibri"/>
                          <a:cs typeface="Traditional Arabic"/>
                        </a:rPr>
                        <a:t>.</a:t>
                      </a:r>
                      <a:endParaRPr lang="en-US" sz="1200" dirty="0">
                        <a:latin typeface="Calibri"/>
                        <a:ea typeface="Calibri"/>
                        <a:cs typeface="Arial"/>
                      </a:endParaRPr>
                    </a:p>
                  </a:txBody>
                  <a:tcPr marL="114300" marR="114300" marT="0" marB="0">
                    <a:lnL>
                      <a:noFill/>
                    </a:lnL>
                    <a:lnR>
                      <a:noFill/>
                    </a:lnR>
                    <a:lnT>
                      <a:noFill/>
                    </a:lnT>
                    <a:lnB>
                      <a:noFill/>
                    </a:lnB>
                  </a:tcPr>
                </a:tc>
              </a:tr>
            </a:tbl>
          </a:graphicData>
        </a:graphic>
      </p:graphicFrame>
      <p:sp>
        <p:nvSpPr>
          <p:cNvPr id="2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t>Contact</a:t>
            </a:r>
            <a:r>
              <a:rPr lang="en-US" sz="1000" b="0" dirty="0" smtClean="0">
                <a:hlinkClick r:id="rId7"/>
              </a:rPr>
              <a:t>:  </a:t>
            </a:r>
            <a:r>
              <a:rPr lang="en-US" sz="1000" b="0" dirty="0" smtClean="0">
                <a:solidFill>
                  <a:schemeClr val="accent6">
                    <a:lumMod val="50000"/>
                  </a:schemeClr>
                </a:solidFill>
                <a:hlinkClick r:id="rId7"/>
              </a:rPr>
              <a:t>MSE54</a:t>
            </a:r>
            <a:r>
              <a:rPr lang="en-US" sz="1000" b="0" dirty="0" smtClean="0">
                <a:hlinkClick r:id="rId7"/>
              </a:rPr>
              <a:t> </a:t>
            </a:r>
            <a:r>
              <a:rPr lang="en-US" sz="1000" b="0" dirty="0" smtClean="0"/>
              <a:t>for further information or visit the </a:t>
            </a:r>
            <a:r>
              <a:rPr lang="en-US" sz="1000" b="0" dirty="0" smtClean="0">
                <a:hlinkClick r:id="rId8"/>
              </a:rPr>
              <a:t>HSE Website</a:t>
            </a:r>
            <a:r>
              <a:rPr lang="en-US" sz="1000" b="0" dirty="0" smtClean="0"/>
              <a:t>                                 Learning No 13                                                               22/07/2013</a:t>
            </a:r>
          </a:p>
        </p:txBody>
      </p:sp>
      <p:sp>
        <p:nvSpPr>
          <p:cNvPr id="26"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100" b="1" dirty="0">
                <a:solidFill>
                  <a:schemeClr val="accent2">
                    <a:lumMod val="75000"/>
                  </a:schemeClr>
                </a:solidFill>
                <a:latin typeface="Calibri" pitchFamily="34" charset="0"/>
                <a:cs typeface="Calibri" pitchFamily="34" charset="0"/>
              </a:rPr>
              <a:t>Use this Alert: Discuss in Tool Box Talks and HSE Meetings </a:t>
            </a:r>
            <a:r>
              <a:rPr lang="en-US" sz="1100" b="1" dirty="0">
                <a:solidFill>
                  <a:schemeClr val="accent2">
                    <a:lumMod val="75000"/>
                  </a:schemeClr>
                </a:solidFill>
                <a:latin typeface="Calibri" pitchFamily="34" charset="0"/>
                <a:cs typeface="Calibri" pitchFamily="34" charset="0"/>
                <a:sym typeface="Wingdings" pitchFamily="2" charset="2"/>
              </a:rPr>
              <a:t> Distribute to contractors  Post on HSE Notice Boards  Include in site HSE Induction</a:t>
            </a:r>
            <a:endParaRPr lang="en-US" sz="1100" b="1" dirty="0">
              <a:solidFill>
                <a:schemeClr val="accent2">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xmlns="" val="4097345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7010400" y="6248400"/>
            <a:ext cx="228600" cy="457200"/>
          </a:xfrm>
        </p:spPr>
        <p:txBody>
          <a:bodyPr/>
          <a:lstStyle/>
          <a:p>
            <a:pPr>
              <a:defRPr/>
            </a:pPr>
            <a:r>
              <a:rPr lang="en-US" sz="1200" dirty="0" smtClean="0"/>
              <a:t>2</a:t>
            </a:r>
            <a:endParaRPr lang="en-US" sz="1200" dirty="0"/>
          </a:p>
        </p:txBody>
      </p:sp>
      <p:sp>
        <p:nvSpPr>
          <p:cNvPr id="5" name="Text Box 12"/>
          <p:cNvSpPr txBox="1">
            <a:spLocks noChangeArrowheads="1"/>
          </p:cNvSpPr>
          <p:nvPr/>
        </p:nvSpPr>
        <p:spPr bwMode="auto">
          <a:xfrm>
            <a:off x="990600" y="0"/>
            <a:ext cx="7057583" cy="769938"/>
          </a:xfrm>
          <a:prstGeom prst="rect">
            <a:avLst/>
          </a:prstGeom>
          <a:noFill/>
          <a:ln w="9525">
            <a:noFill/>
            <a:miter lim="800000"/>
            <a:headEnd/>
            <a:tailEnd/>
          </a:ln>
        </p:spPr>
        <p:txBody>
          <a:bodyPr>
            <a:spAutoFit/>
          </a:bodyPr>
          <a:lstStyle/>
          <a:p>
            <a:pPr algn="ctr"/>
            <a:r>
              <a:rPr lang="en-GB" sz="4400" b="1" dirty="0">
                <a:solidFill>
                  <a:srgbClr val="0000FF"/>
                </a:solidFill>
                <a:latin typeface="Arial Narrow" pitchFamily="34" charset="0"/>
              </a:rPr>
              <a:t>Management learnings</a:t>
            </a:r>
          </a:p>
        </p:txBody>
      </p:sp>
      <p:sp>
        <p:nvSpPr>
          <p:cNvPr id="6" name="Rectangle 5"/>
          <p:cNvSpPr/>
          <p:nvPr/>
        </p:nvSpPr>
        <p:spPr>
          <a:xfrm>
            <a:off x="381000" y="838200"/>
            <a:ext cx="7620000" cy="928459"/>
          </a:xfrm>
          <a:prstGeom prst="rect">
            <a:avLst/>
          </a:prstGeom>
        </p:spPr>
        <p:txBody>
          <a:bodyPr wrap="square">
            <a:spAutoFit/>
          </a:bodyPr>
          <a:lstStyle/>
          <a:p>
            <a:pPr marL="457200" marR="0" algn="r" rtl="1">
              <a:lnSpc>
                <a:spcPct val="115000"/>
              </a:lnSpc>
              <a:spcBef>
                <a:spcPts val="0"/>
              </a:spcBef>
              <a:spcAft>
                <a:spcPts val="1000"/>
              </a:spcAft>
            </a:pPr>
            <a:r>
              <a:rPr lang="ar-OM" sz="2000" b="1" dirty="0" smtClean="0">
                <a:latin typeface="Calibri"/>
                <a:ea typeface="Calibri"/>
                <a:cs typeface="Traditional Arabic"/>
              </a:rPr>
              <a:t>التاريخ: 17</a:t>
            </a:r>
            <a:r>
              <a:rPr lang="en-GB" sz="2000" b="1" dirty="0" smtClean="0">
                <a:latin typeface="Traditional Arabic"/>
                <a:ea typeface="Calibri"/>
              </a:rPr>
              <a:t>/</a:t>
            </a:r>
            <a:r>
              <a:rPr lang="ar-OM" sz="2000" b="1" dirty="0" smtClean="0">
                <a:latin typeface="Calibri"/>
                <a:ea typeface="Calibri"/>
                <a:cs typeface="Traditional Arabic"/>
              </a:rPr>
              <a:t>4</a:t>
            </a:r>
            <a:r>
              <a:rPr lang="en-GB" sz="2000" b="1" dirty="0" smtClean="0">
                <a:latin typeface="Traditional Arabic"/>
                <a:ea typeface="Calibri"/>
              </a:rPr>
              <a:t>/</a:t>
            </a:r>
            <a:r>
              <a:rPr lang="ar-OM" sz="2000" b="1" dirty="0" smtClean="0">
                <a:latin typeface="Calibri"/>
                <a:ea typeface="Calibri"/>
                <a:cs typeface="Traditional Arabic"/>
              </a:rPr>
              <a:t>2013- حدوث كسر في العمود الفقري</a:t>
            </a:r>
            <a:endParaRPr lang="en-US" sz="2000" b="1" dirty="0" smtClean="0">
              <a:latin typeface="Calibri"/>
              <a:ea typeface="Calibri"/>
            </a:endParaRPr>
          </a:p>
          <a:p>
            <a:pPr marL="457200" marR="0" algn="r" rtl="1">
              <a:lnSpc>
                <a:spcPct val="115000"/>
              </a:lnSpc>
              <a:spcBef>
                <a:spcPts val="0"/>
              </a:spcBef>
              <a:spcAft>
                <a:spcPts val="1000"/>
              </a:spcAft>
            </a:pPr>
            <a:r>
              <a:rPr lang="ar-OM" sz="2000" b="1" dirty="0" smtClean="0">
                <a:latin typeface="Calibri"/>
                <a:ea typeface="Calibri"/>
                <a:cs typeface="Traditional Arabic"/>
              </a:rPr>
              <a:t>إصابة نجار في عموده الفقري جراء سقوطه من ارتفاع 5</a:t>
            </a:r>
            <a:r>
              <a:rPr lang="en-GB" sz="2000" b="1" dirty="0" smtClean="0">
                <a:latin typeface="Traditional Arabic"/>
                <a:ea typeface="Calibri"/>
              </a:rPr>
              <a:t>.</a:t>
            </a:r>
            <a:r>
              <a:rPr lang="ar-OM" sz="2000" b="1" dirty="0" smtClean="0">
                <a:latin typeface="Calibri"/>
                <a:ea typeface="Calibri"/>
                <a:cs typeface="Traditional Arabic"/>
              </a:rPr>
              <a:t>2 متر</a:t>
            </a:r>
            <a:endParaRPr lang="en-US" sz="2000" b="1" dirty="0">
              <a:latin typeface="Calibri"/>
              <a:ea typeface="Calibri"/>
            </a:endParaRPr>
          </a:p>
        </p:txBody>
      </p:sp>
      <p:graphicFrame>
        <p:nvGraphicFramePr>
          <p:cNvPr id="7" name="Table 6"/>
          <p:cNvGraphicFramePr>
            <a:graphicFrameLocks noGrp="1"/>
          </p:cNvGraphicFramePr>
          <p:nvPr/>
        </p:nvGraphicFramePr>
        <p:xfrm>
          <a:off x="1219200" y="2057400"/>
          <a:ext cx="6934200" cy="2724912"/>
        </p:xfrm>
        <a:graphic>
          <a:graphicData uri="http://schemas.openxmlformats.org/drawingml/2006/table">
            <a:tbl>
              <a:tblPr/>
              <a:tblGrid>
                <a:gridCol w="6934200"/>
              </a:tblGrid>
              <a:tr h="0">
                <a:tc>
                  <a:txBody>
                    <a:bodyPr/>
                    <a:lstStyle/>
                    <a:p>
                      <a:pPr marL="457200" marR="0" algn="r" rtl="1">
                        <a:lnSpc>
                          <a:spcPct val="115000"/>
                        </a:lnSpc>
                        <a:spcBef>
                          <a:spcPts val="0"/>
                        </a:spcBef>
                        <a:spcAft>
                          <a:spcPts val="1000"/>
                        </a:spcAft>
                      </a:pPr>
                      <a:r>
                        <a:rPr lang="ar-OM" sz="1600" b="1" dirty="0" smtClean="0">
                          <a:solidFill>
                            <a:srgbClr val="000099"/>
                          </a:solidFill>
                          <a:latin typeface="Calibri"/>
                          <a:ea typeface="Calibri"/>
                          <a:cs typeface="Traditional Arabic"/>
                        </a:rPr>
                        <a:t>هل </a:t>
                      </a:r>
                      <a:r>
                        <a:rPr lang="ar-OM" sz="1600" b="1" dirty="0">
                          <a:solidFill>
                            <a:srgbClr val="000099"/>
                          </a:solidFill>
                          <a:latin typeface="Calibri"/>
                          <a:ea typeface="Calibri"/>
                          <a:cs typeface="Traditional Arabic"/>
                        </a:rPr>
                        <a:t>إجراءات " السلامة   عند العمل في مكان مرتفع مطبقة وهل يتم الالتزام بها ؟</a:t>
                      </a:r>
                      <a:endParaRPr lang="en-US" sz="1600" b="1" dirty="0">
                        <a:solidFill>
                          <a:srgbClr val="000099"/>
                        </a:solidFill>
                        <a:latin typeface="Calibri"/>
                        <a:ea typeface="Calibri"/>
                        <a:cs typeface="Arial"/>
                      </a:endParaRPr>
                    </a:p>
                    <a:p>
                      <a:pPr marL="457200" marR="0" algn="r" rtl="1">
                        <a:lnSpc>
                          <a:spcPct val="115000"/>
                        </a:lnSpc>
                        <a:spcBef>
                          <a:spcPts val="0"/>
                        </a:spcBef>
                        <a:spcAft>
                          <a:spcPts val="1000"/>
                        </a:spcAft>
                      </a:pPr>
                      <a:r>
                        <a:rPr lang="ar-OM" sz="1600" b="1" dirty="0">
                          <a:solidFill>
                            <a:srgbClr val="000099"/>
                          </a:solidFill>
                          <a:latin typeface="Calibri"/>
                          <a:ea typeface="Calibri"/>
                          <a:cs typeface="Traditional Arabic"/>
                        </a:rPr>
                        <a:t>هل الأماكن المرتفعة مخططة ومجهزة جيدا ؟</a:t>
                      </a:r>
                      <a:endParaRPr lang="en-US" sz="1600" b="1" dirty="0">
                        <a:solidFill>
                          <a:srgbClr val="000099"/>
                        </a:solidFill>
                        <a:latin typeface="Calibri"/>
                        <a:ea typeface="Calibri"/>
                        <a:cs typeface="Arial"/>
                      </a:endParaRPr>
                    </a:p>
                    <a:p>
                      <a:pPr marL="457200" marR="0" algn="r" rtl="1">
                        <a:lnSpc>
                          <a:spcPct val="115000"/>
                        </a:lnSpc>
                        <a:spcBef>
                          <a:spcPts val="0"/>
                        </a:spcBef>
                        <a:spcAft>
                          <a:spcPts val="1000"/>
                        </a:spcAft>
                      </a:pPr>
                      <a:r>
                        <a:rPr lang="ar-OM" sz="1600" b="1" dirty="0">
                          <a:solidFill>
                            <a:srgbClr val="000099"/>
                          </a:solidFill>
                          <a:latin typeface="Calibri"/>
                          <a:ea typeface="Calibri"/>
                          <a:cs typeface="Traditional Arabic"/>
                        </a:rPr>
                        <a:t>هل العمال ذو كفاءة عالية ومتدربون للعمل من مكان مرتفع بشكل جيد ؟</a:t>
                      </a:r>
                      <a:endParaRPr lang="en-US" sz="1600" b="1" dirty="0">
                        <a:solidFill>
                          <a:srgbClr val="000099"/>
                        </a:solidFill>
                        <a:latin typeface="Calibri"/>
                        <a:ea typeface="Calibri"/>
                        <a:cs typeface="Arial"/>
                      </a:endParaRPr>
                    </a:p>
                    <a:p>
                      <a:pPr marL="457200" marR="0" algn="r" rtl="1">
                        <a:lnSpc>
                          <a:spcPct val="115000"/>
                        </a:lnSpc>
                        <a:spcBef>
                          <a:spcPts val="0"/>
                        </a:spcBef>
                        <a:spcAft>
                          <a:spcPts val="1000"/>
                        </a:spcAft>
                      </a:pPr>
                      <a:r>
                        <a:rPr lang="ar-OM" sz="1600" b="1" dirty="0">
                          <a:solidFill>
                            <a:srgbClr val="000099"/>
                          </a:solidFill>
                          <a:latin typeface="Calibri"/>
                          <a:ea typeface="Calibri"/>
                          <a:cs typeface="Traditional Arabic"/>
                        </a:rPr>
                        <a:t>هل قام أحد المختصين بفحص السقالات للتأكد من سلامتها ؟</a:t>
                      </a:r>
                      <a:endParaRPr lang="en-US" sz="1600" b="1" dirty="0">
                        <a:solidFill>
                          <a:srgbClr val="000099"/>
                        </a:solidFill>
                        <a:latin typeface="Calibri"/>
                        <a:ea typeface="Calibri"/>
                        <a:cs typeface="Arial"/>
                      </a:endParaRPr>
                    </a:p>
                    <a:p>
                      <a:pPr marL="457200" marR="0" algn="r" rtl="1">
                        <a:lnSpc>
                          <a:spcPct val="115000"/>
                        </a:lnSpc>
                        <a:spcBef>
                          <a:spcPts val="0"/>
                        </a:spcBef>
                        <a:spcAft>
                          <a:spcPts val="1000"/>
                        </a:spcAft>
                      </a:pPr>
                      <a:r>
                        <a:rPr lang="ar-OM" sz="1600" b="1" dirty="0">
                          <a:solidFill>
                            <a:srgbClr val="000099"/>
                          </a:solidFill>
                          <a:latin typeface="Calibri"/>
                          <a:ea typeface="Calibri"/>
                          <a:cs typeface="Traditional Arabic"/>
                        </a:rPr>
                        <a:t>هل قيمت المخاطر المحتملة عند العمل من مكان مرتفع ؟</a:t>
                      </a:r>
                      <a:endParaRPr lang="en-US" sz="1600" b="1" dirty="0">
                        <a:solidFill>
                          <a:srgbClr val="000099"/>
                        </a:solidFill>
                        <a:latin typeface="Calibri"/>
                        <a:ea typeface="Calibri"/>
                        <a:cs typeface="Arial"/>
                      </a:endParaRPr>
                    </a:p>
                    <a:p>
                      <a:pPr marL="457200" marR="0" algn="r" rtl="1">
                        <a:lnSpc>
                          <a:spcPct val="115000"/>
                        </a:lnSpc>
                        <a:spcBef>
                          <a:spcPts val="0"/>
                        </a:spcBef>
                        <a:spcAft>
                          <a:spcPts val="1000"/>
                        </a:spcAft>
                      </a:pPr>
                      <a:r>
                        <a:rPr lang="ar-OM" sz="1600" b="1" dirty="0">
                          <a:solidFill>
                            <a:srgbClr val="000099"/>
                          </a:solidFill>
                          <a:latin typeface="Calibri"/>
                          <a:ea typeface="Calibri"/>
                          <a:cs typeface="Traditional Arabic"/>
                        </a:rPr>
                        <a:t>هل تطبق </a:t>
                      </a:r>
                      <a:r>
                        <a:rPr lang="en-GB" sz="1600" b="1" dirty="0">
                          <a:solidFill>
                            <a:srgbClr val="000099"/>
                          </a:solidFill>
                          <a:latin typeface="Traditional Arabic"/>
                          <a:ea typeface="Calibri"/>
                          <a:cs typeface="Arial"/>
                        </a:rPr>
                        <a:t>TRIC </a:t>
                      </a:r>
                      <a:r>
                        <a:rPr lang="ar-OM" sz="1600" b="1" dirty="0">
                          <a:solidFill>
                            <a:srgbClr val="000099"/>
                          </a:solidFill>
                          <a:latin typeface="Calibri"/>
                          <a:ea typeface="Calibri"/>
                          <a:cs typeface="Traditional Arabic"/>
                        </a:rPr>
                        <a:t> جيدا ؟</a:t>
                      </a:r>
                      <a:endParaRPr lang="en-US" sz="1600" b="1" dirty="0">
                        <a:solidFill>
                          <a:srgbClr val="000099"/>
                        </a:solidFill>
                        <a:latin typeface="Calibri"/>
                        <a:ea typeface="Calibri"/>
                        <a:cs typeface="Arial"/>
                      </a:endParaRPr>
                    </a:p>
                    <a:p>
                      <a:pPr marL="457200" marR="0" algn="r" rtl="1">
                        <a:lnSpc>
                          <a:spcPct val="115000"/>
                        </a:lnSpc>
                        <a:spcBef>
                          <a:spcPts val="0"/>
                        </a:spcBef>
                        <a:spcAft>
                          <a:spcPts val="1000"/>
                        </a:spcAft>
                      </a:pPr>
                      <a:r>
                        <a:rPr lang="ar-OM" sz="1600" b="1" dirty="0">
                          <a:solidFill>
                            <a:srgbClr val="000099"/>
                          </a:solidFill>
                          <a:latin typeface="Calibri"/>
                          <a:ea typeface="Calibri"/>
                          <a:cs typeface="Traditional Arabic"/>
                        </a:rPr>
                        <a:t>هل تم التحكم في مخاطر سقوط أجسام من الأماكن المرتفعة ؟</a:t>
                      </a:r>
                      <a:endParaRPr lang="en-US" sz="1600" b="1" dirty="0">
                        <a:solidFill>
                          <a:srgbClr val="000099"/>
                        </a:solidFill>
                        <a:latin typeface="Calibri"/>
                        <a:ea typeface="Calibri"/>
                        <a:cs typeface="Arial"/>
                      </a:endParaRPr>
                    </a:p>
                  </a:txBody>
                  <a:tcPr marL="114300" marR="114300" marT="0" marB="0">
                    <a:lnL>
                      <a:noFill/>
                    </a:lnL>
                    <a:lnR>
                      <a:noFill/>
                    </a:lnR>
                    <a:lnT>
                      <a:noFill/>
                    </a:lnT>
                    <a:lnB>
                      <a:noFill/>
                    </a:lnB>
                  </a:tcPr>
                </a:tc>
              </a:tr>
            </a:tbl>
          </a:graphicData>
        </a:graphic>
      </p:graphicFrame>
    </p:spTree>
    <p:extLst>
      <p:ext uri="{BB962C8B-B14F-4D97-AF65-F5344CB8AC3E}">
        <p14:creationId xmlns:p14="http://schemas.microsoft.com/office/powerpoint/2010/main" xmlns="" val="2317433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18735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E98327F-B820-4D5A-8712-229F888444DA}"/>
</file>

<file path=customXml/itemProps2.xml><?xml version="1.0" encoding="utf-8"?>
<ds:datastoreItem xmlns:ds="http://schemas.openxmlformats.org/officeDocument/2006/customXml" ds:itemID="{C25A98AD-BEF7-4DD9-8E40-BF921FE48CE2}"/>
</file>

<file path=customXml/itemProps3.xml><?xml version="1.0" encoding="utf-8"?>
<ds:datastoreItem xmlns:ds="http://schemas.openxmlformats.org/officeDocument/2006/customXml" ds:itemID="{12C4C77C-6AA1-4DDF-9961-7AE2050BBC75}"/>
</file>

<file path=docProps/app.xml><?xml version="1.0" encoding="utf-8"?>
<Properties xmlns="http://schemas.openxmlformats.org/officeDocument/2006/extended-properties" xmlns:vt="http://schemas.openxmlformats.org/officeDocument/2006/docPropsVTypes">
  <Template/>
  <TotalTime>1412</TotalTime>
  <Words>296</Words>
  <Application>Microsoft Office PowerPoint</Application>
  <PresentationFormat>On-screen Show (4:3)</PresentationFormat>
  <Paragraphs>26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171</cp:revision>
  <cp:lastPrinted>2013-05-21T06:07:54Z</cp:lastPrinted>
  <dcterms:created xsi:type="dcterms:W3CDTF">2001-05-03T06:07:08Z</dcterms:created>
  <dcterms:modified xsi:type="dcterms:W3CDTF">2013-08-26T07:34:36Z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