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445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notesMaster" Target="notesMasters/notesMaster1.xml"/><Relationship Id="rId9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EEC4F5-D001-4E9D-BAD6-3DD356159BC1}" type="datetimeFigureOut">
              <a:rPr lang="en-US" smtClean="0"/>
              <a:pPr/>
              <a:t>26/08/2013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66FDFB-EB48-4D00-B855-6E956D7433E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prstClr val="black"/>
                </a:solidFill>
              </a:rPr>
              <a:t>Non Accidental Death- 24 April 2013</a:t>
            </a:r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DB962-0ECF-496A-953A-24C57B5DE9B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26/08/2013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2F58E-0D41-440B-B912-1A5118F5CDB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Picture 6" descr="PPT cover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9407" cy="685395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96F4D-8936-4277-889E-F9BFE2F04940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26/08/2013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2F58E-0D41-440B-B912-1A5118F5CDB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Content Placeholder 3" descr="PPT option1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-10813" y="0"/>
            <a:ext cx="9154813" cy="6858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29509-BE6D-4490-AAA4-2C7CDE4D5D4E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26/08/2013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2F58E-0D41-440B-B912-1A5118F5CDB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Content Placeholder 3" descr="PPT option1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-10813" y="0"/>
            <a:ext cx="9154813" cy="6858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F0499-D67F-4E38-A892-3734D9A9F9F0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26/08/2013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2F58E-0D41-440B-B912-1A5118F5CDB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Content Placeholder 3" descr="PPT option1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-10813" y="0"/>
            <a:ext cx="9154813" cy="6858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E30A2-B972-454B-A938-45FBA496BF4E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26/08/2013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2F58E-0D41-440B-B912-1A5118F5CDB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Content Placeholder 3" descr="PPT option1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-10813" y="0"/>
            <a:ext cx="9154813" cy="6858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DB355-346C-4B7C-9297-030D4ACF42A5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26/08/2013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2F58E-0D41-440B-B912-1A5118F5CDB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8" name="Content Placeholder 3" descr="PPT option1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-10813" y="0"/>
            <a:ext cx="9154813" cy="6858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32226-C74A-438B-96EA-DADC0EE1CEF3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26/08/2013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2F58E-0D41-440B-B912-1A5118F5CDB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0" name="Content Placeholder 3" descr="PPT option1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-10813" y="0"/>
            <a:ext cx="9154813" cy="6858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CBC44-A36B-473C-BD62-EDC4C78DC01E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26/08/2013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2F58E-0D41-440B-B912-1A5118F5CDB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6" name="Content Placeholder 3" descr="PPT option1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-10813" y="0"/>
            <a:ext cx="9154813" cy="6858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EE1E6-DFBB-4EF5-A2F4-E83521F9838D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26/08/2013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2F58E-0D41-440B-B912-1A5118F5CDB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5" name="Content Placeholder 3" descr="PPT option1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-10813" y="0"/>
            <a:ext cx="9154813" cy="6858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AE0EA-EB60-43CB-91B1-A07062D4D03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26/08/2013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2F58E-0D41-440B-B912-1A5118F5CDB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8" name="Content Placeholder 3" descr="PPT option1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-10813" y="0"/>
            <a:ext cx="9154813" cy="6858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2E6F5-3A21-4DDE-ACB8-F9ADDCFE99F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26/08/2013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2F58E-0D41-440B-B912-1A5118F5CDB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8" name="Content Placeholder 3" descr="PPT option1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-10813" y="0"/>
            <a:ext cx="9154813" cy="6858000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22BCCC-901E-4ECA-90B4-25A6E75F09C2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26/08/2013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02F58E-0D41-440B-B912-1A5118F5CDB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pdointernet/hseforcontractors/Pages/OnlineLibrary1.aspx" TargetMode="External"/><Relationship Id="rId5" Type="http://schemas.openxmlformats.org/officeDocument/2006/relationships/hyperlink" Target="mailto:talib.z.shaqsi@pdo.co.om" TargetMode="Externa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88224" y="908720"/>
            <a:ext cx="2555776" cy="2376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288032" y="1071719"/>
            <a:ext cx="5868144" cy="437350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indent="-114300" algn="just">
              <a:defRPr/>
            </a:pPr>
            <a:r>
              <a:rPr lang="en-GB" sz="13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Date:</a:t>
            </a:r>
            <a:r>
              <a:rPr lang="en-US" sz="13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3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19/04/2013  </a:t>
            </a:r>
          </a:p>
          <a:p>
            <a:pPr marL="114300" indent="-114300" algn="just">
              <a:defRPr/>
            </a:pPr>
            <a:endParaRPr lang="en-US" sz="1300" b="1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114300" indent="-114300" algn="just">
              <a:defRPr/>
            </a:pPr>
            <a:r>
              <a:rPr lang="en-US" sz="13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Fractured finger by swinging pipe</a:t>
            </a:r>
            <a:endParaRPr lang="en-US" sz="13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114300" indent="-114300" algn="just">
              <a:defRPr/>
            </a:pPr>
            <a:endParaRPr lang="en-US" sz="13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114300" indent="-114300" algn="just">
              <a:defRPr/>
            </a:pPr>
            <a:r>
              <a:rPr lang="en-US" sz="13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What happened?</a:t>
            </a:r>
            <a:endParaRPr lang="en-US" sz="13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>
              <a:spcBef>
                <a:spcPct val="20000"/>
              </a:spcBef>
              <a:buClr>
                <a:prstClr val="black"/>
              </a:buClr>
              <a:defRPr/>
            </a:pPr>
            <a:r>
              <a:rPr lang="en-US" sz="13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Two operators were sitting on top of a blow out preventer (BOP) at a height of 2.4 m. They had finished unscrewing  the lubricator from the top of BOP and remained there after </a:t>
            </a:r>
            <a:r>
              <a:rPr lang="en-US" sz="13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authorising</a:t>
            </a:r>
            <a:r>
              <a:rPr lang="en-US" sz="13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instructing the field assistant to lift the lubricator.  As it was raised it swung and struck one of the operators on his hand fracturing his finger. </a:t>
            </a:r>
          </a:p>
          <a:p>
            <a:pPr>
              <a:spcBef>
                <a:spcPct val="20000"/>
              </a:spcBef>
              <a:buClr>
                <a:prstClr val="black"/>
              </a:buClr>
              <a:defRPr/>
            </a:pPr>
            <a:endParaRPr lang="en-GB" sz="13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114300" indent="-114300" algn="just">
              <a:defRPr/>
            </a:pPr>
            <a:r>
              <a:rPr lang="en-US" sz="1300" b="1" dirty="0" smtClean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Your learning from this incident…</a:t>
            </a:r>
          </a:p>
          <a:p>
            <a:pPr marL="114300" indent="-114300" algn="just">
              <a:defRPr/>
            </a:pPr>
            <a:endParaRPr lang="en-US" sz="1300" b="1" dirty="0" smtClean="0">
              <a:solidFill>
                <a:srgbClr val="333399"/>
              </a:solidFill>
              <a:latin typeface="Arial" pitchFamily="34" charset="0"/>
              <a:cs typeface="Arial" pitchFamily="34" charset="0"/>
            </a:endParaRPr>
          </a:p>
          <a:p>
            <a:pPr marL="169863" indent="-169863">
              <a:buFont typeface="Arial" pitchFamily="34" charset="0"/>
              <a:buChar char="•"/>
              <a:defRPr/>
            </a:pPr>
            <a:r>
              <a:rPr lang="en-US" sz="13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Never remain in the danger area during any lifting operation.  </a:t>
            </a:r>
          </a:p>
          <a:p>
            <a:pPr marL="169863" indent="-169863">
              <a:buFont typeface="Arial" pitchFamily="34" charset="0"/>
              <a:buChar char="•"/>
              <a:defRPr/>
            </a:pPr>
            <a:r>
              <a:rPr lang="en-US" sz="13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Never work at height unless you have a safety harness or are working from a platform. </a:t>
            </a:r>
          </a:p>
          <a:p>
            <a:pPr marL="169863" indent="-169863">
              <a:buFont typeface="Arial" pitchFamily="34" charset="0"/>
              <a:buChar char="•"/>
              <a:defRPr/>
            </a:pPr>
            <a:r>
              <a:rPr lang="en-US" sz="13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If no procedure is available to advise how to complete the task, always use a TRIC card and list the steps to complete the job. For each step identify the hazards, put sufficient controls in place and identify who is responsible.  </a:t>
            </a:r>
          </a:p>
          <a:p>
            <a:pPr>
              <a:defRPr/>
            </a:pPr>
            <a:endParaRPr lang="en-US" sz="13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endParaRPr lang="en-US" sz="13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1475656" y="0"/>
            <a:ext cx="7239000" cy="2403475"/>
            <a:chOff x="212" y="-1034"/>
            <a:chExt cx="5884" cy="1514"/>
          </a:xfrm>
        </p:grpSpPr>
        <p:sp>
          <p:nvSpPr>
            <p:cNvPr id="19466" name="Rectangle 8"/>
            <p:cNvSpPr>
              <a:spLocks noChangeArrowheads="1"/>
            </p:cNvSpPr>
            <p:nvPr/>
          </p:nvSpPr>
          <p:spPr bwMode="auto">
            <a:xfrm>
              <a:off x="288" y="144"/>
              <a:ext cx="5184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endParaRPr lang="en-GB" sz="2000">
                <a:solidFill>
                  <a:srgbClr val="000000"/>
                </a:solidFill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19467" name="Text Box 12"/>
            <p:cNvSpPr txBox="1">
              <a:spLocks noChangeArrowheads="1"/>
            </p:cNvSpPr>
            <p:nvPr/>
          </p:nvSpPr>
          <p:spPr bwMode="auto">
            <a:xfrm>
              <a:off x="212" y="-1034"/>
              <a:ext cx="4816" cy="4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GB" sz="4400" b="1" dirty="0">
                  <a:solidFill>
                    <a:srgbClr val="0000FF"/>
                  </a:solidFill>
                  <a:latin typeface="Calibri" pitchFamily="34" charset="0"/>
                  <a:cs typeface="Calibri" pitchFamily="34" charset="0"/>
                </a:rPr>
                <a:t>PDO </a:t>
              </a:r>
              <a:r>
                <a:rPr lang="en-GB" sz="4400" b="1" dirty="0" smtClean="0">
                  <a:solidFill>
                    <a:srgbClr val="0000FF"/>
                  </a:solidFill>
                  <a:latin typeface="Calibri" pitchFamily="34" charset="0"/>
                  <a:cs typeface="Calibri" pitchFamily="34" charset="0"/>
                </a:rPr>
                <a:t>Safety </a:t>
              </a:r>
              <a:r>
                <a:rPr lang="en-GB" sz="4400" b="1" dirty="0">
                  <a:solidFill>
                    <a:srgbClr val="0000FF"/>
                  </a:solidFill>
                  <a:latin typeface="Calibri" pitchFamily="34" charset="0"/>
                  <a:cs typeface="Calibri" pitchFamily="34" charset="0"/>
                </a:rPr>
                <a:t>A</a:t>
              </a:r>
              <a:r>
                <a:rPr lang="en-GB" sz="4400" b="1" dirty="0" smtClean="0">
                  <a:solidFill>
                    <a:srgbClr val="0000FF"/>
                  </a:solidFill>
                  <a:latin typeface="Calibri" pitchFamily="34" charset="0"/>
                  <a:cs typeface="Calibri" pitchFamily="34" charset="0"/>
                </a:rPr>
                <a:t>dvice</a:t>
              </a:r>
              <a:endParaRPr lang="en-GB" sz="4400" b="1" dirty="0">
                <a:solidFill>
                  <a:srgbClr val="0000FF"/>
                </a:solidFill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19468" name="WordArt 14"/>
            <p:cNvSpPr>
              <a:spLocks noChangeArrowheads="1" noChangeShapeType="1" noTextEdit="1"/>
            </p:cNvSpPr>
            <p:nvPr/>
          </p:nvSpPr>
          <p:spPr bwMode="auto">
            <a:xfrm>
              <a:off x="5448" y="-144"/>
              <a:ext cx="648" cy="576"/>
            </a:xfrm>
            <a:prstGeom prst="rect">
              <a:avLst/>
            </a:prstGeom>
          </p:spPr>
          <p:txBody>
            <a:bodyPr spcFirstLastPara="1" wrap="none" fromWordArt="1">
              <a:prstTxWarp prst="textArchDown">
                <a:avLst>
                  <a:gd name="adj" fmla="val 0"/>
                </a:avLst>
              </a:prstTxWarp>
            </a:bodyPr>
            <a:lstStyle/>
            <a:p>
              <a:pPr algn="ctr"/>
              <a:endPara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Calibri" pitchFamily="34" charset="0"/>
                <a:cs typeface="Calibri" pitchFamily="34" charset="0"/>
              </a:endParaRPr>
            </a:p>
          </p:txBody>
        </p:sp>
      </p:grpSp>
      <p:sp>
        <p:nvSpPr>
          <p:cNvPr id="19461" name="Text Box 5"/>
          <p:cNvSpPr txBox="1">
            <a:spLocks noChangeArrowheads="1"/>
          </p:cNvSpPr>
          <p:nvPr/>
        </p:nvSpPr>
        <p:spPr bwMode="auto">
          <a:xfrm>
            <a:off x="5838825" y="1219200"/>
            <a:ext cx="16764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 sz="6000">
              <a:solidFill>
                <a:srgbClr val="FF0000"/>
              </a:solidFill>
              <a:latin typeface="Calibri" pitchFamily="34" charset="0"/>
              <a:cs typeface="Calibri" pitchFamily="34" charset="0"/>
              <a:sym typeface="Webdings" pitchFamily="18" charset="2"/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2F58E-0D41-440B-B912-1A5118F5CDB1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 pitchFamily="34" charset="0"/>
                <a:cs typeface="Calibri" pitchFamily="34" charset="0"/>
              </a:rPr>
              <a:pPr/>
              <a:t>1</a:t>
            </a:fld>
            <a:endParaRPr lang="en-US">
              <a:solidFill>
                <a:prstClr val="black">
                  <a:tint val="75000"/>
                </a:prstClr>
              </a:solidFill>
              <a:latin typeface="Calibri" pitchFamily="34" charset="0"/>
              <a:cs typeface="Calibri" pitchFamily="34" charset="0"/>
            </a:endParaRPr>
          </a:p>
        </p:txBody>
      </p:sp>
      <p:grpSp>
        <p:nvGrpSpPr>
          <p:cNvPr id="22" name="Group 131"/>
          <p:cNvGrpSpPr>
            <a:grpSpLocks/>
          </p:cNvGrpSpPr>
          <p:nvPr/>
        </p:nvGrpSpPr>
        <p:grpSpPr bwMode="auto">
          <a:xfrm>
            <a:off x="8676456" y="2564904"/>
            <a:ext cx="336550" cy="544513"/>
            <a:chOff x="3504" y="544"/>
            <a:chExt cx="2287" cy="1855"/>
          </a:xfrm>
        </p:grpSpPr>
        <p:sp>
          <p:nvSpPr>
            <p:cNvPr id="23" name="Line 129"/>
            <p:cNvSpPr>
              <a:spLocks noChangeShapeType="1"/>
            </p:cNvSpPr>
            <p:nvPr/>
          </p:nvSpPr>
          <p:spPr bwMode="auto">
            <a:xfrm>
              <a:off x="3504" y="568"/>
              <a:ext cx="2287" cy="1831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/>
              <a:endParaRPr lang="en-US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24" name="Line 130"/>
            <p:cNvSpPr>
              <a:spLocks noChangeShapeType="1"/>
            </p:cNvSpPr>
            <p:nvPr/>
          </p:nvSpPr>
          <p:spPr bwMode="auto">
            <a:xfrm flipV="1">
              <a:off x="3528" y="544"/>
              <a:ext cx="2144" cy="1807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/>
              <a:endParaRPr lang="en-US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endParaRPr>
            </a:p>
          </p:txBody>
        </p:sp>
      </p:grpSp>
      <p:cxnSp>
        <p:nvCxnSpPr>
          <p:cNvPr id="29" name="Straight Arrow Connector 28"/>
          <p:cNvCxnSpPr/>
          <p:nvPr/>
        </p:nvCxnSpPr>
        <p:spPr>
          <a:xfrm flipV="1">
            <a:off x="7956376" y="764704"/>
            <a:ext cx="0" cy="5334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7" name="Picture 3" descr="image00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16216" y="3356992"/>
            <a:ext cx="2627784" cy="22330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" name="Freeform 132"/>
          <p:cNvSpPr>
            <a:spLocks/>
          </p:cNvSpPr>
          <p:nvPr/>
        </p:nvSpPr>
        <p:spPr bwMode="auto">
          <a:xfrm>
            <a:off x="8532440" y="4797152"/>
            <a:ext cx="457200" cy="457200"/>
          </a:xfrm>
          <a:custGeom>
            <a:avLst/>
            <a:gdLst>
              <a:gd name="T0" fmla="*/ 0 w 1336"/>
              <a:gd name="T1" fmla="*/ 2147483647 h 888"/>
              <a:gd name="T2" fmla="*/ 2147483647 w 1336"/>
              <a:gd name="T3" fmla="*/ 2147483647 h 888"/>
              <a:gd name="T4" fmla="*/ 2147483647 w 1336"/>
              <a:gd name="T5" fmla="*/ 0 h 888"/>
              <a:gd name="T6" fmla="*/ 0 60000 65536"/>
              <a:gd name="T7" fmla="*/ 0 60000 65536"/>
              <a:gd name="T8" fmla="*/ 0 60000 65536"/>
              <a:gd name="T9" fmla="*/ 0 w 1336"/>
              <a:gd name="T10" fmla="*/ 0 h 888"/>
              <a:gd name="T11" fmla="*/ 1336 w 1336"/>
              <a:gd name="T12" fmla="*/ 888 h 8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36" h="888">
                <a:moveTo>
                  <a:pt x="0" y="600"/>
                </a:moveTo>
                <a:lnTo>
                  <a:pt x="312" y="888"/>
                </a:lnTo>
                <a:lnTo>
                  <a:pt x="1336" y="0"/>
                </a:lnTo>
              </a:path>
            </a:pathLst>
          </a:custGeom>
          <a:noFill/>
          <a:ln w="13335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pPr eaLnBrk="1" hangingPunct="1"/>
            <a:endParaRPr lang="en-US" smtClean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30" name="Straight Arrow Connector 29"/>
          <p:cNvCxnSpPr/>
          <p:nvPr/>
        </p:nvCxnSpPr>
        <p:spPr>
          <a:xfrm flipV="1">
            <a:off x="7956376" y="3284984"/>
            <a:ext cx="0" cy="5334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7"/>
          <p:cNvSpPr>
            <a:spLocks noChangeArrowheads="1"/>
          </p:cNvSpPr>
          <p:nvPr/>
        </p:nvSpPr>
        <p:spPr bwMode="auto">
          <a:xfrm>
            <a:off x="0" y="723900"/>
            <a:ext cx="9144000" cy="254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b="1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Use this Alert: Discuss in Tool Box Talks and HSE Meetings </a:t>
            </a:r>
            <a:r>
              <a:rPr lang="en-US" sz="1050" b="1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cs typeface="Calibri" pitchFamily="34" charset="0"/>
                <a:sym typeface="Wingdings" pitchFamily="2" charset="2"/>
              </a:rPr>
              <a:t> Distribute to contractors  Post on HSE Notice Boards  Include in site HSE Induction</a:t>
            </a:r>
            <a:endParaRPr lang="en-US" sz="1050" b="1" dirty="0">
              <a:solidFill>
                <a:schemeClr val="tx2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9" name="Title 1"/>
          <p:cNvSpPr txBox="1">
            <a:spLocks/>
          </p:cNvSpPr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anchor="ctr"/>
          <a:lstStyle>
            <a:lvl1pPr>
              <a:defRPr b="1">
                <a:latin typeface="Arial" pitchFamily="34" charset="0"/>
                <a:cs typeface="Arial" pitchFamily="34" charset="0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0" dirty="0" smtClean="0">
                <a:latin typeface="Calibri" pitchFamily="34" charset="0"/>
                <a:cs typeface="Calibri" pitchFamily="34" charset="0"/>
              </a:rPr>
              <a:t>Contact</a:t>
            </a:r>
            <a:r>
              <a:rPr lang="en-US" sz="1000" b="0" dirty="0" smtClean="0">
                <a:latin typeface="Calibri" pitchFamily="34" charset="0"/>
                <a:cs typeface="Calibri" pitchFamily="34" charset="0"/>
                <a:hlinkClick r:id="rId5"/>
              </a:rPr>
              <a:t>:  </a:t>
            </a:r>
            <a:r>
              <a:rPr lang="en-US" sz="1000" b="0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cs typeface="Calibri" pitchFamily="34" charset="0"/>
                <a:hlinkClick r:id="rId5"/>
              </a:rPr>
              <a:t>MSE54</a:t>
            </a:r>
            <a:r>
              <a:rPr lang="en-US" sz="1000" b="0" dirty="0" smtClean="0">
                <a:latin typeface="Calibri" pitchFamily="34" charset="0"/>
                <a:cs typeface="Calibri" pitchFamily="34" charset="0"/>
                <a:hlinkClick r:id="rId5"/>
              </a:rPr>
              <a:t> </a:t>
            </a:r>
            <a:r>
              <a:rPr lang="en-US" sz="1000" b="0" dirty="0" smtClean="0">
                <a:latin typeface="Calibri" pitchFamily="34" charset="0"/>
                <a:cs typeface="Calibri" pitchFamily="34" charset="0"/>
              </a:rPr>
              <a:t>for further information or visit the </a:t>
            </a:r>
            <a:r>
              <a:rPr lang="en-US" sz="1000" b="0" dirty="0" smtClean="0">
                <a:latin typeface="Calibri" pitchFamily="34" charset="0"/>
                <a:cs typeface="Calibri" pitchFamily="34" charset="0"/>
                <a:hlinkClick r:id="rId6"/>
              </a:rPr>
              <a:t>HSE Website</a:t>
            </a:r>
            <a:r>
              <a:rPr lang="en-US" sz="1000" b="0" dirty="0" smtClean="0">
                <a:latin typeface="Calibri" pitchFamily="34" charset="0"/>
                <a:cs typeface="Calibri" pitchFamily="34" charset="0"/>
              </a:rPr>
              <a:t>                                 Learning No 14                                                               22/07/2013</a:t>
            </a:r>
          </a:p>
        </p:txBody>
      </p:sp>
      <p:sp>
        <p:nvSpPr>
          <p:cNvPr id="20" name="Text Box 5"/>
          <p:cNvSpPr txBox="1">
            <a:spLocks noChangeArrowheads="1"/>
          </p:cNvSpPr>
          <p:nvPr/>
        </p:nvSpPr>
        <p:spPr bwMode="auto">
          <a:xfrm>
            <a:off x="179512" y="5589240"/>
            <a:ext cx="6048672" cy="338554"/>
          </a:xfrm>
          <a:prstGeom prst="rect">
            <a:avLst/>
          </a:prstGeom>
          <a:solidFill>
            <a:srgbClr val="003366"/>
          </a:solidFill>
          <a:ln w="31750">
            <a:solidFill>
              <a:srgbClr val="0000CC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tabLst>
                <a:tab pos="287338" algn="l"/>
              </a:tabLst>
              <a:defRPr/>
            </a:pPr>
            <a:r>
              <a:rPr lang="en-US" sz="1600" b="1" dirty="0" smtClean="0">
                <a:solidFill>
                  <a:srgbClr val="FFFF66"/>
                </a:solidFill>
                <a:latin typeface="Calibri" pitchFamily="34" charset="0"/>
                <a:cs typeface="Calibri" pitchFamily="34" charset="0"/>
              </a:rPr>
              <a:t>Remember to obey lifting rules and stay away from loads being lifted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12700" y="-228600"/>
            <a:ext cx="8920163" cy="998538"/>
            <a:chOff x="9" y="-144"/>
            <a:chExt cx="6087" cy="629"/>
          </a:xfrm>
        </p:grpSpPr>
        <p:sp>
          <p:nvSpPr>
            <p:cNvPr id="20486" name="Rectangle 8"/>
            <p:cNvSpPr>
              <a:spLocks noChangeArrowheads="1"/>
            </p:cNvSpPr>
            <p:nvPr/>
          </p:nvSpPr>
          <p:spPr bwMode="auto">
            <a:xfrm>
              <a:off x="288" y="144"/>
              <a:ext cx="5184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endParaRPr lang="en-GB" sz="2000">
                <a:solidFill>
                  <a:srgbClr val="000000"/>
                </a:solidFill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20487" name="Text Box 12"/>
            <p:cNvSpPr txBox="1">
              <a:spLocks noChangeArrowheads="1"/>
            </p:cNvSpPr>
            <p:nvPr/>
          </p:nvSpPr>
          <p:spPr bwMode="auto">
            <a:xfrm>
              <a:off x="676" y="0"/>
              <a:ext cx="4816" cy="4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GB" sz="4400" b="1" dirty="0">
                  <a:solidFill>
                    <a:srgbClr val="0000FF"/>
                  </a:solidFill>
                  <a:latin typeface="Calibri" pitchFamily="34" charset="0"/>
                  <a:cs typeface="Calibri" pitchFamily="34" charset="0"/>
                </a:rPr>
                <a:t>Management </a:t>
              </a:r>
              <a:r>
                <a:rPr lang="en-GB" sz="4400" b="1" dirty="0" err="1">
                  <a:solidFill>
                    <a:srgbClr val="0000FF"/>
                  </a:solidFill>
                  <a:latin typeface="Calibri" pitchFamily="34" charset="0"/>
                  <a:cs typeface="Calibri" pitchFamily="34" charset="0"/>
                </a:rPr>
                <a:t>L</a:t>
              </a:r>
              <a:r>
                <a:rPr lang="en-GB" sz="4400" b="1" dirty="0" err="1" smtClean="0">
                  <a:solidFill>
                    <a:srgbClr val="0000FF"/>
                  </a:solidFill>
                  <a:latin typeface="Calibri" pitchFamily="34" charset="0"/>
                  <a:cs typeface="Calibri" pitchFamily="34" charset="0"/>
                </a:rPr>
                <a:t>earnings</a:t>
              </a:r>
              <a:endParaRPr lang="en-GB" sz="4400" b="1" dirty="0">
                <a:solidFill>
                  <a:srgbClr val="0000FF"/>
                </a:solidFill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20488" name="Text Box 13"/>
            <p:cNvSpPr txBox="1">
              <a:spLocks noChangeArrowheads="1"/>
            </p:cNvSpPr>
            <p:nvPr/>
          </p:nvSpPr>
          <p:spPr bwMode="auto">
            <a:xfrm>
              <a:off x="9" y="0"/>
              <a:ext cx="1144" cy="17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10000"/>
                </a:spcBef>
              </a:pPr>
              <a:endParaRPr lang="en-GB" sz="1200" b="1">
                <a:solidFill>
                  <a:srgbClr val="000000"/>
                </a:solidFill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20489" name="WordArt 14"/>
            <p:cNvSpPr>
              <a:spLocks noChangeArrowheads="1" noChangeShapeType="1" noTextEdit="1"/>
            </p:cNvSpPr>
            <p:nvPr/>
          </p:nvSpPr>
          <p:spPr bwMode="auto">
            <a:xfrm>
              <a:off x="5448" y="-144"/>
              <a:ext cx="648" cy="576"/>
            </a:xfrm>
            <a:prstGeom prst="rect">
              <a:avLst/>
            </a:prstGeom>
          </p:spPr>
          <p:txBody>
            <a:bodyPr spcFirstLastPara="1" wrap="none" fromWordArt="1">
              <a:prstTxWarp prst="textArchDown">
                <a:avLst>
                  <a:gd name="adj" fmla="val 0"/>
                </a:avLst>
              </a:prstTxWarp>
            </a:bodyPr>
            <a:lstStyle/>
            <a:p>
              <a:pPr algn="ctr"/>
              <a:endPara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Calibri" pitchFamily="34" charset="0"/>
                <a:cs typeface="Calibri" pitchFamily="34" charset="0"/>
              </a:endParaRPr>
            </a:p>
          </p:txBody>
        </p:sp>
      </p:grpSp>
      <p:sp>
        <p:nvSpPr>
          <p:cNvPr id="20484" name="Rectangle 11"/>
          <p:cNvSpPr>
            <a:spLocks noChangeArrowheads="1"/>
          </p:cNvSpPr>
          <p:nvPr/>
        </p:nvSpPr>
        <p:spPr bwMode="auto">
          <a:xfrm>
            <a:off x="179512" y="2420888"/>
            <a:ext cx="8066856" cy="3831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31800" lvl="1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160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Do you have rules to control all lifting operations in your operation?</a:t>
            </a:r>
          </a:p>
          <a:p>
            <a:pPr marL="431800" lvl="1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160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Do you employ trained riggers and banks men in your operation?</a:t>
            </a:r>
          </a:p>
          <a:p>
            <a:pPr marL="431800" lvl="1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160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Do your management supervise lifting operations to ensure rules are being followed?</a:t>
            </a:r>
          </a:p>
          <a:p>
            <a:pPr marL="431800" lvl="1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160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Do you prohibit staff working when supervision is not available?</a:t>
            </a:r>
          </a:p>
          <a:p>
            <a:pPr marL="431800" lvl="1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160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Do you enforce the life saving rules for working at height?</a:t>
            </a:r>
          </a:p>
          <a:p>
            <a:pPr marL="431800" lvl="1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160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Do you conduct TRIC assessments where jobs have no procedure to follow?</a:t>
            </a:r>
          </a:p>
          <a:p>
            <a:pPr marL="431800" lvl="1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160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Do you have processes to ensure safe working at height and safe access to height?</a:t>
            </a:r>
          </a:p>
          <a:p>
            <a:pPr marL="431800" lvl="1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160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Have you trained your staff in how to assess the risk of work in the operations?</a:t>
            </a:r>
          </a:p>
          <a:p>
            <a:pPr marL="374650" lvl="1" indent="-285750">
              <a:lnSpc>
                <a:spcPct val="150000"/>
              </a:lnSpc>
              <a:buFont typeface="Arial" charset="0"/>
              <a:buChar char="•"/>
            </a:pPr>
            <a:endParaRPr lang="en-US" sz="16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74650" lvl="1" indent="-285750">
              <a:lnSpc>
                <a:spcPct val="150000"/>
              </a:lnSpc>
            </a:pPr>
            <a:endParaRPr lang="en-GB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2F58E-0D41-440B-B912-1A5118F5CDB1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 pitchFamily="34" charset="0"/>
                <a:cs typeface="Calibri" pitchFamily="34" charset="0"/>
              </a:rPr>
              <a:pPr/>
              <a:t>2</a:t>
            </a:fld>
            <a:endParaRPr lang="en-US">
              <a:solidFill>
                <a:prstClr val="black">
                  <a:tint val="75000"/>
                </a:prst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51520" y="836712"/>
            <a:ext cx="4752528" cy="10464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4300" indent="-114300" algn="just">
              <a:defRPr/>
            </a:pPr>
            <a:r>
              <a:rPr lang="en-GB" sz="1600" b="1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Date:</a:t>
            </a:r>
            <a:r>
              <a:rPr lang="en-US" sz="1600" b="1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600" b="1" dirty="0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19/04/2013  </a:t>
            </a:r>
          </a:p>
          <a:p>
            <a:pPr marL="114300" indent="-114300" algn="just">
              <a:defRPr/>
            </a:pPr>
            <a:endParaRPr lang="en-US" sz="1600" b="1" dirty="0" smtClean="0">
              <a:solidFill>
                <a:prstClr val="black"/>
              </a:solidFill>
              <a:latin typeface="Calibri" pitchFamily="34" charset="0"/>
              <a:cs typeface="Calibri" pitchFamily="34" charset="0"/>
            </a:endParaRPr>
          </a:p>
          <a:p>
            <a:pPr marL="114300" indent="-114300" algn="just">
              <a:defRPr/>
            </a:pPr>
            <a:r>
              <a:rPr lang="en-US" sz="1600" b="1" dirty="0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Fractured finger by swinging pipe</a:t>
            </a:r>
            <a:endParaRPr lang="en-US" sz="1600" b="1" dirty="0">
              <a:solidFill>
                <a:prstClr val="black"/>
              </a:solidFill>
              <a:latin typeface="Calibri" pitchFamily="34" charset="0"/>
              <a:cs typeface="Calibri" pitchFamily="34" charset="0"/>
            </a:endParaRPr>
          </a:p>
          <a:p>
            <a:pPr marL="114300" indent="-114300" algn="just">
              <a:defRPr/>
            </a:pPr>
            <a:endParaRPr lang="en-US" sz="1400" b="1" dirty="0">
              <a:solidFill>
                <a:prstClr val="black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51520" y="1772816"/>
            <a:ext cx="8305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defRPr/>
            </a:pPr>
            <a:r>
              <a:rPr lang="en-US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As a learning from this incident and ensure continual improvement all contract</a:t>
            </a:r>
          </a:p>
          <a:p>
            <a:pPr marL="342900" indent="-342900">
              <a:defRPr/>
            </a:pPr>
            <a:r>
              <a:rPr lang="en-US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managers are to review their HSE HEMP against the questions asked below        </a:t>
            </a:r>
            <a:endParaRPr lang="en-US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5568808217e8896a20d35b78a187a54b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95b9b289a8e8f4d106e4c69b136198e4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"/>
          <xsd:enumeration value="Arabic"/>
          <xsd:enumeration value="Hindi"/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18736</DocId>
    <ImageCreateDate xmlns="4880E4F8-4B7D-4BDD-91E3-E10D47036ECA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88B14BB5-47E7-4B61-BF51-4A84DFF79447}"/>
</file>

<file path=customXml/itemProps2.xml><?xml version="1.0" encoding="utf-8"?>
<ds:datastoreItem xmlns:ds="http://schemas.openxmlformats.org/officeDocument/2006/customXml" ds:itemID="{E3694713-02E3-4636-8129-4738C166B72A}"/>
</file>

<file path=customXml/itemProps3.xml><?xml version="1.0" encoding="utf-8"?>
<ds:datastoreItem xmlns:ds="http://schemas.openxmlformats.org/officeDocument/2006/customXml" ds:itemID="{2D1DE7E3-E9E6-43DA-8F30-F1DDB4A073D4}"/>
</file>

<file path=docProps/app.xml><?xml version="1.0" encoding="utf-8"?>
<Properties xmlns="http://schemas.openxmlformats.org/officeDocument/2006/extended-properties" xmlns:vt="http://schemas.openxmlformats.org/officeDocument/2006/docPropsVTypes">
  <TotalTime>1712</TotalTime>
  <Words>362</Words>
  <Application>Microsoft Office PowerPoint</Application>
  <PresentationFormat>On-screen Show (4:3)</PresentationFormat>
  <Paragraphs>33</Paragraphs>
  <Slides>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1_Office Theme</vt:lpstr>
      <vt:lpstr>Slide 1</vt:lpstr>
      <vt:lpstr>Slide 2</vt:lpstr>
    </vt:vector>
  </TitlesOfParts>
  <Company>PDO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mu54394</dc:creator>
  <cp:lastModifiedBy>mu93647</cp:lastModifiedBy>
  <cp:revision>154</cp:revision>
  <dcterms:created xsi:type="dcterms:W3CDTF">2013-06-10T03:28:51Z</dcterms:created>
  <dcterms:modified xsi:type="dcterms:W3CDTF">2013-08-26T07:36:09Z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