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EC4F5-D001-4E9D-BAD6-3DD356159BC1}" type="datetimeFigureOut">
              <a:rPr lang="en-US" smtClean="0"/>
              <a:pPr/>
              <a:t>26/08/2013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6FDFB-EB48-4D00-B855-6E956D743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Non Accidental Death- 24 April 2013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B962-0ECF-496A-953A-24C57B5DE9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PPT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9407" cy="6853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6F4D-8936-4277-889E-F9BFE2F049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9509-BE6D-4490-AAA4-2C7CDE4D5D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0499-D67F-4E38-A892-3734D9A9F9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30A2-B972-454B-A938-45FBA496BF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B355-346C-4B7C-9297-030D4ACF42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226-C74A-438B-96EA-DADC0EE1CE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BC44-A36B-473C-BD62-EDC4C78DC0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E1E6-DFBB-4EF5-A2F4-E83521F983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E0EA-EB60-43CB-91B1-A07062D4D0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E6F5-3A21-4DDE-ACB8-F9ADDCFE99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BCCC-901E-4ECA-90B4-25A6E75F09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dointernet/hseforcontractors/Pages/OnlineLibrary1.aspx" TargetMode="Externa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908720"/>
            <a:ext cx="255577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88032" y="1071719"/>
            <a:ext cx="5868144" cy="437350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Date:</a:t>
            </a:r>
            <a:r>
              <a:rPr lang="en-US" sz="1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19/04/2013  </a:t>
            </a:r>
          </a:p>
          <a:p>
            <a:pPr marL="114300" indent="-114300" algn="just">
              <a:defRPr/>
            </a:pPr>
            <a:endParaRPr lang="en-US" sz="1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r>
              <a:rPr lang="en-US" sz="1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Fractured finger by swinging pipe</a:t>
            </a:r>
            <a:endParaRPr lang="en-US" sz="1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r>
              <a:rPr lang="en-US" sz="1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What happened?</a:t>
            </a:r>
            <a:endParaRPr lang="en-US" sz="13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buClr>
                <a:prstClr val="black"/>
              </a:buClr>
              <a:defRPr/>
            </a:pPr>
            <a:r>
              <a:rPr lang="en-US" sz="1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Two operators were sitting on top of a blow out preventer (BOP) at a height of 2.4 m. They had finished unscrewing  the lubricator from the top of BOP and remained there after </a:t>
            </a:r>
            <a:r>
              <a:rPr lang="en-US" sz="1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authorising</a:t>
            </a:r>
            <a:r>
              <a:rPr lang="en-US" sz="1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instructing the field assistant to lift the lubricator.  As it was raised it swung and struck one of the operators on his hand fracturing his finger. </a:t>
            </a:r>
          </a:p>
          <a:p>
            <a:pPr>
              <a:spcBef>
                <a:spcPct val="20000"/>
              </a:spcBef>
              <a:buClr>
                <a:prstClr val="black"/>
              </a:buClr>
              <a:defRPr/>
            </a:pPr>
            <a:endParaRPr lang="en-GB" sz="1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r>
              <a:rPr lang="en-US" sz="13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Your learning from this incident…</a:t>
            </a:r>
          </a:p>
          <a:p>
            <a:pPr marL="114300" indent="-114300" algn="just">
              <a:defRPr/>
            </a:pPr>
            <a:endParaRPr lang="en-US" sz="13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169863" indent="-169863">
              <a:buFont typeface="Arial" pitchFamily="34" charset="0"/>
              <a:buChar char="•"/>
              <a:defRPr/>
            </a:pPr>
            <a:r>
              <a:rPr lang="en-US" sz="1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Never remain in the danger area during any lifting operation.  </a:t>
            </a:r>
          </a:p>
          <a:p>
            <a:pPr marL="169863" indent="-169863">
              <a:buFont typeface="Arial" pitchFamily="34" charset="0"/>
              <a:buChar char="•"/>
              <a:defRPr/>
            </a:pPr>
            <a:r>
              <a:rPr lang="en-US" sz="1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Never work at height unless you have a safety harness or are working from a platform. </a:t>
            </a:r>
          </a:p>
          <a:p>
            <a:pPr marL="169863" indent="-169863">
              <a:buFont typeface="Arial" pitchFamily="34" charset="0"/>
              <a:buChar char="•"/>
              <a:defRPr/>
            </a:pPr>
            <a:r>
              <a:rPr lang="en-US" sz="1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If no procedure is available to advise how to complete the task, always use a TRIC card and list the steps to complete the job. For each step identify the hazards, put sufficient controls in place and identify who is responsible.  </a:t>
            </a:r>
          </a:p>
          <a:p>
            <a:pPr>
              <a:defRPr/>
            </a:pPr>
            <a:endParaRPr lang="en-US" sz="13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3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75656" y="0"/>
            <a:ext cx="7239000" cy="2403475"/>
            <a:chOff x="212" y="-1034"/>
            <a:chExt cx="5884" cy="1514"/>
          </a:xfrm>
        </p:grpSpPr>
        <p:sp>
          <p:nvSpPr>
            <p:cNvPr id="1946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GB" sz="200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467" name="Text Box 12"/>
            <p:cNvSpPr txBox="1">
              <a:spLocks noChangeArrowheads="1"/>
            </p:cNvSpPr>
            <p:nvPr/>
          </p:nvSpPr>
          <p:spPr bwMode="auto">
            <a:xfrm>
              <a:off x="212" y="-1034"/>
              <a:ext cx="481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400" b="1" dirty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PDO </a:t>
              </a:r>
              <a:r>
                <a:rPr lang="en-GB" sz="4400" b="1" dirty="0" smtClean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Safety </a:t>
              </a:r>
              <a:r>
                <a:rPr lang="en-GB" sz="4400" b="1" dirty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A</a:t>
              </a:r>
              <a:r>
                <a:rPr lang="en-GB" sz="4400" b="1" dirty="0" smtClean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dvice</a:t>
              </a:r>
              <a:endParaRPr lang="en-GB" sz="44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46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latin typeface="Calibri" pitchFamily="34" charset="0"/>
              <a:cs typeface="Calibri" pitchFamily="34" charset="0"/>
              <a:sym typeface="Webdings" pitchFamily="18" charset="2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itchFamily="34" charset="0"/>
                <a:cs typeface="Calibri" pitchFamily="34" charset="0"/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2" name="Group 131"/>
          <p:cNvGrpSpPr>
            <a:grpSpLocks/>
          </p:cNvGrpSpPr>
          <p:nvPr/>
        </p:nvGrpSpPr>
        <p:grpSpPr bwMode="auto">
          <a:xfrm>
            <a:off x="8676456" y="2564904"/>
            <a:ext cx="336550" cy="544513"/>
            <a:chOff x="3504" y="544"/>
            <a:chExt cx="2287" cy="1855"/>
          </a:xfrm>
        </p:grpSpPr>
        <p:sp>
          <p:nvSpPr>
            <p:cNvPr id="2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flipV="1">
            <a:off x="7956376" y="764704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image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56992"/>
            <a:ext cx="2627784" cy="2233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Freeform 132"/>
          <p:cNvSpPr>
            <a:spLocks/>
          </p:cNvSpPr>
          <p:nvPr/>
        </p:nvSpPr>
        <p:spPr bwMode="auto">
          <a:xfrm>
            <a:off x="8532440" y="4797152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7956376" y="3284984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Contact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5"/>
              </a:rPr>
              <a:t>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5"/>
              </a:rPr>
              <a:t>MSE54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5"/>
              </a:rPr>
              <a:t>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6"/>
              </a:rPr>
              <a:t>HSE Website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                                 Learning No 14                                                               22/07/2013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79512" y="5589240"/>
            <a:ext cx="6048672" cy="338554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sz="1600" b="1" dirty="0" smtClean="0">
                <a:solidFill>
                  <a:srgbClr val="FFFF66"/>
                </a:solidFill>
                <a:latin typeface="Calibri" pitchFamily="34" charset="0"/>
                <a:cs typeface="Calibri" pitchFamily="34" charset="0"/>
              </a:rPr>
              <a:t>Remember to obey lifting rules and stay away from loads being lifted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8538"/>
            <a:chOff x="9" y="-144"/>
            <a:chExt cx="6087" cy="629"/>
          </a:xfrm>
        </p:grpSpPr>
        <p:sp>
          <p:nvSpPr>
            <p:cNvPr id="2048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GB" sz="200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487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400" b="1" dirty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Management </a:t>
              </a:r>
              <a:r>
                <a:rPr lang="en-GB" sz="4400" b="1" dirty="0" err="1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L</a:t>
              </a:r>
              <a:r>
                <a:rPr lang="en-GB" sz="4400" b="1" dirty="0" err="1" smtClean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earnings</a:t>
              </a:r>
              <a:endParaRPr lang="en-GB" sz="44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488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489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484" name="Rectangle 11"/>
          <p:cNvSpPr>
            <a:spLocks noChangeArrowheads="1"/>
          </p:cNvSpPr>
          <p:nvPr/>
        </p:nvSpPr>
        <p:spPr bwMode="auto">
          <a:xfrm>
            <a:off x="179512" y="2420888"/>
            <a:ext cx="8066856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318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have rules to control all lifting operations in your operation?</a:t>
            </a:r>
          </a:p>
          <a:p>
            <a:pPr marL="4318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employ trained riggers and banks men in your operation?</a:t>
            </a:r>
          </a:p>
          <a:p>
            <a:pPr marL="4318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your management supervise lifting operations to ensure rules are being followed?</a:t>
            </a:r>
          </a:p>
          <a:p>
            <a:pPr marL="4318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prohibit staff working when supervision is not available?</a:t>
            </a:r>
          </a:p>
          <a:p>
            <a:pPr marL="4318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enforce the life saving rules for working at height?</a:t>
            </a:r>
          </a:p>
          <a:p>
            <a:pPr marL="4318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conduct TRIC assessments where jobs have no procedure to follow?</a:t>
            </a:r>
          </a:p>
          <a:p>
            <a:pPr marL="4318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have processes to ensure safe working at height and safe access to height?</a:t>
            </a:r>
          </a:p>
          <a:p>
            <a:pPr marL="4318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Have you trained your staff in how to assess the risk of work in the operations?</a:t>
            </a:r>
          </a:p>
          <a:p>
            <a:pPr marL="374650" lvl="1" indent="-285750">
              <a:lnSpc>
                <a:spcPct val="150000"/>
              </a:lnSpc>
              <a:buFont typeface="Arial" charset="0"/>
              <a:buChar char="•"/>
            </a:pPr>
            <a:endParaRPr lang="en-US" sz="1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74650" lvl="1" indent="-285750">
              <a:lnSpc>
                <a:spcPct val="150000"/>
              </a:lnSpc>
            </a:pPr>
            <a:endParaRPr lang="en-GB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itchFamily="34" charset="0"/>
                <a:cs typeface="Calibri" pitchFamily="34" charset="0"/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836712"/>
            <a:ext cx="475252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Date:</a:t>
            </a:r>
            <a:r>
              <a:rPr lang="en-US" sz="1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19/04/2013  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Fractured finger by swinging pipe</a:t>
            </a:r>
            <a:endParaRPr lang="en-US" sz="16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endParaRPr lang="en-US" sz="14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520" y="1772816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As a learning from this incident and ensure continual improvement all contract</a:t>
            </a:r>
          </a:p>
          <a:p>
            <a:pPr marL="342900" indent="-342900">
              <a:defRPr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managers are to review their HSE HEMP against the questions asked below        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18736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8B14BB5-47E7-4B61-BF51-4A84DFF79447}"/>
</file>

<file path=customXml/itemProps2.xml><?xml version="1.0" encoding="utf-8"?>
<ds:datastoreItem xmlns:ds="http://schemas.openxmlformats.org/officeDocument/2006/customXml" ds:itemID="{E3694713-02E3-4636-8129-4738C166B72A}"/>
</file>

<file path=customXml/itemProps3.xml><?xml version="1.0" encoding="utf-8"?>
<ds:datastoreItem xmlns:ds="http://schemas.openxmlformats.org/officeDocument/2006/customXml" ds:itemID="{2D1DE7E3-E9E6-43DA-8F30-F1DDB4A073D4}"/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362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mu54394</dc:creator>
  <cp:lastModifiedBy>mu93647</cp:lastModifiedBy>
  <cp:revision>154</cp:revision>
  <dcterms:created xsi:type="dcterms:W3CDTF">2013-06-10T03:28:51Z</dcterms:created>
  <dcterms:modified xsi:type="dcterms:W3CDTF">2013-08-26T07:36:09Z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