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EEC4F5-D001-4E9D-BAD6-3DD356159BC1}" type="datetimeFigureOut">
              <a:rPr lang="en-US" smtClean="0"/>
              <a:pPr/>
              <a:t>26/08/2013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6FDFB-EB48-4D00-B855-6E956D7433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dirty="0" smtClean="0"/>
          </a:p>
        </p:txBody>
      </p:sp>
      <p:sp>
        <p:nvSpPr>
          <p:cNvPr id="4" name="Header Placeholder 3"/>
          <p:cNvSpPr>
            <a:spLocks noGrp="1"/>
          </p:cNvSpPr>
          <p:nvPr>
            <p:ph type="hdr" sz="quarter"/>
          </p:nvPr>
        </p:nvSpPr>
        <p:spPr/>
        <p:txBody>
          <a:bodyPr/>
          <a:lstStyle/>
          <a:p>
            <a:pPr>
              <a:defRPr/>
            </a:pPr>
            <a:r>
              <a:rPr lang="en-US" smtClean="0">
                <a:solidFill>
                  <a:prstClr val="black"/>
                </a:solidFill>
              </a:rPr>
              <a:t>Non Accidental Death- 24 April 2013</a:t>
            </a:r>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solidFill>
                  <a:prstClr val="black">
                    <a:tint val="75000"/>
                  </a:prstClr>
                </a:solidFill>
              </a:rPr>
              <a:pPr/>
              <a:t>26/08/2013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solidFill>
                  <a:prstClr val="black">
                    <a:tint val="75000"/>
                  </a:prstClr>
                </a:solidFill>
              </a:rPr>
              <a:pPr/>
              <a:t>26/08/2013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solidFill>
                  <a:prstClr val="black">
                    <a:tint val="75000"/>
                  </a:prstClr>
                </a:solidFill>
              </a:rPr>
              <a:pPr/>
              <a:t>26/08/2013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solidFill>
                  <a:prstClr val="black">
                    <a:tint val="75000"/>
                  </a:prstClr>
                </a:solidFill>
              </a:rPr>
              <a:pPr/>
              <a:t>26/08/2013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solidFill>
                  <a:prstClr val="black">
                    <a:tint val="75000"/>
                  </a:prstClr>
                </a:solidFill>
              </a:rPr>
              <a:pPr/>
              <a:t>26/08/2013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p:cNvPicPr>
            <a:picLocks noChangeAspect="1" noChangeArrowheads="1"/>
          </p:cNvPicPr>
          <p:nvPr/>
        </p:nvPicPr>
        <p:blipFill>
          <a:blip r:embed="rId3" cstate="print"/>
          <a:srcRect/>
          <a:stretch>
            <a:fillRect/>
          </a:stretch>
        </p:blipFill>
        <p:spPr bwMode="auto">
          <a:xfrm>
            <a:off x="179512" y="1008673"/>
            <a:ext cx="2448272" cy="2276311"/>
          </a:xfrm>
          <a:prstGeom prst="rect">
            <a:avLst/>
          </a:prstGeom>
          <a:noFill/>
          <a:ln w="9525">
            <a:noFill/>
            <a:miter lim="800000"/>
            <a:headEnd/>
            <a:tailEnd/>
          </a:ln>
        </p:spPr>
      </p:pic>
      <p:grpSp>
        <p:nvGrpSpPr>
          <p:cNvPr id="2" name="Group 9"/>
          <p:cNvGrpSpPr>
            <a:grpSpLocks/>
          </p:cNvGrpSpPr>
          <p:nvPr/>
        </p:nvGrpSpPr>
        <p:grpSpPr bwMode="auto">
          <a:xfrm>
            <a:off x="1475656" y="0"/>
            <a:ext cx="7239000" cy="2403475"/>
            <a:chOff x="212" y="-1034"/>
            <a:chExt cx="5884" cy="1514"/>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19467" name="Text Box 12"/>
            <p:cNvSpPr txBox="1">
              <a:spLocks noChangeArrowheads="1"/>
            </p:cNvSpPr>
            <p:nvPr/>
          </p:nvSpPr>
          <p:spPr bwMode="auto">
            <a:xfrm>
              <a:off x="212" y="-1034"/>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9461" name="Text Box 5"/>
          <p:cNvSpPr txBox="1">
            <a:spLocks noChangeArrowheads="1"/>
          </p:cNvSpPr>
          <p:nvPr/>
        </p:nvSpPr>
        <p:spPr bwMode="auto">
          <a:xfrm>
            <a:off x="3707904" y="1219200"/>
            <a:ext cx="3807321" cy="1006475"/>
          </a:xfrm>
          <a:prstGeom prst="rect">
            <a:avLst/>
          </a:prstGeom>
          <a:noFill/>
          <a:ln w="9525">
            <a:noFill/>
            <a:miter lim="800000"/>
            <a:headEnd/>
            <a:tailEnd/>
          </a:ln>
        </p:spPr>
        <p:txBody>
          <a:bodyPr wrap="square">
            <a:spAutoFit/>
          </a:bodyPr>
          <a:lstStyle/>
          <a:p>
            <a:pPr>
              <a:spcBef>
                <a:spcPct val="50000"/>
              </a:spcBef>
            </a:pPr>
            <a:endParaRPr lang="en-GB" sz="6000">
              <a:solidFill>
                <a:srgbClr val="FF0000"/>
              </a:solidFill>
              <a:sym typeface="Webdings" pitchFamily="18" charset="2"/>
            </a:endParaRPr>
          </a:p>
        </p:txBody>
      </p:sp>
      <p:sp>
        <p:nvSpPr>
          <p:cNvPr id="19462" name="TextBox 1"/>
          <p:cNvSpPr txBox="1">
            <a:spLocks noChangeArrowheads="1"/>
          </p:cNvSpPr>
          <p:nvPr/>
        </p:nvSpPr>
        <p:spPr bwMode="auto">
          <a:xfrm rot="10800000" flipV="1">
            <a:off x="2195736" y="5672572"/>
            <a:ext cx="5904656" cy="707886"/>
          </a:xfrm>
          <a:prstGeom prst="rect">
            <a:avLst/>
          </a:prstGeom>
          <a:solidFill>
            <a:srgbClr val="003366"/>
          </a:solidFill>
          <a:ln w="31750">
            <a:solidFill>
              <a:srgbClr val="0000CC"/>
            </a:solidFill>
            <a:miter lim="800000"/>
            <a:headEnd/>
            <a:tailEnd/>
          </a:ln>
        </p:spPr>
        <p:txBody>
          <a:bodyPr wrap="square">
            <a:spAutoFit/>
          </a:bodyPr>
          <a:lstStyle/>
          <a:p>
            <a:pPr algn="ctr">
              <a:spcBef>
                <a:spcPct val="50000"/>
              </a:spcBef>
              <a:tabLst>
                <a:tab pos="287338" algn="l"/>
              </a:tabLst>
              <a:defRPr/>
            </a:pPr>
            <a:r>
              <a:rPr lang="ar-SA" sz="1600" b="1" dirty="0" smtClean="0">
                <a:solidFill>
                  <a:srgbClr val="FFFF66"/>
                </a:solidFill>
                <a:latin typeface="Calibri" pitchFamily="34" charset="0"/>
                <a:cs typeface="Calibri" pitchFamily="34" charset="0"/>
              </a:rPr>
              <a:t>انتبه: التزم بقواعد عمليات الرفع وابق بعيدا عن منطقة الخطر أثناء القيام بهذه العمليات</a:t>
            </a:r>
            <a:endParaRPr lang="en-US" sz="1600" b="1" dirty="0" smtClean="0">
              <a:solidFill>
                <a:srgbClr val="FFFF66"/>
              </a:solidFill>
              <a:latin typeface="Calibri" pitchFamily="34" charset="0"/>
              <a:cs typeface="Calibri" pitchFamily="34" charset="0"/>
            </a:endParaRPr>
          </a:p>
          <a:p>
            <a:pPr algn="ctr">
              <a:spcBef>
                <a:spcPct val="50000"/>
              </a:spcBef>
              <a:tabLst>
                <a:tab pos="287338" algn="l"/>
              </a:tabLst>
              <a:defRPr/>
            </a:pPr>
            <a:endParaRPr lang="en-US" sz="1600" b="1" dirty="0">
              <a:solidFill>
                <a:srgbClr val="FFFF66"/>
              </a:solidFill>
              <a:latin typeface="Calibri" pitchFamily="34" charset="0"/>
              <a:cs typeface="Calibri" pitchFamily="34" charset="0"/>
            </a:endParaRPr>
          </a:p>
        </p:txBody>
      </p:sp>
      <p:sp>
        <p:nvSpPr>
          <p:cNvPr id="13" name="Slide Number Placeholder 12"/>
          <p:cNvSpPr>
            <a:spLocks noGrp="1"/>
          </p:cNvSpPr>
          <p:nvPr>
            <p:ph type="sldNum" sz="quarter" idx="12"/>
          </p:nvPr>
        </p:nvSpPr>
        <p:spPr/>
        <p:txBody>
          <a:bodyPr/>
          <a:lstStyle/>
          <a:p>
            <a:r>
              <a:rPr lang="en-US" dirty="0" smtClean="0">
                <a:solidFill>
                  <a:prstClr val="black">
                    <a:tint val="75000"/>
                  </a:prstClr>
                </a:solidFill>
              </a:rPr>
              <a:t>1</a:t>
            </a:r>
            <a:endParaRPr lang="en-US" dirty="0">
              <a:solidFill>
                <a:prstClr val="black">
                  <a:tint val="75000"/>
                </a:prstClr>
              </a:solidFill>
            </a:endParaRPr>
          </a:p>
        </p:txBody>
      </p:sp>
      <p:grpSp>
        <p:nvGrpSpPr>
          <p:cNvPr id="3" name="Group 131"/>
          <p:cNvGrpSpPr>
            <a:grpSpLocks/>
          </p:cNvGrpSpPr>
          <p:nvPr/>
        </p:nvGrpSpPr>
        <p:grpSpPr bwMode="auto">
          <a:xfrm>
            <a:off x="2195736" y="2420888"/>
            <a:ext cx="336550" cy="544513"/>
            <a:chOff x="3504" y="544"/>
            <a:chExt cx="2287" cy="1855"/>
          </a:xfrm>
        </p:grpSpPr>
        <p:sp>
          <p:nvSpPr>
            <p:cNvPr id="2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sp>
          <p:nvSpPr>
            <p:cNvPr id="2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mtClean="0">
                <a:solidFill>
                  <a:srgbClr val="000000"/>
                </a:solidFill>
              </a:endParaRPr>
            </a:p>
          </p:txBody>
        </p:sp>
      </p:grpSp>
      <p:cxnSp>
        <p:nvCxnSpPr>
          <p:cNvPr id="29" name="Straight Arrow Connector 28"/>
          <p:cNvCxnSpPr/>
          <p:nvPr/>
        </p:nvCxnSpPr>
        <p:spPr>
          <a:xfrm flipV="1">
            <a:off x="1547664" y="1023392"/>
            <a:ext cx="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descr="image001"/>
          <p:cNvPicPr>
            <a:picLocks noChangeAspect="1" noChangeArrowheads="1"/>
          </p:cNvPicPr>
          <p:nvPr/>
        </p:nvPicPr>
        <p:blipFill>
          <a:blip r:embed="rId4" cstate="print"/>
          <a:srcRect/>
          <a:stretch>
            <a:fillRect/>
          </a:stretch>
        </p:blipFill>
        <p:spPr bwMode="auto">
          <a:xfrm>
            <a:off x="179512" y="3501008"/>
            <a:ext cx="2627784" cy="2233042"/>
          </a:xfrm>
          <a:prstGeom prst="rect">
            <a:avLst/>
          </a:prstGeom>
          <a:noFill/>
          <a:ln w="9525">
            <a:noFill/>
            <a:miter lim="800000"/>
            <a:headEnd/>
            <a:tailEnd/>
          </a:ln>
        </p:spPr>
      </p:pic>
      <p:sp>
        <p:nvSpPr>
          <p:cNvPr id="25" name="Freeform 132"/>
          <p:cNvSpPr>
            <a:spLocks/>
          </p:cNvSpPr>
          <p:nvPr/>
        </p:nvSpPr>
        <p:spPr bwMode="auto">
          <a:xfrm>
            <a:off x="2267744" y="5013176"/>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mtClean="0">
              <a:solidFill>
                <a:srgbClr val="000000"/>
              </a:solidFill>
            </a:endParaRPr>
          </a:p>
        </p:txBody>
      </p:sp>
      <p:cxnSp>
        <p:nvCxnSpPr>
          <p:cNvPr id="30" name="Straight Arrow Connector 29"/>
          <p:cNvCxnSpPr/>
          <p:nvPr/>
        </p:nvCxnSpPr>
        <p:spPr>
          <a:xfrm flipV="1">
            <a:off x="1619672" y="3573016"/>
            <a:ext cx="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 name="Rectangle 1"/>
          <p:cNvSpPr>
            <a:spLocks noChangeArrowheads="1"/>
          </p:cNvSpPr>
          <p:nvPr/>
        </p:nvSpPr>
        <p:spPr bwMode="auto">
          <a:xfrm>
            <a:off x="2987824" y="1747845"/>
            <a:ext cx="5832648" cy="32008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FF0000"/>
                </a:solidFill>
                <a:effectLst/>
                <a:latin typeface="Tahoma" pitchFamily="34" charset="0"/>
                <a:ea typeface="Tahoma" pitchFamily="34" charset="0"/>
                <a:cs typeface="Tahoma" pitchFamily="34" charset="0"/>
              </a:rPr>
              <a:t>ماذا حدث؟</a:t>
            </a:r>
            <a:endParaRPr kumimoji="0" lang="en-US" sz="1600" b="1" i="0" u="none" strike="noStrike" cap="none" normalizeH="0" baseline="0" dirty="0" smtClean="0">
              <a:ln>
                <a:noFill/>
              </a:ln>
              <a:solidFill>
                <a:srgbClr val="FF0000"/>
              </a:solidFill>
              <a:effectLst/>
              <a:latin typeface="Tahoma" pitchFamily="34" charset="0"/>
              <a:ea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ea typeface="Calibri" pitchFamily="34" charset="0"/>
                <a:cs typeface="Traditional Arabic" pitchFamily="18" charset="-78"/>
              </a:rPr>
              <a:t>كان اثنان من المشغلين يجلسان على صمام مانع انفجار (</a:t>
            </a:r>
            <a:r>
              <a:rPr kumimoji="0" lang="en-GB" b="0" i="0" u="none" strike="noStrike" cap="none" normalizeH="0" baseline="0" dirty="0" smtClean="0">
                <a:ln>
                  <a:noFill/>
                </a:ln>
                <a:solidFill>
                  <a:schemeClr val="tx1"/>
                </a:solidFill>
                <a:effectLst/>
                <a:ea typeface="Calibri" pitchFamily="34" charset="0"/>
                <a:cs typeface="Traditional Arabic" pitchFamily="18" charset="-78"/>
              </a:rPr>
              <a:t>BOP</a:t>
            </a:r>
            <a:r>
              <a:rPr kumimoji="0" lang="ar-SA" b="0" i="0" u="none" strike="noStrike" cap="none" normalizeH="0" baseline="0" dirty="0" smtClean="0">
                <a:ln>
                  <a:noFill/>
                </a:ln>
                <a:solidFill>
                  <a:schemeClr val="tx1"/>
                </a:solidFill>
                <a:effectLst/>
                <a:ea typeface="Calibri" pitchFamily="34" charset="0"/>
                <a:cs typeface="Traditional Arabic" pitchFamily="18" charset="-78"/>
              </a:rPr>
              <a:t>) على ارتفاع 2.4 متر. وبعد انتهائهما من فك المسامير في جهاز التشحيم، طلبا من المساعد الميداني رفع جهاز التشحيم دون أن ينزلا من الصمام. وأثناء رفع الجهاز تأرجح وخبط واحد من المشغلين على يده مما تسبب في كسر أحد أصابعه.</a:t>
            </a:r>
            <a:endParaRPr kumimoji="0" lang="en-US" b="0" i="0" u="none" strike="noStrike" cap="none" normalizeH="0" baseline="0" dirty="0" smtClean="0">
              <a:ln>
                <a:noFill/>
              </a:ln>
              <a:solidFill>
                <a:schemeClr val="tx1"/>
              </a:solidFill>
              <a:effectLst/>
              <a:ea typeface="Calibri" pitchFamily="34" charset="0"/>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rgbClr val="0070C0"/>
                </a:solidFill>
                <a:effectLst/>
                <a:latin typeface="Tahoma" pitchFamily="34" charset="0"/>
                <a:ea typeface="Tahoma" pitchFamily="34" charset="0"/>
                <a:cs typeface="Tahoma" pitchFamily="34" charset="0"/>
              </a:rPr>
              <a:t>الدروس المستفادة:</a:t>
            </a:r>
            <a:endParaRPr kumimoji="0" lang="en-US" sz="1600" b="1" i="0" u="none" strike="noStrike" cap="none" normalizeH="0" baseline="0" dirty="0" smtClean="0">
              <a:ln>
                <a:noFill/>
              </a:ln>
              <a:solidFill>
                <a:srgbClr val="0070C0"/>
              </a:solidFill>
              <a:effectLst/>
              <a:latin typeface="Tahoma" pitchFamily="34" charset="0"/>
              <a:ea typeface="Tahoma" pitchFamily="34" charset="0"/>
              <a:cs typeface="Tahoma"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b="0" i="0" u="none" strike="noStrike" cap="none" normalizeH="0" baseline="0" dirty="0" smtClean="0">
                <a:ln>
                  <a:noFill/>
                </a:ln>
                <a:solidFill>
                  <a:schemeClr val="tx1"/>
                </a:solidFill>
                <a:effectLst/>
                <a:ea typeface="Calibri" pitchFamily="34" charset="0"/>
                <a:cs typeface="Traditional Arabic" pitchFamily="18" charset="-78"/>
              </a:rPr>
              <a:t>لا تبق في منطقة الخطر أثناء القيام بعمليات الرفع</a:t>
            </a:r>
            <a:endParaRPr kumimoji="0" lang="en-US"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b="0" i="0" u="none" strike="noStrike" cap="none" normalizeH="0" baseline="0" dirty="0" smtClean="0">
                <a:ln>
                  <a:noFill/>
                </a:ln>
                <a:solidFill>
                  <a:schemeClr val="tx1"/>
                </a:solidFill>
                <a:effectLst/>
                <a:ea typeface="Calibri" pitchFamily="34" charset="0"/>
                <a:cs typeface="Traditional Arabic" pitchFamily="18" charset="-78"/>
              </a:rPr>
              <a:t>لا تعمل في مكان مرتفع ما لم تتوفر لديك حمالة أمان أو ما لم تكن تعمل من على منصة</a:t>
            </a:r>
            <a:endParaRPr kumimoji="0" lang="en-US"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b="0" i="0" u="none" strike="noStrike" cap="none" normalizeH="0" baseline="0" dirty="0" smtClean="0">
                <a:ln>
                  <a:noFill/>
                </a:ln>
                <a:solidFill>
                  <a:schemeClr val="tx1"/>
                </a:solidFill>
                <a:effectLst/>
                <a:ea typeface="Calibri" pitchFamily="34" charset="0"/>
                <a:cs typeface="Traditional Arabic" pitchFamily="18" charset="-78"/>
              </a:rPr>
              <a:t>في حال عدم توفر الخطوات لإتمام عملية ما، استخدم بطاقة </a:t>
            </a:r>
            <a:r>
              <a:rPr kumimoji="0" lang="en-GB" b="0" i="0" u="none" strike="noStrike" cap="none" normalizeH="0" baseline="0" dirty="0" smtClean="0">
                <a:ln>
                  <a:noFill/>
                </a:ln>
                <a:solidFill>
                  <a:schemeClr val="tx1"/>
                </a:solidFill>
                <a:effectLst/>
                <a:ea typeface="Calibri" pitchFamily="34" charset="0"/>
                <a:cs typeface="Traditional Arabic" pitchFamily="18" charset="-78"/>
              </a:rPr>
              <a:t>TRIC </a:t>
            </a:r>
            <a:r>
              <a:rPr kumimoji="0" lang="ar-SA" b="0" i="0" u="none" strike="noStrike" cap="none" normalizeH="0" baseline="0" dirty="0" smtClean="0">
                <a:ln>
                  <a:noFill/>
                </a:ln>
                <a:solidFill>
                  <a:schemeClr val="tx1"/>
                </a:solidFill>
                <a:effectLst/>
                <a:ea typeface="Calibri" pitchFamily="34" charset="0"/>
                <a:cs typeface="Traditional Arabic" pitchFamily="18" charset="-78"/>
              </a:rPr>
              <a:t>وقيد الخطوات اللازمة مع تحديد الأخطار المصاحبة لكل خطوة وأخذ الاحتياطات اللازمة لتفاديها وتحديد الشخص المسؤول.</a:t>
            </a:r>
            <a:endParaRPr kumimoji="0" lang="ar-SA" b="0" i="0" u="none" strike="noStrike" cap="none" normalizeH="0" baseline="0" dirty="0" smtClean="0">
              <a:ln>
                <a:noFill/>
              </a:ln>
              <a:solidFill>
                <a:schemeClr val="tx1"/>
              </a:solidFill>
              <a:effectLst/>
              <a:cs typeface="Arial" pitchFamily="34" charset="0"/>
            </a:endParaRPr>
          </a:p>
        </p:txBody>
      </p:sp>
      <p:sp>
        <p:nvSpPr>
          <p:cNvPr id="2050" name="Rectangle 2"/>
          <p:cNvSpPr>
            <a:spLocks noChangeArrowheads="1"/>
          </p:cNvSpPr>
          <p:nvPr/>
        </p:nvSpPr>
        <p:spPr bwMode="auto">
          <a:xfrm>
            <a:off x="3779912" y="1073642"/>
            <a:ext cx="503954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OM"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التاريخ: 19/04/2013</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كسر اصبع- آي بي سي </a:t>
            </a:r>
            <a:endParaRPr kumimoji="0" lang="ar-SA" sz="14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
        <p:nvSpPr>
          <p:cNvPr id="19" name="Rectangle 7"/>
          <p:cNvSpPr>
            <a:spLocks noChangeArrowheads="1"/>
          </p:cNvSpPr>
          <p:nvPr/>
        </p:nvSpPr>
        <p:spPr bwMode="auto">
          <a:xfrm>
            <a:off x="0" y="723900"/>
            <a:ext cx="9144000" cy="25400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050" b="1" dirty="0">
                <a:solidFill>
                  <a:schemeClr val="tx2">
                    <a:lumMod val="75000"/>
                  </a:schemeClr>
                </a:solidFill>
                <a:latin typeface="Calibri" pitchFamily="34" charset="0"/>
                <a:cs typeface="Calibri" pitchFamily="34" charset="0"/>
              </a:rPr>
              <a:t>Use this Alert: Discuss in Tool Box Talks and HSE Meetings </a:t>
            </a:r>
            <a:r>
              <a:rPr lang="en-US" sz="1050" b="1" dirty="0">
                <a:solidFill>
                  <a:schemeClr val="tx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latin typeface="Calibri" pitchFamily="34" charset="0"/>
              <a:cs typeface="Calibri" pitchFamily="34" charset="0"/>
            </a:endParaRPr>
          </a:p>
        </p:txBody>
      </p:sp>
      <p:sp>
        <p:nvSpPr>
          <p:cNvPr id="2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5"/>
              </a:rPr>
              <a:t>:  </a:t>
            </a:r>
            <a:r>
              <a:rPr lang="en-US" sz="1000" b="0" dirty="0" smtClean="0">
                <a:solidFill>
                  <a:schemeClr val="accent6">
                    <a:lumMod val="50000"/>
                  </a:schemeClr>
                </a:solidFill>
                <a:latin typeface="Calibri" pitchFamily="34" charset="0"/>
                <a:cs typeface="Calibri" pitchFamily="34" charset="0"/>
                <a:hlinkClick r:id="rId5"/>
              </a:rPr>
              <a:t>MSE54</a:t>
            </a:r>
            <a:r>
              <a:rPr lang="en-US" sz="1000" b="0" dirty="0" smtClean="0">
                <a:latin typeface="Calibri" pitchFamily="34" charset="0"/>
                <a:cs typeface="Calibri" pitchFamily="34" charset="0"/>
                <a:hlinkClick r:id="rId5"/>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6"/>
              </a:rPr>
              <a:t>HSE Website</a:t>
            </a:r>
            <a:r>
              <a:rPr lang="en-US" sz="1000" b="0" dirty="0" smtClean="0">
                <a:latin typeface="Calibri" pitchFamily="34" charset="0"/>
                <a:cs typeface="Calibri" pitchFamily="34" charset="0"/>
              </a:rPr>
              <a:t>                                 Learning No 14                                                               22/07/2013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8538"/>
            <a:chOff x="9" y="-144"/>
            <a:chExt cx="6087" cy="629"/>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20487" name="Text Box 12"/>
            <p:cNvSpPr txBox="1">
              <a:spLocks noChangeArrowheads="1"/>
            </p:cNvSpPr>
            <p:nvPr/>
          </p:nvSpPr>
          <p:spPr bwMode="auto">
            <a:xfrm>
              <a:off x="676" y="0"/>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a:t>
              </a:r>
              <a:r>
                <a:rPr lang="en-GB" sz="4400" b="1" dirty="0" err="1">
                  <a:solidFill>
                    <a:srgbClr val="0000FF"/>
                  </a:solidFill>
                  <a:latin typeface="Arial Narrow" pitchFamily="34" charset="0"/>
                </a:rPr>
                <a:t>learnings</a:t>
              </a:r>
              <a:endParaRPr lang="en-GB" sz="4400" b="1" dirty="0">
                <a:solidFill>
                  <a:srgbClr val="0000FF"/>
                </a:solidFill>
                <a:latin typeface="Arial Narrow" pitchFamily="34" charset="0"/>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0" name="Slide Number Placeholder 9"/>
          <p:cNvSpPr>
            <a:spLocks noGrp="1"/>
          </p:cNvSpPr>
          <p:nvPr>
            <p:ph type="sldNum" sz="quarter" idx="12"/>
          </p:nvPr>
        </p:nvSpPr>
        <p:spPr/>
        <p:txBody>
          <a:bodyPr/>
          <a:lstStyle/>
          <a:p>
            <a:r>
              <a:rPr lang="en-US" dirty="0" smtClean="0">
                <a:solidFill>
                  <a:prstClr val="black">
                    <a:tint val="75000"/>
                  </a:prstClr>
                </a:solidFill>
              </a:rPr>
              <a:t>2</a:t>
            </a:r>
            <a:endParaRPr lang="en-US" dirty="0">
              <a:solidFill>
                <a:prstClr val="black">
                  <a:tint val="75000"/>
                </a:prstClr>
              </a:solidFill>
            </a:endParaRPr>
          </a:p>
        </p:txBody>
      </p:sp>
      <p:sp>
        <p:nvSpPr>
          <p:cNvPr id="19457" name="Rectangle 1"/>
          <p:cNvSpPr>
            <a:spLocks noChangeArrowheads="1"/>
          </p:cNvSpPr>
          <p:nvPr/>
        </p:nvSpPr>
        <p:spPr bwMode="auto">
          <a:xfrm>
            <a:off x="1331640" y="1445924"/>
            <a:ext cx="7559824" cy="32008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ea typeface="Calibri" pitchFamily="34" charset="0"/>
                <a:cs typeface="Traditional Arabic" pitchFamily="18" charset="-78"/>
              </a:rPr>
              <a:t>أهم الدروس المستفادة للإدارة</a:t>
            </a:r>
            <a:endParaRPr kumimoji="0" lang="en-US" sz="2400" b="1" i="0" u="none" strike="noStrike" cap="none" normalizeH="0" baseline="0" dirty="0" smtClean="0">
              <a:ln>
                <a:noFill/>
              </a:ln>
              <a:solidFill>
                <a:schemeClr val="tx1"/>
              </a:solidFill>
              <a:effectLst/>
              <a:ea typeface="Calibri" pitchFamily="34" charset="0"/>
              <a:cs typeface="Traditional Arabic" pitchFamily="18"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لديك قواعد لتنظيم عمليات الرفع في منطقة عملياتك؟</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لديك عمال تركيب ومساعدي عمال المرفاع متدربين في عمليات الرفع؟</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تشرف إدارتك على عمليات الرفع للتأكد من الالتزام بالقواعد؟</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تمنع موظفيك من العمل في حال عدم تواجد شخص ما للإشراف على العملية؟</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تتأكد من تطبيق قواعد النجاة عند العمل في الأماكن المرتفعة؟</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تقوم بتقييم الـ</a:t>
            </a:r>
            <a:r>
              <a:rPr kumimoji="0" lang="en-GB" sz="2000" b="0" i="0" u="none" strike="noStrike" cap="none" normalizeH="0" baseline="0" dirty="0" smtClean="0">
                <a:ln>
                  <a:noFill/>
                </a:ln>
                <a:solidFill>
                  <a:schemeClr val="tx1"/>
                </a:solidFill>
                <a:effectLst/>
                <a:ea typeface="Calibri" pitchFamily="34" charset="0"/>
                <a:cs typeface="Traditional Arabic" pitchFamily="18" charset="-78"/>
              </a:rPr>
              <a:t>TRIC</a:t>
            </a: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 للعمليات التي لا إجراءات لها؟</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لديك عمليات معينة يمكن تطبيقها لضمان سلامة الوصول إلى  الأماكن المرتفعة والعمل فيها؟</a:t>
            </a:r>
            <a:endParaRPr kumimoji="0" lang="en-US" sz="2000" b="0" i="0" u="none" strike="noStrike" cap="none" normalizeH="0" baseline="0" dirty="0" smtClean="0">
              <a:ln>
                <a:noFill/>
              </a:ln>
              <a:solidFill>
                <a:schemeClr val="tx1"/>
              </a:solidFill>
              <a:effectLst/>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GB" sz="2000" b="0" i="0" u="none" strike="noStrike" cap="none" normalizeH="0" baseline="0" dirty="0" smtClean="0">
                <a:ln>
                  <a:noFill/>
                </a:ln>
                <a:solidFill>
                  <a:schemeClr val="tx1"/>
                </a:solidFill>
                <a:effectLst/>
                <a:ea typeface="Calibri" pitchFamily="34" charset="0"/>
                <a:cs typeface="Traditional Arabic" pitchFamily="18" charset="-78"/>
              </a:rPr>
              <a:t> </a:t>
            </a:r>
            <a:r>
              <a:rPr kumimoji="0" lang="ar-SA" sz="2000" b="0" i="0" u="none" strike="noStrike" cap="none" normalizeH="0" baseline="0" dirty="0" smtClean="0">
                <a:ln>
                  <a:noFill/>
                </a:ln>
                <a:solidFill>
                  <a:schemeClr val="tx1"/>
                </a:solidFill>
                <a:effectLst/>
                <a:ea typeface="Calibri" pitchFamily="34" charset="0"/>
                <a:cs typeface="Traditional Arabic" pitchFamily="18" charset="-78"/>
              </a:rPr>
              <a:t>هل تلقى موظفوك التدريب الذي يمكنهم من تقييم مدى خطورة العمل في هذه العمليات؟</a:t>
            </a:r>
            <a:endParaRPr kumimoji="0" lang="ar-SA" sz="2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18736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55FB27B-2F7C-4571-8874-A404AC0BE428}"/>
</file>

<file path=customXml/itemProps2.xml><?xml version="1.0" encoding="utf-8"?>
<ds:datastoreItem xmlns:ds="http://schemas.openxmlformats.org/officeDocument/2006/customXml" ds:itemID="{7621E766-0A2B-421A-B981-5F6EA6138310}"/>
</file>

<file path=customXml/itemProps3.xml><?xml version="1.0" encoding="utf-8"?>
<ds:datastoreItem xmlns:ds="http://schemas.openxmlformats.org/officeDocument/2006/customXml" ds:itemID="{01715935-5ED7-4BA3-AB6E-FAFF7739468E}"/>
</file>

<file path=docProps/app.xml><?xml version="1.0" encoding="utf-8"?>
<Properties xmlns="http://schemas.openxmlformats.org/officeDocument/2006/extended-properties" xmlns:vt="http://schemas.openxmlformats.org/officeDocument/2006/docPropsVTypes">
  <TotalTime>1712</TotalTime>
  <Words>304</Words>
  <Application>Microsoft Office PowerPoint</Application>
  <PresentationFormat>On-screen Show (4:3)</PresentationFormat>
  <Paragraphs>27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mu93647</cp:lastModifiedBy>
  <cp:revision>154</cp:revision>
  <dcterms:created xsi:type="dcterms:W3CDTF">2013-06-10T03:28:51Z</dcterms:created>
  <dcterms:modified xsi:type="dcterms:W3CDTF">2013-08-26T07:35:53Z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