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EEC4F5-D001-4E9D-BAD6-3DD356159BC1}" type="datetimeFigureOut">
              <a:rPr lang="en-US" smtClean="0"/>
              <a:pPr/>
              <a:t>26/08/2013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6FDFB-EB48-4D00-B855-6E956D7433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4" name="Header Placeholder 3"/>
          <p:cNvSpPr>
            <a:spLocks noGrp="1"/>
          </p:cNvSpPr>
          <p:nvPr>
            <p:ph type="hdr" sz="quarter"/>
          </p:nvPr>
        </p:nvSpPr>
        <p:spPr/>
        <p:txBody>
          <a:bodyPr/>
          <a:lstStyle/>
          <a:p>
            <a:pPr>
              <a:defRPr/>
            </a:pPr>
            <a:r>
              <a:rPr lang="en-US" smtClean="0">
                <a:solidFill>
                  <a:prstClr val="black"/>
                </a:solidFill>
              </a:rPr>
              <a:t>Non Accidental Death- 24 April 2013</a:t>
            </a:r>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DB962-0ECF-496A-953A-24C57B5DE9BA}"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Picture 6" descr="PPT cover.jpg"/>
          <p:cNvPicPr>
            <a:picLocks noChangeAspect="1"/>
          </p:cNvPicPr>
          <p:nvPr userDrawn="1"/>
        </p:nvPicPr>
        <p:blipFill>
          <a:blip r:embed="rId2" cstate="print"/>
          <a:stretch>
            <a:fillRect/>
          </a:stretch>
        </p:blipFill>
        <p:spPr>
          <a:xfrm>
            <a:off x="0" y="0"/>
            <a:ext cx="9149407" cy="68539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96F4D-8936-4277-889E-F9BFE2F04940}"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29509-BE6D-4490-AAA4-2C7CDE4D5D4E}"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cs typeface="+mn-cs"/>
              </a:defRPr>
            </a:lvl1pPr>
          </a:lstStyle>
          <a:p>
            <a:pPr>
              <a:defRPr/>
            </a:pPr>
            <a:fld id="{F671AAB6-EA4A-4769-A11E-68372DCB696A}" type="datetime1">
              <a:rPr lang="en-US" smtClean="0">
                <a:solidFill>
                  <a:prstClr val="black">
                    <a:tint val="75000"/>
                  </a:prstClr>
                </a:solidFill>
              </a:rPr>
              <a:pPr>
                <a:defRPr/>
              </a:pPr>
              <a:t>26/08/2013</a:t>
            </a:fld>
            <a:endParaRPr lang="en-US">
              <a:solidFill>
                <a:prstClr val="black">
                  <a:tint val="75000"/>
                </a:prstClr>
              </a:solidFill>
            </a:endParaRPr>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cs typeface="+mn-cs"/>
              </a:defRPr>
            </a:lvl1pPr>
          </a:lstStyle>
          <a:p>
            <a:pPr>
              <a:defRPr/>
            </a:pPr>
            <a:endParaRPr lang="en-US">
              <a:solidFill>
                <a:prstClr val="black">
                  <a:tint val="75000"/>
                </a:prstClr>
              </a:solidFill>
            </a:endParaRPr>
          </a:p>
        </p:txBody>
      </p:sp>
      <p:sp>
        <p:nvSpPr>
          <p:cNvPr id="6" name="Rectangle 6"/>
          <p:cNvSpPr>
            <a:spLocks noGrp="1" noChangeArrowheads="1"/>
          </p:cNvSpPr>
          <p:nvPr>
            <p:ph type="sldNum" sz="quarter" idx="12"/>
          </p:nvPr>
        </p:nvSpPr>
        <p:spPr>
          <a:xfrm>
            <a:off x="7010400" y="6248400"/>
            <a:ext cx="1905000" cy="457200"/>
          </a:xfrm>
          <a:prstGeom prst="rect">
            <a:avLst/>
          </a:prstGeom>
        </p:spPr>
        <p:txBody>
          <a:bodyPr/>
          <a:lstStyle>
            <a:lvl1pPr>
              <a:defRPr>
                <a:cs typeface="+mn-cs"/>
              </a:defRPr>
            </a:lvl1pPr>
          </a:lstStyle>
          <a:p>
            <a:pPr>
              <a:defRPr/>
            </a:pPr>
            <a:fld id="{D2AFBD2F-C73D-4E46-BBAD-DBC47A4E3229}"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F0499-D67F-4E38-A892-3734D9A9F9F0}"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E30A2-B972-454B-A938-45FBA496BF4E}"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DB355-346C-4B7C-9297-030D4ACF42A5}"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32226-C74A-438B-96EA-DADC0EE1CEF3}" type="datetime1">
              <a:rPr lang="en-US" smtClean="0">
                <a:solidFill>
                  <a:prstClr val="black">
                    <a:tint val="75000"/>
                  </a:prstClr>
                </a:solidFill>
              </a:rPr>
              <a:pPr/>
              <a:t>26/08/2013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10"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ACBC44-A36B-473C-BD62-EDC4C78DC01E}" type="datetime1">
              <a:rPr lang="en-US" smtClean="0">
                <a:solidFill>
                  <a:prstClr val="black">
                    <a:tint val="75000"/>
                  </a:prstClr>
                </a:solidFill>
              </a:rPr>
              <a:pPr/>
              <a:t>26/08/2013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6"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EE1E6-DFBB-4EF5-A2F4-E83521F9838D}" type="datetime1">
              <a:rPr lang="en-US" smtClean="0">
                <a:solidFill>
                  <a:prstClr val="black">
                    <a:tint val="75000"/>
                  </a:prstClr>
                </a:solidFill>
              </a:rPr>
              <a:pPr/>
              <a:t>26/08/2013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5"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AE0EA-EB60-43CB-91B1-A07062D4D034}"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2E6F5-3A21-4DDE-ACB8-F9ADDCFE99F4}"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2BCCC-901E-4ECA-90B4-25A6E75F09C2}"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pdointernet/hseforcontractors/Pages/OnlineLibrary1.aspx" TargetMode="External"/><Relationship Id="rId5" Type="http://schemas.openxmlformats.org/officeDocument/2006/relationships/hyperlink" Target="mailto:talib.z.shaqsi@pdo.co.om" TargetMode="Externa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E:\EMC\Incidents\STST\INR 76 - 13 May 2013 - LTI Hand Injury - QA (SRL)\Photo\20130523_112050.jpg"/>
          <p:cNvPicPr>
            <a:picLocks noChangeAspect="1" noChangeArrowheads="1"/>
          </p:cNvPicPr>
          <p:nvPr/>
        </p:nvPicPr>
        <p:blipFill>
          <a:blip r:embed="rId3" cstate="print"/>
          <a:srcRect/>
          <a:stretch>
            <a:fillRect/>
          </a:stretch>
        </p:blipFill>
        <p:spPr bwMode="auto">
          <a:xfrm>
            <a:off x="6012160" y="926976"/>
            <a:ext cx="3059832" cy="2448272"/>
          </a:xfrm>
          <a:prstGeom prst="rect">
            <a:avLst/>
          </a:prstGeom>
          <a:noFill/>
          <a:ln w="9525">
            <a:noFill/>
            <a:miter lim="800000"/>
            <a:headEnd/>
            <a:tailEnd/>
          </a:ln>
        </p:spPr>
      </p:pic>
      <p:sp>
        <p:nvSpPr>
          <p:cNvPr id="14339" name="Text Box 2"/>
          <p:cNvSpPr txBox="1">
            <a:spLocks noChangeArrowheads="1"/>
          </p:cNvSpPr>
          <p:nvPr/>
        </p:nvSpPr>
        <p:spPr bwMode="auto">
          <a:xfrm>
            <a:off x="0" y="1069222"/>
            <a:ext cx="5868144" cy="4592026"/>
          </a:xfrm>
          <a:prstGeom prst="rect">
            <a:avLst/>
          </a:prstGeom>
          <a:noFill/>
          <a:ln w="19050">
            <a:noFill/>
            <a:miter lim="800000"/>
            <a:headEnd/>
            <a:tailEnd/>
          </a:ln>
        </p:spPr>
        <p:txBody>
          <a:bodyPr wrap="square">
            <a:spAutoFit/>
          </a:bodyPr>
          <a:lstStyle/>
          <a:p>
            <a:pPr marL="114300" indent="-114300" algn="just">
              <a:defRPr/>
            </a:pPr>
            <a:r>
              <a:rPr lang="en-GB" sz="1200" b="1" dirty="0">
                <a:solidFill>
                  <a:prstClr val="black"/>
                </a:solidFill>
                <a:latin typeface="Tahoma" pitchFamily="34" charset="0"/>
              </a:rPr>
              <a:t>Date:</a:t>
            </a:r>
            <a:r>
              <a:rPr lang="en-US" sz="1200" b="1" dirty="0">
                <a:solidFill>
                  <a:prstClr val="black"/>
                </a:solidFill>
                <a:latin typeface="Tahoma" pitchFamily="34" charset="0"/>
              </a:rPr>
              <a:t> </a:t>
            </a:r>
            <a:r>
              <a:rPr lang="en-US" sz="1200" b="1" dirty="0" smtClean="0">
                <a:solidFill>
                  <a:prstClr val="black"/>
                </a:solidFill>
                <a:latin typeface="Tahoma" pitchFamily="34" charset="0"/>
              </a:rPr>
              <a:t>13/05/2013</a:t>
            </a:r>
            <a:r>
              <a:rPr lang="en-US" sz="1600" b="1" dirty="0" smtClean="0">
                <a:solidFill>
                  <a:prstClr val="black"/>
                </a:solidFill>
                <a:latin typeface="Tahoma" pitchFamily="34" charset="0"/>
              </a:rPr>
              <a:t> </a:t>
            </a:r>
            <a:endParaRPr lang="en-US" sz="1200" b="1" dirty="0">
              <a:solidFill>
                <a:prstClr val="black"/>
              </a:solidFill>
              <a:latin typeface="Tahoma" pitchFamily="34" charset="0"/>
            </a:endParaRPr>
          </a:p>
          <a:p>
            <a:pPr marL="114300" indent="-114300" algn="just">
              <a:defRPr/>
            </a:pPr>
            <a:endParaRPr lang="en-US" sz="1600" b="1" dirty="0" smtClean="0">
              <a:solidFill>
                <a:prstClr val="black"/>
              </a:solidFill>
              <a:latin typeface="Tahoma" pitchFamily="34" charset="0"/>
            </a:endParaRPr>
          </a:p>
          <a:p>
            <a:pPr marL="114300" indent="-114300" algn="just">
              <a:defRPr/>
            </a:pPr>
            <a:r>
              <a:rPr lang="en-US" sz="1200" b="1" dirty="0" smtClean="0">
                <a:solidFill>
                  <a:prstClr val="black"/>
                </a:solidFill>
                <a:latin typeface="Tahoma" pitchFamily="34" charset="0"/>
              </a:rPr>
              <a:t>Rigger fractures finger whilst attaching excavator bucket</a:t>
            </a:r>
            <a:endParaRPr lang="en-US" sz="1200" b="1" dirty="0">
              <a:solidFill>
                <a:prstClr val="black"/>
              </a:solidFill>
              <a:latin typeface="Tahoma" pitchFamily="34" charset="0"/>
            </a:endParaRPr>
          </a:p>
          <a:p>
            <a:pPr marL="114300" indent="-114300" algn="just">
              <a:defRPr/>
            </a:pPr>
            <a:endParaRPr lang="en-US" sz="1300" b="1" dirty="0" smtClean="0">
              <a:solidFill>
                <a:srgbClr val="FF0000"/>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spcBef>
                <a:spcPct val="20000"/>
              </a:spcBef>
              <a:buClr>
                <a:prstClr val="black"/>
              </a:buClr>
              <a:defRPr/>
            </a:pPr>
            <a:r>
              <a:rPr lang="en-US" sz="1400" dirty="0" smtClean="0">
                <a:solidFill>
                  <a:srgbClr val="000000"/>
                </a:solidFill>
                <a:cs typeface="Times New Roman" pitchFamily="18" charset="0"/>
              </a:rPr>
              <a:t>Whilst attempting to change a bucket on an excavator and whilst attempting to line up the holes to allow the securing pin to slot between the arm and bucket, the rigger placed his thumb in the gap between the arm and the  buckets frame.  As he moved the excavator arm forward with his other hand it caused the gap to close and crushed his thumb resulting in a painful fracture.</a:t>
            </a:r>
            <a:r>
              <a:rPr lang="en-GB" sz="1400" dirty="0" smtClean="0">
                <a:solidFill>
                  <a:srgbClr val="000000"/>
                </a:solidFill>
                <a:cs typeface="Times New Roman" pitchFamily="18" charset="0"/>
              </a:rPr>
              <a:t> </a:t>
            </a:r>
            <a:endParaRPr lang="en-GB" sz="1400" dirty="0">
              <a:solidFill>
                <a:srgbClr val="000000"/>
              </a:solidFill>
              <a:cs typeface="Times New Roman" pitchFamily="18" charset="0"/>
            </a:endParaRPr>
          </a:p>
          <a:p>
            <a:pPr>
              <a:spcBef>
                <a:spcPct val="20000"/>
              </a:spcBef>
              <a:buClr>
                <a:prstClr val="black"/>
              </a:buClr>
              <a:defRPr/>
            </a:pPr>
            <a:endParaRPr lang="en-GB" sz="800" b="1" dirty="0">
              <a:solidFill>
                <a:prstClr val="black"/>
              </a:solidFill>
              <a:latin typeface="Tahoma" pitchFamily="34" charset="0"/>
            </a:endParaRPr>
          </a:p>
          <a:p>
            <a:pPr>
              <a:spcBef>
                <a:spcPct val="20000"/>
              </a:spcBef>
              <a:buClr>
                <a:prstClr val="black"/>
              </a:buClr>
              <a:defRPr/>
            </a:pPr>
            <a:endParaRPr lang="en-GB" sz="800" b="1" dirty="0">
              <a:solidFill>
                <a:prstClr val="black"/>
              </a:solidFill>
              <a:latin typeface="Tahoma" pitchFamily="34" charset="0"/>
            </a:endParaRPr>
          </a:p>
          <a:p>
            <a:pPr marL="457200" indent="-457200">
              <a:lnSpc>
                <a:spcPct val="190000"/>
              </a:lnSpc>
              <a:defRPr/>
            </a:pPr>
            <a:r>
              <a:rPr lang="en-GB" sz="1600" b="1" dirty="0">
                <a:solidFill>
                  <a:srgbClr val="333399"/>
                </a:solidFill>
                <a:latin typeface="Tahoma" pitchFamily="34" charset="0"/>
              </a:rPr>
              <a:t>Your learning:</a:t>
            </a:r>
          </a:p>
          <a:p>
            <a:pPr marL="169863" indent="-169863">
              <a:buFont typeface="Arial" pitchFamily="34" charset="0"/>
              <a:buChar char="•"/>
              <a:defRPr/>
            </a:pPr>
            <a:r>
              <a:rPr lang="en-US" sz="1400" dirty="0">
                <a:solidFill>
                  <a:srgbClr val="000000"/>
                </a:solidFill>
                <a:cs typeface="Times New Roman" pitchFamily="18" charset="0"/>
              </a:rPr>
              <a:t>Before you start a task, think how you could be injured.</a:t>
            </a:r>
          </a:p>
          <a:p>
            <a:pPr marL="169863" indent="-169863">
              <a:buFont typeface="Arial" pitchFamily="34" charset="0"/>
              <a:buChar char="•"/>
              <a:defRPr/>
            </a:pPr>
            <a:r>
              <a:rPr lang="en-US" sz="1400" dirty="0">
                <a:solidFill>
                  <a:srgbClr val="000000"/>
                </a:solidFill>
                <a:cs typeface="Times New Roman" pitchFamily="18" charset="0"/>
              </a:rPr>
              <a:t>Avoid putting your hands and fingers where they can </a:t>
            </a:r>
            <a:r>
              <a:rPr lang="en-US" sz="1400" dirty="0" smtClean="0">
                <a:solidFill>
                  <a:srgbClr val="000000"/>
                </a:solidFill>
                <a:cs typeface="Times New Roman" pitchFamily="18" charset="0"/>
              </a:rPr>
              <a:t>become trapped. </a:t>
            </a:r>
            <a:endParaRPr lang="en-US" sz="1400" dirty="0">
              <a:solidFill>
                <a:srgbClr val="000000"/>
              </a:solidFill>
              <a:cs typeface="Times New Roman" pitchFamily="18" charset="0"/>
            </a:endParaRPr>
          </a:p>
          <a:p>
            <a:pPr marL="169863" indent="-169863">
              <a:buFont typeface="Arial" pitchFamily="34" charset="0"/>
              <a:buChar char="•"/>
              <a:defRPr/>
            </a:pPr>
            <a:r>
              <a:rPr lang="en-US" sz="1400" dirty="0">
                <a:solidFill>
                  <a:srgbClr val="000000"/>
                </a:solidFill>
                <a:cs typeface="Times New Roman" pitchFamily="18" charset="0"/>
              </a:rPr>
              <a:t>If you are not sure how to do a job </a:t>
            </a:r>
            <a:r>
              <a:rPr lang="en-US" sz="1400" dirty="0" smtClean="0">
                <a:solidFill>
                  <a:srgbClr val="000000"/>
                </a:solidFill>
                <a:cs typeface="Times New Roman" pitchFamily="18" charset="0"/>
              </a:rPr>
              <a:t>safely </a:t>
            </a:r>
            <a:r>
              <a:rPr lang="en-US" sz="1400" dirty="0">
                <a:solidFill>
                  <a:srgbClr val="000000"/>
                </a:solidFill>
                <a:cs typeface="Times New Roman" pitchFamily="18" charset="0"/>
              </a:rPr>
              <a:t>then </a:t>
            </a:r>
            <a:r>
              <a:rPr lang="en-US" sz="1400" dirty="0" smtClean="0">
                <a:solidFill>
                  <a:srgbClr val="000000"/>
                </a:solidFill>
                <a:cs typeface="Times New Roman" pitchFamily="18" charset="0"/>
              </a:rPr>
              <a:t>it is best to stop </a:t>
            </a:r>
            <a:r>
              <a:rPr lang="en-US" sz="1400" dirty="0">
                <a:solidFill>
                  <a:srgbClr val="000000"/>
                </a:solidFill>
                <a:cs typeface="Times New Roman" pitchFamily="18" charset="0"/>
              </a:rPr>
              <a:t>and ask.  </a:t>
            </a:r>
          </a:p>
          <a:p>
            <a:pPr>
              <a:buFont typeface="Arial" pitchFamily="34" charset="0"/>
              <a:buChar char="•"/>
              <a:defRPr/>
            </a:pPr>
            <a:r>
              <a:rPr lang="en-US" sz="1400" dirty="0">
                <a:solidFill>
                  <a:srgbClr val="000000"/>
                </a:solidFill>
                <a:cs typeface="Times New Roman" pitchFamily="18" charset="0"/>
              </a:rPr>
              <a:t>  </a:t>
            </a:r>
            <a:r>
              <a:rPr lang="en-US" sz="1400" dirty="0" smtClean="0">
                <a:solidFill>
                  <a:srgbClr val="000000"/>
                </a:solidFill>
                <a:cs typeface="Times New Roman" pitchFamily="18" charset="0"/>
              </a:rPr>
              <a:t> Do </a:t>
            </a:r>
            <a:r>
              <a:rPr lang="en-US" sz="1400" dirty="0">
                <a:solidFill>
                  <a:srgbClr val="000000"/>
                </a:solidFill>
                <a:cs typeface="Times New Roman" pitchFamily="18" charset="0"/>
              </a:rPr>
              <a:t>not become complacent </a:t>
            </a:r>
            <a:r>
              <a:rPr lang="en-US" sz="1400" dirty="0" smtClean="0">
                <a:solidFill>
                  <a:srgbClr val="000000"/>
                </a:solidFill>
                <a:cs typeface="Times New Roman" pitchFamily="18" charset="0"/>
              </a:rPr>
              <a:t>just because </a:t>
            </a:r>
            <a:r>
              <a:rPr lang="en-US" sz="1400" dirty="0">
                <a:solidFill>
                  <a:srgbClr val="000000"/>
                </a:solidFill>
                <a:cs typeface="Times New Roman" pitchFamily="18" charset="0"/>
              </a:rPr>
              <a:t>you have done the job before</a:t>
            </a:r>
            <a:r>
              <a:rPr lang="en-US" sz="1400" dirty="0" smtClean="0">
                <a:solidFill>
                  <a:srgbClr val="000000"/>
                </a:solidFill>
                <a:cs typeface="Times New Roman" pitchFamily="18" charset="0"/>
              </a:rPr>
              <a:t>.</a:t>
            </a:r>
          </a:p>
          <a:p>
            <a:pPr>
              <a:buFont typeface="Arial" pitchFamily="34" charset="0"/>
              <a:buChar char="•"/>
              <a:defRPr/>
            </a:pPr>
            <a:r>
              <a:rPr lang="en-US" sz="1400" dirty="0" smtClean="0">
                <a:solidFill>
                  <a:srgbClr val="000000"/>
                </a:solidFill>
                <a:cs typeface="Times New Roman" pitchFamily="18" charset="0"/>
              </a:rPr>
              <a:t>   Always ask for help if you can not do the job on your own.</a:t>
            </a:r>
            <a:endParaRPr lang="en-US" sz="1400" dirty="0">
              <a:solidFill>
                <a:srgbClr val="000000"/>
              </a:solidFill>
              <a:cs typeface="Times New Roman" pitchFamily="18" charset="0"/>
            </a:endParaRPr>
          </a:p>
          <a:p>
            <a:pPr>
              <a:defRPr/>
            </a:pPr>
            <a:endParaRPr lang="en-US" sz="1400" dirty="0">
              <a:solidFill>
                <a:srgbClr val="000000"/>
              </a:solidFill>
              <a:cs typeface="Times New Roman" pitchFamily="18" charset="0"/>
            </a:endParaRPr>
          </a:p>
        </p:txBody>
      </p:sp>
      <p:grpSp>
        <p:nvGrpSpPr>
          <p:cNvPr id="2" name="Group 9"/>
          <p:cNvGrpSpPr>
            <a:grpSpLocks/>
          </p:cNvGrpSpPr>
          <p:nvPr/>
        </p:nvGrpSpPr>
        <p:grpSpPr bwMode="auto">
          <a:xfrm>
            <a:off x="1447800" y="0"/>
            <a:ext cx="7239000" cy="2403475"/>
            <a:chOff x="212" y="-1034"/>
            <a:chExt cx="5884" cy="1514"/>
          </a:xfrm>
        </p:grpSpPr>
        <p:sp>
          <p:nvSpPr>
            <p:cNvPr id="1946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19467" name="Text Box 12"/>
            <p:cNvSpPr txBox="1">
              <a:spLocks noChangeArrowheads="1"/>
            </p:cNvSpPr>
            <p:nvPr/>
          </p:nvSpPr>
          <p:spPr bwMode="auto">
            <a:xfrm>
              <a:off x="212" y="-1034"/>
              <a:ext cx="4816" cy="446"/>
            </a:xfrm>
            <a:prstGeom prst="rect">
              <a:avLst/>
            </a:prstGeom>
            <a:noFill/>
            <a:ln w="9525">
              <a:noFill/>
              <a:miter lim="800000"/>
              <a:headEnd/>
              <a:tailEnd/>
            </a:ln>
          </p:spPr>
          <p:txBody>
            <a:bodyPr>
              <a:spAutoFit/>
            </a:bodyPr>
            <a:lstStyle/>
            <a:p>
              <a:pPr algn="ctr"/>
              <a:r>
                <a:rPr lang="en-GB" sz="4000" b="1" dirty="0">
                  <a:solidFill>
                    <a:srgbClr val="0000FF"/>
                  </a:solidFill>
                  <a:latin typeface="Arial Black" pitchFamily="34" charset="0"/>
                </a:rPr>
                <a:t>PDO safety advice</a:t>
              </a:r>
            </a:p>
          </p:txBody>
        </p:sp>
        <p:sp>
          <p:nvSpPr>
            <p:cNvPr id="19468"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9461" name="Text Box 5"/>
          <p:cNvSpPr txBox="1">
            <a:spLocks noChangeArrowheads="1"/>
          </p:cNvSpPr>
          <p:nvPr/>
        </p:nvSpPr>
        <p:spPr bwMode="auto">
          <a:xfrm>
            <a:off x="5838825" y="1309464"/>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9462" name="TextBox 1"/>
          <p:cNvSpPr txBox="1">
            <a:spLocks noChangeArrowheads="1"/>
          </p:cNvSpPr>
          <p:nvPr/>
        </p:nvSpPr>
        <p:spPr bwMode="auto">
          <a:xfrm>
            <a:off x="1331640" y="5949280"/>
            <a:ext cx="5976664" cy="338554"/>
          </a:xfrm>
          <a:prstGeom prst="rect">
            <a:avLst/>
          </a:prstGeom>
          <a:solidFill>
            <a:schemeClr val="accent2"/>
          </a:solidFill>
          <a:ln w="9525">
            <a:noFill/>
            <a:miter lim="800000"/>
            <a:headEnd/>
            <a:tailEnd/>
          </a:ln>
        </p:spPr>
        <p:txBody>
          <a:bodyPr wrap="square">
            <a:spAutoFit/>
          </a:bodyPr>
          <a:lstStyle/>
          <a:p>
            <a:pPr algn="ctr"/>
            <a:r>
              <a:rPr lang="en-US" sz="1600" dirty="0">
                <a:solidFill>
                  <a:prstClr val="white"/>
                </a:solidFill>
              </a:rPr>
              <a:t>Remember </a:t>
            </a:r>
            <a:r>
              <a:rPr lang="en-US" sz="1600" dirty="0" smtClean="0">
                <a:solidFill>
                  <a:prstClr val="white"/>
                </a:solidFill>
              </a:rPr>
              <a:t>you </a:t>
            </a:r>
            <a:r>
              <a:rPr lang="en-US" sz="1600" dirty="0">
                <a:solidFill>
                  <a:prstClr val="white"/>
                </a:solidFill>
              </a:rPr>
              <a:t>need all your hands and fingers, so look after them</a:t>
            </a:r>
          </a:p>
        </p:txBody>
      </p:sp>
      <p:sp>
        <p:nvSpPr>
          <p:cNvPr id="13" name="Slide Number Placeholder 12"/>
          <p:cNvSpPr>
            <a:spLocks noGrp="1"/>
          </p:cNvSpPr>
          <p:nvPr>
            <p:ph type="sldNum" sz="quarter" idx="12"/>
          </p:nvPr>
        </p:nvSpPr>
        <p:spPr/>
        <p:txBody>
          <a:bodyPr/>
          <a:lstStyle/>
          <a:p>
            <a:fld id="{F402F58E-0D41-440B-B912-1A5118F5CDB1}" type="slidenum">
              <a:rPr lang="en-US" smtClean="0">
                <a:solidFill>
                  <a:prstClr val="black">
                    <a:tint val="75000"/>
                  </a:prstClr>
                </a:solidFill>
              </a:rPr>
              <a:pPr/>
              <a:t>1</a:t>
            </a:fld>
            <a:endParaRPr lang="en-US">
              <a:solidFill>
                <a:prstClr val="black">
                  <a:tint val="75000"/>
                </a:prstClr>
              </a:solidFill>
            </a:endParaRPr>
          </a:p>
        </p:txBody>
      </p:sp>
      <p:pic>
        <p:nvPicPr>
          <p:cNvPr id="14" name="Picture 5" descr="E:\EMC\Incidents\STST\INR 76 - 13 May 2013 - LTI Hand Injury - QA (SRL)\Photo\20130523_112119.jpg"/>
          <p:cNvPicPr>
            <a:picLocks noChangeAspect="1" noChangeArrowheads="1"/>
          </p:cNvPicPr>
          <p:nvPr/>
        </p:nvPicPr>
        <p:blipFill>
          <a:blip r:embed="rId4" cstate="print"/>
          <a:srcRect/>
          <a:stretch>
            <a:fillRect/>
          </a:stretch>
        </p:blipFill>
        <p:spPr bwMode="auto">
          <a:xfrm>
            <a:off x="6012160" y="3591272"/>
            <a:ext cx="3037086" cy="2286000"/>
          </a:xfrm>
          <a:prstGeom prst="rect">
            <a:avLst/>
          </a:prstGeom>
          <a:noFill/>
          <a:ln w="9525">
            <a:solidFill>
              <a:schemeClr val="tx1"/>
            </a:solidFill>
            <a:miter lim="800000"/>
            <a:headEnd/>
            <a:tailEnd/>
          </a:ln>
        </p:spPr>
      </p:pic>
      <p:grpSp>
        <p:nvGrpSpPr>
          <p:cNvPr id="15" name="Group 131"/>
          <p:cNvGrpSpPr>
            <a:grpSpLocks/>
          </p:cNvGrpSpPr>
          <p:nvPr/>
        </p:nvGrpSpPr>
        <p:grpSpPr bwMode="auto">
          <a:xfrm>
            <a:off x="8604448" y="2799184"/>
            <a:ext cx="336550" cy="544513"/>
            <a:chOff x="3504" y="544"/>
            <a:chExt cx="2287" cy="1855"/>
          </a:xfrm>
        </p:grpSpPr>
        <p:sp>
          <p:nvSpPr>
            <p:cNvPr id="16"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1" hangingPunct="1"/>
              <a:endParaRPr lang="en-US" smtClean="0">
                <a:solidFill>
                  <a:srgbClr val="000000"/>
                </a:solidFill>
              </a:endParaRPr>
            </a:p>
          </p:txBody>
        </p:sp>
        <p:sp>
          <p:nvSpPr>
            <p:cNvPr id="17"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1" hangingPunct="1"/>
              <a:endParaRPr lang="en-US" smtClean="0">
                <a:solidFill>
                  <a:srgbClr val="000000"/>
                </a:solidFill>
              </a:endParaRPr>
            </a:p>
          </p:txBody>
        </p:sp>
      </p:grpSp>
      <p:sp>
        <p:nvSpPr>
          <p:cNvPr id="18" name="Freeform 132"/>
          <p:cNvSpPr>
            <a:spLocks/>
          </p:cNvSpPr>
          <p:nvPr/>
        </p:nvSpPr>
        <p:spPr bwMode="auto">
          <a:xfrm>
            <a:off x="8532440" y="5319464"/>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1" hangingPunct="1"/>
            <a:endParaRPr lang="en-US" smtClean="0">
              <a:solidFill>
                <a:srgbClr val="000000"/>
              </a:solidFill>
            </a:endParaRPr>
          </a:p>
        </p:txBody>
      </p:sp>
      <p:sp>
        <p:nvSpPr>
          <p:cNvPr id="20" name="Rectangle 7"/>
          <p:cNvSpPr>
            <a:spLocks noChangeArrowheads="1"/>
          </p:cNvSpPr>
          <p:nvPr/>
        </p:nvSpPr>
        <p:spPr bwMode="auto">
          <a:xfrm>
            <a:off x="0" y="723900"/>
            <a:ext cx="9144000" cy="261610"/>
          </a:xfrm>
          <a:prstGeom prst="rect">
            <a:avLst/>
          </a:prstGeom>
          <a:solidFill>
            <a:schemeClr val="bg1">
              <a:lumMod val="85000"/>
            </a:schemeClr>
          </a:solidFill>
          <a:ln w="9525">
            <a:solidFill>
              <a:schemeClr val="tx1"/>
            </a:solidFill>
            <a:miter lim="800000"/>
            <a:headEnd/>
            <a:tailEnd/>
          </a:ln>
        </p:spPr>
        <p:txBody>
          <a:bodyPr wrap="square">
            <a:spAutoFit/>
          </a:bodyPr>
          <a:lstStyle/>
          <a:p>
            <a:pPr algn="ctr" eaLnBrk="0" fontAlgn="auto" hangingPunct="0">
              <a:spcBef>
                <a:spcPts val="0"/>
              </a:spcBef>
              <a:spcAft>
                <a:spcPts val="0"/>
              </a:spcAft>
              <a:defRPr/>
            </a:pPr>
            <a:r>
              <a:rPr lang="en-US" sz="1100" b="1" dirty="0">
                <a:solidFill>
                  <a:schemeClr val="tx2">
                    <a:lumMod val="75000"/>
                  </a:schemeClr>
                </a:solidFill>
                <a:latin typeface="Calibri" pitchFamily="34" charset="0"/>
                <a:cs typeface="Calibri" pitchFamily="34" charset="0"/>
              </a:rPr>
              <a:t>Use this Alert: Discuss in Tool Box Talks and HSE Meetings </a:t>
            </a:r>
            <a:r>
              <a:rPr lang="en-US" sz="1100" b="1" dirty="0">
                <a:solidFill>
                  <a:schemeClr val="tx2">
                    <a:lumMod val="75000"/>
                  </a:schemeClr>
                </a:solidFill>
                <a:latin typeface="Calibri" pitchFamily="34" charset="0"/>
                <a:cs typeface="Calibri" pitchFamily="34" charset="0"/>
                <a:sym typeface="Wingdings" pitchFamily="2" charset="2"/>
              </a:rPr>
              <a:t> Distribute to contractors  Post on HSE Notice Boards  Include in site </a:t>
            </a:r>
            <a:r>
              <a:rPr lang="en-US" sz="1100" b="1" dirty="0" smtClean="0">
                <a:solidFill>
                  <a:schemeClr val="tx2">
                    <a:lumMod val="75000"/>
                  </a:schemeClr>
                </a:solidFill>
                <a:latin typeface="Calibri" pitchFamily="34" charset="0"/>
                <a:cs typeface="Calibri" pitchFamily="34" charset="0"/>
                <a:sym typeface="Wingdings" pitchFamily="2" charset="2"/>
              </a:rPr>
              <a:t>HSE Induction</a:t>
            </a:r>
            <a:endParaRPr lang="en-US" sz="1100" b="1" dirty="0">
              <a:solidFill>
                <a:schemeClr val="tx2">
                  <a:lumMod val="75000"/>
                </a:schemeClr>
              </a:solidFill>
              <a:latin typeface="Calibri" pitchFamily="34" charset="0"/>
              <a:cs typeface="Calibri" pitchFamily="34" charset="0"/>
            </a:endParaRPr>
          </a:p>
        </p:txBody>
      </p:sp>
      <p:sp>
        <p:nvSpPr>
          <p:cNvPr id="2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5"/>
              </a:rPr>
              <a:t>:  </a:t>
            </a:r>
            <a:r>
              <a:rPr lang="en-US" sz="1000" b="0" dirty="0" smtClean="0">
                <a:solidFill>
                  <a:schemeClr val="accent6">
                    <a:lumMod val="50000"/>
                  </a:schemeClr>
                </a:solidFill>
                <a:latin typeface="Calibri" pitchFamily="34" charset="0"/>
                <a:cs typeface="Calibri" pitchFamily="34" charset="0"/>
                <a:hlinkClick r:id="rId5"/>
              </a:rPr>
              <a:t>MSE54</a:t>
            </a:r>
            <a:r>
              <a:rPr lang="en-US" sz="1000" b="0" dirty="0" smtClean="0">
                <a:latin typeface="Calibri" pitchFamily="34" charset="0"/>
                <a:cs typeface="Calibri" pitchFamily="34" charset="0"/>
                <a:hlinkClick r:id="rId5"/>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6"/>
              </a:rPr>
              <a:t>HSE Website</a:t>
            </a:r>
            <a:r>
              <a:rPr lang="en-US" sz="1000" b="0" dirty="0" smtClean="0">
                <a:latin typeface="Calibri" pitchFamily="34" charset="0"/>
                <a:cs typeface="Calibri" pitchFamily="34" charset="0"/>
              </a:rPr>
              <a:t>                                 Learning No </a:t>
            </a:r>
            <a:r>
              <a:rPr lang="en-US" sz="1000" b="0" smtClean="0">
                <a:latin typeface="Calibri" pitchFamily="34" charset="0"/>
                <a:cs typeface="Calibri" pitchFamily="34" charset="0"/>
              </a:rPr>
              <a:t>17                                                                22/07/2013</a:t>
            </a:r>
            <a:endParaRPr lang="en-US" sz="1000" b="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8538"/>
            <a:chOff x="9" y="-144"/>
            <a:chExt cx="6087" cy="629"/>
          </a:xfrm>
        </p:grpSpPr>
        <p:sp>
          <p:nvSpPr>
            <p:cNvPr id="2048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20487" name="Text Box 12"/>
            <p:cNvSpPr txBox="1">
              <a:spLocks noChangeArrowheads="1"/>
            </p:cNvSpPr>
            <p:nvPr/>
          </p:nvSpPr>
          <p:spPr bwMode="auto">
            <a:xfrm>
              <a:off x="676" y="0"/>
              <a:ext cx="4816" cy="485"/>
            </a:xfrm>
            <a:prstGeom prst="rect">
              <a:avLst/>
            </a:prstGeom>
            <a:noFill/>
            <a:ln w="9525">
              <a:noFill/>
              <a:miter lim="800000"/>
              <a:headEnd/>
              <a:tailEnd/>
            </a:ln>
          </p:spPr>
          <p:txBody>
            <a:bodyPr>
              <a:spAutoFit/>
            </a:bodyPr>
            <a:lstStyle/>
            <a:p>
              <a:pPr algn="ctr"/>
              <a:r>
                <a:rPr lang="en-GB" sz="4400" b="1" dirty="0">
                  <a:solidFill>
                    <a:srgbClr val="0000FF"/>
                  </a:solidFill>
                  <a:latin typeface="Arial Narrow" pitchFamily="34" charset="0"/>
                </a:rPr>
                <a:t>Management </a:t>
              </a:r>
              <a:r>
                <a:rPr lang="en-GB" sz="4400" b="1" dirty="0" err="1">
                  <a:solidFill>
                    <a:srgbClr val="0000FF"/>
                  </a:solidFill>
                  <a:latin typeface="Arial Narrow" pitchFamily="34" charset="0"/>
                </a:rPr>
                <a:t>learnings</a:t>
              </a:r>
              <a:endParaRPr lang="en-GB" sz="4400" b="1" dirty="0">
                <a:solidFill>
                  <a:srgbClr val="0000FF"/>
                </a:solidFill>
                <a:latin typeface="Arial Narrow" pitchFamily="34" charset="0"/>
              </a:endParaRPr>
            </a:p>
          </p:txBody>
        </p:sp>
        <p:sp>
          <p:nvSpPr>
            <p:cNvPr id="20488"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0489"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0484" name="Rectangle 11"/>
          <p:cNvSpPr>
            <a:spLocks noChangeArrowheads="1"/>
          </p:cNvSpPr>
          <p:nvPr/>
        </p:nvSpPr>
        <p:spPr bwMode="auto">
          <a:xfrm>
            <a:off x="609601" y="1524000"/>
            <a:ext cx="8066856" cy="4896853"/>
          </a:xfrm>
          <a:prstGeom prst="rect">
            <a:avLst/>
          </a:prstGeom>
          <a:noFill/>
          <a:ln w="9525">
            <a:noFill/>
            <a:miter lim="800000"/>
            <a:headEnd/>
            <a:tailEnd/>
          </a:ln>
        </p:spPr>
        <p:txBody>
          <a:bodyPr wrap="square">
            <a:spAutoFit/>
          </a:bodyPr>
          <a:lstStyle/>
          <a:p>
            <a:pPr marL="374650" lvl="1" indent="-285750">
              <a:lnSpc>
                <a:spcPct val="150000"/>
              </a:lnSpc>
              <a:buFont typeface="Arial" charset="0"/>
              <a:buChar char="•"/>
            </a:pPr>
            <a:r>
              <a:rPr lang="en-US" sz="1600" dirty="0">
                <a:solidFill>
                  <a:srgbClr val="000000"/>
                </a:solidFill>
                <a:cs typeface="Times New Roman" pitchFamily="18" charset="0"/>
              </a:rPr>
              <a:t>Have you identified safety critical activities in your operation?</a:t>
            </a:r>
          </a:p>
          <a:p>
            <a:pPr marL="374650" lvl="1" indent="-285750">
              <a:lnSpc>
                <a:spcPct val="150000"/>
              </a:lnSpc>
              <a:buFont typeface="Arial" charset="0"/>
              <a:buChar char="•"/>
            </a:pPr>
            <a:r>
              <a:rPr lang="en-US" sz="1600" dirty="0">
                <a:solidFill>
                  <a:srgbClr val="000000"/>
                </a:solidFill>
                <a:cs typeface="Times New Roman" pitchFamily="18" charset="0"/>
              </a:rPr>
              <a:t>Have you introduced additional controls for managing safety critical activities?</a:t>
            </a:r>
          </a:p>
          <a:p>
            <a:pPr marL="374650" lvl="1" indent="-285750">
              <a:lnSpc>
                <a:spcPct val="150000"/>
              </a:lnSpc>
              <a:buFont typeface="Arial" charset="0"/>
              <a:buChar char="•"/>
            </a:pPr>
            <a:r>
              <a:rPr lang="en-US" sz="1600" dirty="0">
                <a:solidFill>
                  <a:srgbClr val="000000"/>
                </a:solidFill>
                <a:cs typeface="Times New Roman" pitchFamily="18" charset="0"/>
              </a:rPr>
              <a:t>Do you audit that additional controls are in place and effective?</a:t>
            </a:r>
          </a:p>
          <a:p>
            <a:pPr marL="374650" lvl="1" indent="-285750">
              <a:lnSpc>
                <a:spcPct val="150000"/>
              </a:lnSpc>
              <a:buFont typeface="Arial" charset="0"/>
              <a:buChar char="•"/>
            </a:pPr>
            <a:r>
              <a:rPr lang="en-US" sz="1600" dirty="0">
                <a:solidFill>
                  <a:srgbClr val="000000"/>
                </a:solidFill>
                <a:cs typeface="Times New Roman" pitchFamily="18" charset="0"/>
              </a:rPr>
              <a:t>Have you ensure staff are competent in conducting safety critical tasks?</a:t>
            </a:r>
          </a:p>
          <a:p>
            <a:pPr marL="374650" lvl="1" indent="-285750">
              <a:lnSpc>
                <a:spcPct val="150000"/>
              </a:lnSpc>
              <a:buFont typeface="Arial" charset="0"/>
              <a:buChar char="•"/>
            </a:pPr>
            <a:r>
              <a:rPr lang="en-US" sz="1600" dirty="0">
                <a:solidFill>
                  <a:srgbClr val="000000"/>
                </a:solidFill>
                <a:cs typeface="Times New Roman" pitchFamily="18" charset="0"/>
              </a:rPr>
              <a:t>Have supervisors been made aware of their responsibility to supervise safety critical tasks?</a:t>
            </a:r>
          </a:p>
          <a:p>
            <a:pPr marL="374650" lvl="1" indent="-285750">
              <a:lnSpc>
                <a:spcPct val="150000"/>
              </a:lnSpc>
              <a:buFont typeface="Arial" charset="0"/>
              <a:buChar char="•"/>
            </a:pPr>
            <a:r>
              <a:rPr lang="en-US" sz="1600" dirty="0">
                <a:solidFill>
                  <a:srgbClr val="000000"/>
                </a:solidFill>
                <a:cs typeface="Times New Roman" pitchFamily="18" charset="0"/>
              </a:rPr>
              <a:t>Have you developed, issued and trained work instructions for all activities?</a:t>
            </a:r>
          </a:p>
          <a:p>
            <a:pPr marL="374650" lvl="1" indent="-285750">
              <a:lnSpc>
                <a:spcPct val="150000"/>
              </a:lnSpc>
              <a:buFont typeface="Arial" charset="0"/>
              <a:buChar char="•"/>
            </a:pPr>
            <a:r>
              <a:rPr lang="en-US" sz="1600" dirty="0">
                <a:solidFill>
                  <a:srgbClr val="000000"/>
                </a:solidFill>
                <a:cs typeface="Times New Roman" pitchFamily="18" charset="0"/>
              </a:rPr>
              <a:t>Have you reviewed your hazard identification and risk assessments to ensure they are comprehensive and adequate?</a:t>
            </a:r>
          </a:p>
          <a:p>
            <a:pPr marL="374650" lvl="1" indent="-285750">
              <a:lnSpc>
                <a:spcPct val="150000"/>
              </a:lnSpc>
              <a:buFont typeface="Arial" charset="0"/>
              <a:buChar char="•"/>
            </a:pPr>
            <a:r>
              <a:rPr lang="en-US" sz="1600" dirty="0">
                <a:solidFill>
                  <a:srgbClr val="000000"/>
                </a:solidFill>
                <a:cs typeface="Times New Roman" pitchFamily="18" charset="0"/>
              </a:rPr>
              <a:t>Have you visibly highlighted pinch points by placing hazard signs on </a:t>
            </a:r>
            <a:r>
              <a:rPr lang="en-US" sz="1600" dirty="0" smtClean="0">
                <a:solidFill>
                  <a:srgbClr val="000000"/>
                </a:solidFill>
                <a:cs typeface="Times New Roman" pitchFamily="18" charset="0"/>
              </a:rPr>
              <a:t>equipment?</a:t>
            </a:r>
            <a:endParaRPr lang="en-US" sz="1600" dirty="0">
              <a:solidFill>
                <a:srgbClr val="000000"/>
              </a:solidFill>
              <a:cs typeface="Times New Roman" pitchFamily="18" charset="0"/>
            </a:endParaRPr>
          </a:p>
          <a:p>
            <a:pPr marL="374650" lvl="1" indent="-285750">
              <a:lnSpc>
                <a:spcPct val="150000"/>
              </a:lnSpc>
              <a:buFont typeface="Arial" charset="0"/>
              <a:buChar char="•"/>
            </a:pPr>
            <a:r>
              <a:rPr lang="en-US" sz="1600" dirty="0">
                <a:solidFill>
                  <a:srgbClr val="000000"/>
                </a:solidFill>
                <a:cs typeface="Times New Roman" pitchFamily="18" charset="0"/>
              </a:rPr>
              <a:t>Have you educated your workforce in the dangers of pinch points and the need to watch out for </a:t>
            </a:r>
            <a:r>
              <a:rPr lang="en-US" sz="1600" dirty="0" smtClean="0">
                <a:solidFill>
                  <a:srgbClr val="000000"/>
                </a:solidFill>
                <a:cs typeface="Times New Roman" pitchFamily="18" charset="0"/>
              </a:rPr>
              <a:t>them?</a:t>
            </a:r>
            <a:endParaRPr lang="en-US" sz="1600" dirty="0">
              <a:solidFill>
                <a:srgbClr val="000000"/>
              </a:solidFill>
              <a:cs typeface="Times New Roman" pitchFamily="18" charset="0"/>
            </a:endParaRPr>
          </a:p>
          <a:p>
            <a:pPr marL="374650" lvl="1" indent="-285750">
              <a:lnSpc>
                <a:spcPct val="150000"/>
              </a:lnSpc>
              <a:buFont typeface="Arial" charset="0"/>
              <a:buChar char="•"/>
            </a:pPr>
            <a:endParaRPr lang="en-US" sz="1600" dirty="0">
              <a:solidFill>
                <a:srgbClr val="000000"/>
              </a:solidFill>
              <a:cs typeface="Times New Roman" pitchFamily="18" charset="0"/>
            </a:endParaRPr>
          </a:p>
          <a:p>
            <a:pPr marL="374650" lvl="1" indent="-285750">
              <a:lnSpc>
                <a:spcPct val="150000"/>
              </a:lnSpc>
            </a:pPr>
            <a:endParaRPr lang="en-GB" dirty="0">
              <a:solidFill>
                <a:srgbClr val="FF0000"/>
              </a:solidFill>
            </a:endParaRPr>
          </a:p>
        </p:txBody>
      </p:sp>
      <p:sp>
        <p:nvSpPr>
          <p:cNvPr id="10" name="Slide Number Placeholder 9"/>
          <p:cNvSpPr>
            <a:spLocks noGrp="1"/>
          </p:cNvSpPr>
          <p:nvPr>
            <p:ph type="sldNum" sz="quarter" idx="12"/>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sp>
        <p:nvSpPr>
          <p:cNvPr id="11" name="Rectangle 10"/>
          <p:cNvSpPr/>
          <p:nvPr/>
        </p:nvSpPr>
        <p:spPr>
          <a:xfrm>
            <a:off x="0" y="764704"/>
            <a:ext cx="4572000" cy="707886"/>
          </a:xfrm>
          <a:prstGeom prst="rect">
            <a:avLst/>
          </a:prstGeom>
        </p:spPr>
        <p:txBody>
          <a:bodyPr>
            <a:spAutoFit/>
          </a:bodyPr>
          <a:lstStyle/>
          <a:p>
            <a:pPr marL="114300" indent="-114300" algn="just">
              <a:defRPr/>
            </a:pPr>
            <a:r>
              <a:rPr lang="en-GB" sz="1100" b="1" dirty="0">
                <a:solidFill>
                  <a:prstClr val="black"/>
                </a:solidFill>
                <a:latin typeface="Tahoma" pitchFamily="34" charset="0"/>
              </a:rPr>
              <a:t>Date:</a:t>
            </a:r>
            <a:r>
              <a:rPr lang="en-US" sz="1100" b="1" dirty="0">
                <a:solidFill>
                  <a:prstClr val="black"/>
                </a:solidFill>
                <a:latin typeface="Tahoma" pitchFamily="34" charset="0"/>
              </a:rPr>
              <a:t> 13/05/2013</a:t>
            </a:r>
            <a:r>
              <a:rPr lang="en-US" sz="1400" b="1" dirty="0">
                <a:solidFill>
                  <a:prstClr val="black"/>
                </a:solidFill>
                <a:latin typeface="Tahoma" pitchFamily="34" charset="0"/>
              </a:rPr>
              <a:t> </a:t>
            </a:r>
            <a:endParaRPr lang="en-US" sz="1100" b="1" dirty="0">
              <a:solidFill>
                <a:prstClr val="black"/>
              </a:solidFill>
              <a:latin typeface="Tahoma" pitchFamily="34" charset="0"/>
            </a:endParaRPr>
          </a:p>
          <a:p>
            <a:pPr marL="114300" indent="-114300" algn="just">
              <a:defRPr/>
            </a:pPr>
            <a:endParaRPr lang="en-US" sz="1400" b="1" dirty="0">
              <a:solidFill>
                <a:prstClr val="black"/>
              </a:solidFill>
              <a:latin typeface="Tahoma" pitchFamily="34" charset="0"/>
            </a:endParaRPr>
          </a:p>
          <a:p>
            <a:pPr marL="114300" indent="-114300" algn="just">
              <a:defRPr/>
            </a:pPr>
            <a:r>
              <a:rPr lang="en-US" sz="1100" b="1" dirty="0">
                <a:solidFill>
                  <a:prstClr val="black"/>
                </a:solidFill>
                <a:latin typeface="Tahoma" pitchFamily="34" charset="0"/>
              </a:rPr>
              <a:t>Rigger fractures finger whilst attaching excavator bucket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18737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2DFD8AA0-F460-4456-8522-0592285C7C17}"/>
</file>

<file path=customXml/itemProps2.xml><?xml version="1.0" encoding="utf-8"?>
<ds:datastoreItem xmlns:ds="http://schemas.openxmlformats.org/officeDocument/2006/customXml" ds:itemID="{05F47D14-8630-47AE-9959-A160C7513D2B}"/>
</file>

<file path=customXml/itemProps3.xml><?xml version="1.0" encoding="utf-8"?>
<ds:datastoreItem xmlns:ds="http://schemas.openxmlformats.org/officeDocument/2006/customXml" ds:itemID="{D3161424-BE69-4E52-B91E-815A4347DF4A}"/>
</file>

<file path=docProps/app.xml><?xml version="1.0" encoding="utf-8"?>
<Properties xmlns="http://schemas.openxmlformats.org/officeDocument/2006/extended-properties" xmlns:vt="http://schemas.openxmlformats.org/officeDocument/2006/docPropsVTypes">
  <TotalTime>204</TotalTime>
  <Words>365</Words>
  <Application>Microsoft Office PowerPoint</Application>
  <PresentationFormat>On-screen Show (4:3)</PresentationFormat>
  <Paragraphs>35</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1_Office Theme</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mu54394</dc:creator>
  <cp:lastModifiedBy>mu93647</cp:lastModifiedBy>
  <cp:revision>25</cp:revision>
  <dcterms:created xsi:type="dcterms:W3CDTF">2013-06-10T03:28:51Z</dcterms:created>
  <dcterms:modified xsi:type="dcterms:W3CDTF">2013-08-26T07:43:26Z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