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EC4F5-D001-4E9D-BAD6-3DD356159BC1}" type="datetimeFigureOut">
              <a:rPr lang="en-US" smtClean="0"/>
              <a:pPr/>
              <a:t>26/08/2013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6FDFB-EB48-4D00-B855-6E956D7433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smtClean="0">
                <a:solidFill>
                  <a:prstClr val="black"/>
                </a:solidFill>
              </a:rPr>
              <a:t>Non Accidental Death- 24 April 2013</a:t>
            </a:r>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cs typeface="+mn-cs"/>
              </a:defRPr>
            </a:lvl1pPr>
          </a:lstStyle>
          <a:p>
            <a:pPr>
              <a:defRPr/>
            </a:pPr>
            <a:fld id="{F671AAB6-EA4A-4769-A11E-68372DCB696A}" type="datetime1">
              <a:rPr lang="en-US" smtClean="0">
                <a:solidFill>
                  <a:prstClr val="black">
                    <a:tint val="75000"/>
                  </a:prstClr>
                </a:solidFill>
              </a:rPr>
              <a:pPr>
                <a:defRPr/>
              </a:pPr>
              <a:t>26/08/2013</a:t>
            </a:fld>
            <a:endParaRPr lang="en-US">
              <a:solidFill>
                <a:prstClr val="black">
                  <a:tint val="75000"/>
                </a:prstClr>
              </a:solidFill>
            </a:endParaRPr>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cs typeface="+mn-cs"/>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xfrm>
            <a:off x="7010400" y="6248400"/>
            <a:ext cx="1905000" cy="457200"/>
          </a:xfrm>
          <a:prstGeom prst="rect">
            <a:avLst/>
          </a:prstGeom>
        </p:spPr>
        <p:txBody>
          <a:bodyPr/>
          <a:lstStyle>
            <a:lvl1pPr>
              <a:defRPr>
                <a:cs typeface="+mn-cs"/>
              </a:defRPr>
            </a:lvl1pPr>
          </a:lstStyle>
          <a:p>
            <a:pPr>
              <a:defRPr/>
            </a:pPr>
            <a:fld id="{D2AFBD2F-C73D-4E46-BBAD-DBC47A4E3229}"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solidFill>
                  <a:prstClr val="black">
                    <a:tint val="75000"/>
                  </a:prstClr>
                </a:solidFill>
              </a:rPr>
              <a:pPr/>
              <a:t>26/08/2013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solidFill>
                  <a:prstClr val="black">
                    <a:tint val="75000"/>
                  </a:prstClr>
                </a:solidFill>
              </a:rPr>
              <a:pPr/>
              <a:t>26/08/2013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solidFill>
                  <a:prstClr val="black">
                    <a:tint val="75000"/>
                  </a:prstClr>
                </a:solidFill>
              </a:rPr>
              <a:pPr/>
              <a:t>26/08/2013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E:\EMC\Incidents\STST\INR 76 - 13 May 2013 - LTI Hand Injury - QA (SRL)\Photo\20130523_112050.jpg"/>
          <p:cNvPicPr>
            <a:picLocks noChangeAspect="1" noChangeArrowheads="1"/>
          </p:cNvPicPr>
          <p:nvPr/>
        </p:nvPicPr>
        <p:blipFill>
          <a:blip r:embed="rId3" cstate="print"/>
          <a:srcRect/>
          <a:stretch>
            <a:fillRect/>
          </a:stretch>
        </p:blipFill>
        <p:spPr bwMode="auto">
          <a:xfrm>
            <a:off x="179512" y="998984"/>
            <a:ext cx="3059832" cy="2448272"/>
          </a:xfrm>
          <a:prstGeom prst="rect">
            <a:avLst/>
          </a:prstGeom>
          <a:noFill/>
          <a:ln w="9525">
            <a:noFill/>
            <a:miter lim="800000"/>
            <a:headEnd/>
            <a:tailEnd/>
          </a:ln>
        </p:spPr>
      </p:pic>
      <p:grpSp>
        <p:nvGrpSpPr>
          <p:cNvPr id="2" name="Group 9"/>
          <p:cNvGrpSpPr>
            <a:grpSpLocks/>
          </p:cNvGrpSpPr>
          <p:nvPr/>
        </p:nvGrpSpPr>
        <p:grpSpPr bwMode="auto">
          <a:xfrm>
            <a:off x="1447800" y="0"/>
            <a:ext cx="7239000" cy="2403475"/>
            <a:chOff x="212" y="-1034"/>
            <a:chExt cx="5884" cy="1514"/>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19467" name="Text Box 12"/>
            <p:cNvSpPr txBox="1">
              <a:spLocks noChangeArrowheads="1"/>
            </p:cNvSpPr>
            <p:nvPr/>
          </p:nvSpPr>
          <p:spPr bwMode="auto">
            <a:xfrm>
              <a:off x="212" y="-1034"/>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9462" name="TextBox 1"/>
          <p:cNvSpPr txBox="1">
            <a:spLocks noChangeArrowheads="1"/>
          </p:cNvSpPr>
          <p:nvPr/>
        </p:nvSpPr>
        <p:spPr bwMode="auto">
          <a:xfrm>
            <a:off x="1331640" y="6042774"/>
            <a:ext cx="5976664" cy="338554"/>
          </a:xfrm>
          <a:prstGeom prst="rect">
            <a:avLst/>
          </a:prstGeom>
          <a:solidFill>
            <a:schemeClr val="accent2"/>
          </a:solidFill>
          <a:ln w="9525">
            <a:noFill/>
            <a:miter lim="800000"/>
            <a:headEnd/>
            <a:tailEnd/>
          </a:ln>
        </p:spPr>
        <p:txBody>
          <a:bodyPr wrap="square">
            <a:spAutoFit/>
          </a:bodyPr>
          <a:lstStyle/>
          <a:p>
            <a:pPr algn="ctr"/>
            <a:r>
              <a:rPr lang="ar-OM" sz="1600" dirty="0" smtClean="0">
                <a:solidFill>
                  <a:prstClr val="white"/>
                </a:solidFill>
              </a:rPr>
              <a:t>تذكر انت بحاجه إلي يداك وأصابعك ... فانتبه</a:t>
            </a:r>
            <a:endParaRPr lang="en-US" sz="1600" dirty="0">
              <a:solidFill>
                <a:prstClr val="white"/>
              </a:solidFill>
            </a:endParaRPr>
          </a:p>
        </p:txBody>
      </p:sp>
      <p:sp>
        <p:nvSpPr>
          <p:cNvPr id="13" name="Slide Number Placeholder 12"/>
          <p:cNvSpPr>
            <a:spLocks noGrp="1"/>
          </p:cNvSpPr>
          <p:nvPr>
            <p:ph type="sldNum" sz="quarter" idx="12"/>
          </p:nvPr>
        </p:nvSpPr>
        <p:spPr/>
        <p:txBody>
          <a:bodyPr/>
          <a:lstStyle/>
          <a:p>
            <a:r>
              <a:rPr lang="en-US" dirty="0" smtClean="0">
                <a:solidFill>
                  <a:prstClr val="black">
                    <a:tint val="75000"/>
                  </a:prstClr>
                </a:solidFill>
              </a:rPr>
              <a:t>1</a:t>
            </a:r>
            <a:endParaRPr lang="en-US" dirty="0">
              <a:solidFill>
                <a:prstClr val="black">
                  <a:tint val="75000"/>
                </a:prstClr>
              </a:solidFill>
            </a:endParaRPr>
          </a:p>
        </p:txBody>
      </p:sp>
      <p:pic>
        <p:nvPicPr>
          <p:cNvPr id="14" name="Picture 5" descr="E:\EMC\Incidents\STST\INR 76 - 13 May 2013 - LTI Hand Injury - QA (SRL)\Photo\20130523_112119.jpg"/>
          <p:cNvPicPr>
            <a:picLocks noChangeAspect="1" noChangeArrowheads="1"/>
          </p:cNvPicPr>
          <p:nvPr/>
        </p:nvPicPr>
        <p:blipFill>
          <a:blip r:embed="rId4" cstate="print"/>
          <a:srcRect/>
          <a:stretch>
            <a:fillRect/>
          </a:stretch>
        </p:blipFill>
        <p:spPr bwMode="auto">
          <a:xfrm>
            <a:off x="179512" y="3663280"/>
            <a:ext cx="3037086" cy="2286000"/>
          </a:xfrm>
          <a:prstGeom prst="rect">
            <a:avLst/>
          </a:prstGeom>
          <a:noFill/>
          <a:ln w="9525">
            <a:solidFill>
              <a:schemeClr val="tx1"/>
            </a:solidFill>
            <a:miter lim="800000"/>
            <a:headEnd/>
            <a:tailEnd/>
          </a:ln>
        </p:spPr>
      </p:pic>
      <p:grpSp>
        <p:nvGrpSpPr>
          <p:cNvPr id="3" name="Group 131"/>
          <p:cNvGrpSpPr>
            <a:grpSpLocks/>
          </p:cNvGrpSpPr>
          <p:nvPr/>
        </p:nvGrpSpPr>
        <p:grpSpPr bwMode="auto">
          <a:xfrm>
            <a:off x="2699792" y="2799184"/>
            <a:ext cx="336550" cy="544513"/>
            <a:chOff x="3504" y="544"/>
            <a:chExt cx="2287" cy="1855"/>
          </a:xfrm>
        </p:grpSpPr>
        <p:sp>
          <p:nvSpPr>
            <p:cNvPr id="16"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sp>
          <p:nvSpPr>
            <p:cNvPr id="17"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grpSp>
      <p:sp>
        <p:nvSpPr>
          <p:cNvPr id="18" name="Freeform 132"/>
          <p:cNvSpPr>
            <a:spLocks/>
          </p:cNvSpPr>
          <p:nvPr/>
        </p:nvSpPr>
        <p:spPr bwMode="auto">
          <a:xfrm>
            <a:off x="2627784" y="531946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mtClean="0">
              <a:solidFill>
                <a:srgbClr val="000000"/>
              </a:solidFill>
            </a:endParaRPr>
          </a:p>
        </p:txBody>
      </p:sp>
      <p:graphicFrame>
        <p:nvGraphicFramePr>
          <p:cNvPr id="20" name="Table 19"/>
          <p:cNvGraphicFramePr>
            <a:graphicFrameLocks noGrp="1"/>
          </p:cNvGraphicFramePr>
          <p:nvPr/>
        </p:nvGraphicFramePr>
        <p:xfrm>
          <a:off x="4067944" y="1002214"/>
          <a:ext cx="5076056" cy="315468"/>
        </p:xfrm>
        <a:graphic>
          <a:graphicData uri="http://schemas.openxmlformats.org/drawingml/2006/table">
            <a:tbl>
              <a:tblPr/>
              <a:tblGrid>
                <a:gridCol w="5076056"/>
              </a:tblGrid>
              <a:tr h="0">
                <a:tc>
                  <a:txBody>
                    <a:bodyPr/>
                    <a:lstStyle/>
                    <a:p>
                      <a:pPr marL="457200" marR="0" algn="r" rtl="1">
                        <a:lnSpc>
                          <a:spcPct val="115000"/>
                        </a:lnSpc>
                        <a:spcBef>
                          <a:spcPts val="0"/>
                        </a:spcBef>
                        <a:spcAft>
                          <a:spcPts val="1000"/>
                        </a:spcAft>
                      </a:pPr>
                      <a:r>
                        <a:rPr lang="ar-OM" sz="1800" b="1" dirty="0">
                          <a:latin typeface="Calibri"/>
                          <a:ea typeface="Calibri"/>
                          <a:cs typeface="Traditional Arabic"/>
                        </a:rPr>
                        <a:t>التاريخ : 13</a:t>
                      </a:r>
                      <a:r>
                        <a:rPr lang="en-GB" sz="1800" b="1" dirty="0">
                          <a:latin typeface="Traditional Arabic"/>
                          <a:ea typeface="Calibri"/>
                          <a:cs typeface="Arial"/>
                        </a:rPr>
                        <a:t>/</a:t>
                      </a:r>
                      <a:r>
                        <a:rPr lang="ar-OM" sz="1800" b="1" dirty="0">
                          <a:latin typeface="Calibri"/>
                          <a:ea typeface="Calibri"/>
                          <a:cs typeface="Traditional Arabic"/>
                        </a:rPr>
                        <a:t>5</a:t>
                      </a:r>
                      <a:r>
                        <a:rPr lang="en-GB" sz="1800" b="1" dirty="0">
                          <a:latin typeface="Traditional Arabic"/>
                          <a:ea typeface="Calibri"/>
                          <a:cs typeface="Arial"/>
                        </a:rPr>
                        <a:t>/</a:t>
                      </a:r>
                      <a:r>
                        <a:rPr lang="ar-OM" sz="1800" b="1" dirty="0">
                          <a:latin typeface="Calibri"/>
                          <a:ea typeface="Calibri"/>
                          <a:cs typeface="Traditional Arabic"/>
                        </a:rPr>
                        <a:t>2013</a:t>
                      </a:r>
                      <a:endParaRPr lang="en-US" sz="18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1" name="Table 20"/>
          <p:cNvGraphicFramePr>
            <a:graphicFrameLocks noGrp="1"/>
          </p:cNvGraphicFramePr>
          <p:nvPr/>
        </p:nvGraphicFramePr>
        <p:xfrm>
          <a:off x="3048000" y="1434262"/>
          <a:ext cx="6096000" cy="315468"/>
        </p:xfrm>
        <a:graphic>
          <a:graphicData uri="http://schemas.openxmlformats.org/drawingml/2006/table">
            <a:tbl>
              <a:tblPr/>
              <a:tblGrid>
                <a:gridCol w="6096000"/>
              </a:tblGrid>
              <a:tr h="0">
                <a:tc>
                  <a:txBody>
                    <a:bodyPr/>
                    <a:lstStyle/>
                    <a:p>
                      <a:pPr marL="457200" marR="0" algn="r" rtl="1">
                        <a:lnSpc>
                          <a:spcPct val="115000"/>
                        </a:lnSpc>
                        <a:spcBef>
                          <a:spcPts val="0"/>
                        </a:spcBef>
                        <a:spcAft>
                          <a:spcPts val="1000"/>
                        </a:spcAft>
                      </a:pPr>
                      <a:r>
                        <a:rPr lang="ar-OM" sz="1800" b="1" dirty="0">
                          <a:latin typeface="Calibri"/>
                          <a:ea typeface="Calibri"/>
                          <a:cs typeface="Traditional Arabic"/>
                        </a:rPr>
                        <a:t>كسر إصبع أحد الحفارين أثناء قيامه بربط دلو الحفارة.</a:t>
                      </a:r>
                      <a:endParaRPr lang="en-US" sz="18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2" name="Table 21"/>
          <p:cNvGraphicFramePr>
            <a:graphicFrameLocks noGrp="1"/>
          </p:cNvGraphicFramePr>
          <p:nvPr/>
        </p:nvGraphicFramePr>
        <p:xfrm>
          <a:off x="3491880" y="2007096"/>
          <a:ext cx="5159896" cy="3180588"/>
        </p:xfrm>
        <a:graphic>
          <a:graphicData uri="http://schemas.openxmlformats.org/drawingml/2006/table">
            <a:tbl>
              <a:tblPr/>
              <a:tblGrid>
                <a:gridCol w="5159896"/>
              </a:tblGrid>
              <a:tr h="0">
                <a:tc>
                  <a:txBody>
                    <a:bodyPr/>
                    <a:lstStyle/>
                    <a:p>
                      <a:pPr marL="0" marR="0" algn="r" rtl="1">
                        <a:lnSpc>
                          <a:spcPct val="115000"/>
                        </a:lnSpc>
                        <a:spcBef>
                          <a:spcPts val="0"/>
                        </a:spcBef>
                        <a:spcAft>
                          <a:spcPts val="1000"/>
                        </a:spcAft>
                      </a:pPr>
                      <a:r>
                        <a:rPr lang="ar-OM" sz="2000" b="1" dirty="0">
                          <a:solidFill>
                            <a:srgbClr val="FF0000"/>
                          </a:solidFill>
                          <a:latin typeface="Calibri"/>
                          <a:ea typeface="Calibri"/>
                          <a:cs typeface="Traditional Arabic"/>
                        </a:rPr>
                        <a:t>ماذا حدث ؟</a:t>
                      </a:r>
                      <a:endParaRPr lang="en-US" sz="2000" b="1" dirty="0">
                        <a:solidFill>
                          <a:srgbClr val="FF0000"/>
                        </a:solidFill>
                        <a:latin typeface="Calibri"/>
                        <a:ea typeface="Calibri"/>
                        <a:cs typeface="Arial"/>
                      </a:endParaRPr>
                    </a:p>
                    <a:p>
                      <a:pPr marL="0" marR="0" algn="r" rtl="1">
                        <a:lnSpc>
                          <a:spcPct val="115000"/>
                        </a:lnSpc>
                        <a:spcBef>
                          <a:spcPts val="0"/>
                        </a:spcBef>
                        <a:spcAft>
                          <a:spcPts val="1000"/>
                        </a:spcAft>
                      </a:pPr>
                      <a:r>
                        <a:rPr lang="ar-OM" sz="1400" dirty="0">
                          <a:latin typeface="Calibri"/>
                          <a:ea typeface="Calibri"/>
                          <a:cs typeface="Traditional Arabic"/>
                        </a:rPr>
                        <a:t>أثناء قيامه بتغيير الدلو المستخدم في الحفارة ومحاولته لتصفيف الثقوب للسماح لمسمار التثبيت بشق طريقه بين الذراع والدلو قام الحفار بوضع إبهامه في الفجوة (الفراغ) الموجودة بين الذراع والدلو وقد أدى تحريكه لذراع الحفارة إلى الأمام باستخدام يده الأخرى إلى إغلاق(سد) الفجوة  مسببا كسرا مؤلما في إبهامه.</a:t>
                      </a:r>
                      <a:endParaRPr lang="en-US" sz="1100" dirty="0">
                        <a:latin typeface="Calibri"/>
                        <a:ea typeface="Calibri"/>
                        <a:cs typeface="Arial"/>
                      </a:endParaRPr>
                    </a:p>
                    <a:p>
                      <a:pPr marL="0" marR="0" algn="r" rtl="1">
                        <a:lnSpc>
                          <a:spcPct val="115000"/>
                        </a:lnSpc>
                        <a:spcBef>
                          <a:spcPts val="0"/>
                        </a:spcBef>
                        <a:spcAft>
                          <a:spcPts val="1000"/>
                        </a:spcAft>
                      </a:pPr>
                      <a:r>
                        <a:rPr lang="ar-OM" sz="2000" b="1" dirty="0">
                          <a:solidFill>
                            <a:srgbClr val="0000FF"/>
                          </a:solidFill>
                          <a:latin typeface="Calibri"/>
                          <a:ea typeface="Calibri"/>
                          <a:cs typeface="Traditional Arabic"/>
                        </a:rPr>
                        <a:t>الدروس المستفادة من الحادث:</a:t>
                      </a:r>
                      <a:endParaRPr lang="en-US" sz="2000" b="1" dirty="0">
                        <a:solidFill>
                          <a:srgbClr val="0000FF"/>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فكر في الإصابات المحتملة قبل بدئك العمل.</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لا تضع أصابعك أو يديك في أي فجوة قابلة للإنغلاق.</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استفسر عن الطريقة المثلى للقيام بالعمل إن لم تكن متأكدا منها.</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قيامك بالعمل مسبقا لا يعني أن لا تتوخى الحذر أثناء قيامك به الآن.</a:t>
                      </a:r>
                      <a:endParaRPr lang="en-US" sz="1100"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3" name="Table 22"/>
          <p:cNvGraphicFramePr>
            <a:graphicFrameLocks noGrp="1"/>
          </p:cNvGraphicFramePr>
          <p:nvPr/>
        </p:nvGraphicFramePr>
        <p:xfrm>
          <a:off x="3851920" y="5319464"/>
          <a:ext cx="4799856" cy="245364"/>
        </p:xfrm>
        <a:graphic>
          <a:graphicData uri="http://schemas.openxmlformats.org/drawingml/2006/table">
            <a:tbl>
              <a:tblPr/>
              <a:tblGrid>
                <a:gridCol w="4799856"/>
              </a:tblGrid>
              <a:tr h="0">
                <a:tc>
                  <a:txBody>
                    <a:bodyPr/>
                    <a:lstStyle/>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تأكد من طلب المساعدة إن لم تستطع إنجاز العمل بمفردك.</a:t>
                      </a:r>
                      <a:endParaRPr lang="en-US" sz="1100" dirty="0">
                        <a:latin typeface="Calibri"/>
                        <a:ea typeface="Calibri"/>
                        <a:cs typeface="Arial"/>
                      </a:endParaRPr>
                    </a:p>
                  </a:txBody>
                  <a:tcPr marL="114300" marR="114300" marT="0" marB="0">
                    <a:lnL>
                      <a:noFill/>
                    </a:lnL>
                    <a:lnR>
                      <a:noFill/>
                    </a:lnR>
                    <a:lnT>
                      <a:noFill/>
                    </a:lnT>
                    <a:lnB>
                      <a:noFill/>
                    </a:lnB>
                  </a:tcPr>
                </a:tc>
              </a:tr>
            </a:tbl>
          </a:graphicData>
        </a:graphic>
      </p:graphicFrame>
      <p:sp>
        <p:nvSpPr>
          <p:cNvPr id="24" name="Rectangle 7"/>
          <p:cNvSpPr>
            <a:spLocks noChangeArrowheads="1"/>
          </p:cNvSpPr>
          <p:nvPr/>
        </p:nvSpPr>
        <p:spPr bwMode="auto">
          <a:xfrm>
            <a:off x="0" y="692696"/>
            <a:ext cx="9144000" cy="261610"/>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100" b="1" dirty="0">
                <a:solidFill>
                  <a:schemeClr val="tx2">
                    <a:lumMod val="75000"/>
                  </a:schemeClr>
                </a:solidFill>
                <a:latin typeface="Calibri" pitchFamily="34" charset="0"/>
                <a:cs typeface="Calibri" pitchFamily="34" charset="0"/>
              </a:rPr>
              <a:t>Use this Alert: Discuss in Tool Box Talks and HSE Meetings </a:t>
            </a:r>
            <a:r>
              <a:rPr lang="en-US" sz="1100" b="1" dirty="0">
                <a:solidFill>
                  <a:schemeClr val="tx2">
                    <a:lumMod val="75000"/>
                  </a:schemeClr>
                </a:solidFill>
                <a:latin typeface="Calibri" pitchFamily="34" charset="0"/>
                <a:cs typeface="Calibri" pitchFamily="34" charset="0"/>
                <a:sym typeface="Wingdings" pitchFamily="2" charset="2"/>
              </a:rPr>
              <a:t> Distribute to contractors  Post on HSE Notice Boards  Include in site </a:t>
            </a:r>
            <a:r>
              <a:rPr lang="en-US" sz="1100" b="1" dirty="0" smtClean="0">
                <a:solidFill>
                  <a:schemeClr val="tx2">
                    <a:lumMod val="75000"/>
                  </a:schemeClr>
                </a:solidFill>
                <a:latin typeface="Calibri" pitchFamily="34" charset="0"/>
                <a:cs typeface="Calibri" pitchFamily="34" charset="0"/>
                <a:sym typeface="Wingdings" pitchFamily="2" charset="2"/>
              </a:rPr>
              <a:t>HSE Induction</a:t>
            </a:r>
            <a:endParaRPr lang="en-US" sz="1100" b="1" dirty="0">
              <a:solidFill>
                <a:schemeClr val="tx2">
                  <a:lumMod val="75000"/>
                </a:schemeClr>
              </a:solidFill>
              <a:latin typeface="Calibri" pitchFamily="34" charset="0"/>
              <a:cs typeface="Calibri" pitchFamily="34" charset="0"/>
            </a:endParaRPr>
          </a:p>
        </p:txBody>
      </p:sp>
      <p:sp>
        <p:nvSpPr>
          <p:cNvPr id="2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5"/>
              </a:rPr>
              <a:t>:  </a:t>
            </a:r>
            <a:r>
              <a:rPr lang="en-US" sz="1000" b="0" dirty="0" smtClean="0">
                <a:solidFill>
                  <a:schemeClr val="accent6">
                    <a:lumMod val="50000"/>
                  </a:schemeClr>
                </a:solidFill>
                <a:latin typeface="Calibri" pitchFamily="34" charset="0"/>
                <a:cs typeface="Calibri" pitchFamily="34" charset="0"/>
                <a:hlinkClick r:id="rId5"/>
              </a:rPr>
              <a:t>MSE54</a:t>
            </a:r>
            <a:r>
              <a:rPr lang="en-US" sz="1000" b="0" dirty="0" smtClean="0">
                <a:latin typeface="Calibri" pitchFamily="34" charset="0"/>
                <a:cs typeface="Calibri" pitchFamily="34" charset="0"/>
                <a:hlinkClick r:id="rId5"/>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6"/>
              </a:rPr>
              <a:t>HSE Website</a:t>
            </a:r>
            <a:r>
              <a:rPr lang="en-US" sz="1000" b="0" dirty="0" smtClean="0">
                <a:latin typeface="Calibri" pitchFamily="34" charset="0"/>
                <a:cs typeface="Calibri" pitchFamily="34" charset="0"/>
              </a:rPr>
              <a:t>                                 Learning No </a:t>
            </a:r>
            <a:r>
              <a:rPr lang="en-US" sz="1000" b="0" smtClean="0">
                <a:latin typeface="Calibri" pitchFamily="34" charset="0"/>
                <a:cs typeface="Calibri" pitchFamily="34" charset="0"/>
              </a:rPr>
              <a:t>17                                                                22/07/2013</a:t>
            </a:r>
            <a:endParaRPr lang="en-US" sz="1000" b="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8538"/>
            <a:chOff x="9" y="-144"/>
            <a:chExt cx="6087" cy="629"/>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20487" name="Text Box 12"/>
            <p:cNvSpPr txBox="1">
              <a:spLocks noChangeArrowheads="1"/>
            </p:cNvSpPr>
            <p:nvPr/>
          </p:nvSpPr>
          <p:spPr bwMode="auto">
            <a:xfrm>
              <a:off x="676" y="0"/>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a:t>
              </a:r>
              <a:r>
                <a:rPr lang="en-GB" sz="4400" b="1" dirty="0" err="1">
                  <a:solidFill>
                    <a:srgbClr val="0000FF"/>
                  </a:solidFill>
                  <a:latin typeface="Arial Narrow" pitchFamily="34" charset="0"/>
                </a:rPr>
                <a:t>learnings</a:t>
              </a:r>
              <a:endParaRPr lang="en-GB" sz="4400" b="1" dirty="0">
                <a:solidFill>
                  <a:srgbClr val="0000FF"/>
                </a:solidFill>
                <a:latin typeface="Arial Narrow" pitchFamily="34" charset="0"/>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0" name="Slide Number Placeholder 9"/>
          <p:cNvSpPr>
            <a:spLocks noGrp="1"/>
          </p:cNvSpPr>
          <p:nvPr>
            <p:ph type="sldNum" sz="quarter" idx="12"/>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graphicFrame>
        <p:nvGraphicFramePr>
          <p:cNvPr id="12" name="Table 11"/>
          <p:cNvGraphicFramePr>
            <a:graphicFrameLocks noGrp="1"/>
          </p:cNvGraphicFramePr>
          <p:nvPr/>
        </p:nvGraphicFramePr>
        <p:xfrm>
          <a:off x="4067944" y="908720"/>
          <a:ext cx="5076056" cy="315468"/>
        </p:xfrm>
        <a:graphic>
          <a:graphicData uri="http://schemas.openxmlformats.org/drawingml/2006/table">
            <a:tbl>
              <a:tblPr/>
              <a:tblGrid>
                <a:gridCol w="5076056"/>
              </a:tblGrid>
              <a:tr h="0">
                <a:tc>
                  <a:txBody>
                    <a:bodyPr/>
                    <a:lstStyle/>
                    <a:p>
                      <a:pPr marL="457200" marR="0" algn="r" rtl="1">
                        <a:lnSpc>
                          <a:spcPct val="115000"/>
                        </a:lnSpc>
                        <a:spcBef>
                          <a:spcPts val="0"/>
                        </a:spcBef>
                        <a:spcAft>
                          <a:spcPts val="1000"/>
                        </a:spcAft>
                      </a:pPr>
                      <a:r>
                        <a:rPr lang="ar-OM" sz="1800" b="1" dirty="0">
                          <a:latin typeface="Calibri"/>
                          <a:ea typeface="Calibri"/>
                          <a:cs typeface="Traditional Arabic"/>
                        </a:rPr>
                        <a:t>التاريخ : 13</a:t>
                      </a:r>
                      <a:r>
                        <a:rPr lang="en-GB" sz="1800" b="1" dirty="0">
                          <a:latin typeface="Traditional Arabic"/>
                          <a:ea typeface="Calibri"/>
                          <a:cs typeface="Arial"/>
                        </a:rPr>
                        <a:t>/</a:t>
                      </a:r>
                      <a:r>
                        <a:rPr lang="ar-OM" sz="1800" b="1" dirty="0">
                          <a:latin typeface="Calibri"/>
                          <a:ea typeface="Calibri"/>
                          <a:cs typeface="Traditional Arabic"/>
                        </a:rPr>
                        <a:t>5</a:t>
                      </a:r>
                      <a:r>
                        <a:rPr lang="en-GB" sz="1800" b="1" dirty="0">
                          <a:latin typeface="Traditional Arabic"/>
                          <a:ea typeface="Calibri"/>
                          <a:cs typeface="Arial"/>
                        </a:rPr>
                        <a:t>/</a:t>
                      </a:r>
                      <a:r>
                        <a:rPr lang="ar-OM" sz="1800" b="1" dirty="0">
                          <a:latin typeface="Calibri"/>
                          <a:ea typeface="Calibri"/>
                          <a:cs typeface="Traditional Arabic"/>
                        </a:rPr>
                        <a:t>2013</a:t>
                      </a:r>
                      <a:endParaRPr lang="en-US" sz="1800" b="1" dirty="0">
                        <a:latin typeface="Calibri"/>
                        <a:ea typeface="Calibri"/>
                        <a:cs typeface="Arial"/>
                      </a:endParaRPr>
                    </a:p>
                  </a:txBody>
                  <a:tcPr marL="114300" marR="114300" marT="0" marB="0">
                    <a:lnL>
                      <a:noFill/>
                    </a:lnL>
                    <a:lnR>
                      <a:noFill/>
                    </a:lnR>
                    <a:lnT>
                      <a:noFill/>
                    </a:lnT>
                    <a:lnB>
                      <a:noFill/>
                    </a:lnB>
                  </a:tcPr>
                </a:tc>
              </a:tr>
            </a:tbl>
          </a:graphicData>
        </a:graphic>
      </p:graphicFrame>
      <p:sp>
        <p:nvSpPr>
          <p:cNvPr id="14" name="Rectangle 13"/>
          <p:cNvSpPr/>
          <p:nvPr/>
        </p:nvSpPr>
        <p:spPr>
          <a:xfrm>
            <a:off x="5064037" y="1268760"/>
            <a:ext cx="4079963" cy="410882"/>
          </a:xfrm>
          <a:prstGeom prst="rect">
            <a:avLst/>
          </a:prstGeom>
        </p:spPr>
        <p:txBody>
          <a:bodyPr wrap="none">
            <a:spAutoFit/>
          </a:bodyPr>
          <a:lstStyle/>
          <a:p>
            <a:pPr marL="457200" marR="0" algn="r" rtl="1">
              <a:lnSpc>
                <a:spcPct val="115000"/>
              </a:lnSpc>
              <a:spcBef>
                <a:spcPts val="0"/>
              </a:spcBef>
              <a:spcAft>
                <a:spcPts val="1000"/>
              </a:spcAft>
            </a:pPr>
            <a:r>
              <a:rPr lang="ar-OM" b="1" dirty="0" smtClean="0">
                <a:ea typeface="Calibri"/>
                <a:cs typeface="Traditional Arabic"/>
              </a:rPr>
              <a:t>كسر إصبع أحد الحفارين أثناء قيامه بربط دلو الحفارة.</a:t>
            </a:r>
            <a:endParaRPr lang="en-US" b="1" dirty="0">
              <a:ea typeface="Calibri"/>
              <a:cs typeface="Arial"/>
            </a:endParaRPr>
          </a:p>
        </p:txBody>
      </p:sp>
      <p:graphicFrame>
        <p:nvGraphicFramePr>
          <p:cNvPr id="15" name="Table 14"/>
          <p:cNvGraphicFramePr>
            <a:graphicFrameLocks noGrp="1"/>
          </p:cNvGraphicFramePr>
          <p:nvPr/>
        </p:nvGraphicFramePr>
        <p:xfrm>
          <a:off x="2555776" y="1844824"/>
          <a:ext cx="6096000" cy="3224276"/>
        </p:xfrm>
        <a:graphic>
          <a:graphicData uri="http://schemas.openxmlformats.org/drawingml/2006/table">
            <a:tbl>
              <a:tblPr/>
              <a:tblGrid>
                <a:gridCol w="6096000"/>
              </a:tblGrid>
              <a:tr h="0">
                <a:tc>
                  <a:txBody>
                    <a:bodyPr/>
                    <a:lstStyle/>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تعرفت على المخاطر المحتملة في المهمة التي تقوم بها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سبق أن أدخلت ضوابط إضافية للتحكم في الأعمال الخطرة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هذه الضوابط موضوعة في مكانها الصحيح وهل هي مجدية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تأكدت من كفاءة الموظفين للقيام بهذه الأعمال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تم إعلام المشرفين بمسؤوليتهم في مراقبة سير هذه الأعمال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وضعت تعليمات لجميع الأعمال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قمت بمراجعة تحديدك للمخاطر وتقييمك لها للتأكد من أنها شاملة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وضعت علامات تحذيرية على المعدات للتحذير من الأماكن التي يتعرض فيها العمال غالبا لإصابات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أعلمت الموظفين بالمخاطر المحتملة وشددت على أهمية أخذ الحيطة والحذر ؟</a:t>
                      </a:r>
                      <a:endParaRPr lang="en-US" sz="1100" dirty="0">
                        <a:latin typeface="Calibri"/>
                        <a:ea typeface="Calibri"/>
                        <a:cs typeface="Arial"/>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18737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D3368E6-6EF3-4A47-9146-5C29F5C87B37}"/>
</file>

<file path=customXml/itemProps2.xml><?xml version="1.0" encoding="utf-8"?>
<ds:datastoreItem xmlns:ds="http://schemas.openxmlformats.org/officeDocument/2006/customXml" ds:itemID="{CC82FBDD-88F2-456E-8CF6-773534336345}"/>
</file>

<file path=customXml/itemProps3.xml><?xml version="1.0" encoding="utf-8"?>
<ds:datastoreItem xmlns:ds="http://schemas.openxmlformats.org/officeDocument/2006/customXml" ds:itemID="{8A45CA31-43B3-46C4-91D5-3CA67CAA3031}"/>
</file>

<file path=docProps/app.xml><?xml version="1.0" encoding="utf-8"?>
<Properties xmlns="http://schemas.openxmlformats.org/officeDocument/2006/extended-properties" xmlns:vt="http://schemas.openxmlformats.org/officeDocument/2006/docPropsVTypes">
  <TotalTime>204</TotalTime>
  <Words>312</Words>
  <Application>Microsoft Office PowerPoint</Application>
  <PresentationFormat>On-screen Show (4:3)</PresentationFormat>
  <Paragraphs>29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mu93647</cp:lastModifiedBy>
  <cp:revision>25</cp:revision>
  <dcterms:created xsi:type="dcterms:W3CDTF">2013-06-10T03:28:51Z</dcterms:created>
  <dcterms:modified xsi:type="dcterms:W3CDTF">2013-08-26T07:42:51Z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