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Masters/slideMaster1.xml" ContentType="application/vnd.openxmlformats-officedocument.presentationml.slideMaster+xml"/>
  <Override PartName="/ppt/notesSlides/notesSlide1.xml" ContentType="application/vnd.openxmlformats-officedocument.presentationml.notesSlide+xml"/>
  <Override PartName="/ppt/slideLayouts/slideLayout12.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8.xml" ContentType="application/vnd.openxmlformats-officedocument.presentationml.slideLayout+xml"/>
  <Override PartName="/ppt/theme/theme1.xml" ContentType="application/vnd.openxmlformats-officedocument.theme+xml"/>
  <Override PartName="/ppt/notesMasters/notesMaster1.xml" ContentType="application/vnd.openxmlformats-officedocument.presentationml.notesMaster+xml"/>
  <Override PartName="/ppt/theme/theme2.xml" ContentType="application/vnd.openxmlformats-officedocument.theme+xml"/>
  <Override PartName="/ppt/tableStyles.xml" ContentType="application/vnd.openxmlformats-officedocument.presentationml.tableStyles+xml"/>
  <Override PartName="/ppt/presProps.xml" ContentType="application/vnd.openxmlformats-officedocument.presentationml.presProp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
  </p:notesMasterIdLst>
  <p:sldIdLst>
    <p:sldId id="259" r:id="rId2"/>
    <p:sldId id="260" r:id="rId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0" d="100"/>
          <a:sy n="80" d="100"/>
        </p:scale>
        <p:origin x="-1445" y="-77"/>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11" Type="http://schemas.openxmlformats.org/officeDocument/2006/relationships/customXml" Target="../customXml/item3.xml"/><Relationship Id="rId5" Type="http://schemas.openxmlformats.org/officeDocument/2006/relationships/presProps" Target="presProps.xml"/><Relationship Id="rId10" Type="http://schemas.openxmlformats.org/officeDocument/2006/relationships/customXml" Target="../customXml/item2.xml"/><Relationship Id="rId4" Type="http://schemas.openxmlformats.org/officeDocument/2006/relationships/notesMaster" Target="notesMasters/notesMaster1.xml"/><Relationship Id="rId9" Type="http://schemas.openxmlformats.org/officeDocument/2006/relationships/customXml" Target="../customXml/item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AEEC4F5-D001-4E9D-BAD6-3DD356159BC1}" type="datetimeFigureOut">
              <a:rPr lang="en-US" smtClean="0"/>
              <a:pPr/>
              <a:t>26/08/2013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766FDFB-EB48-4D00-B855-6E956D7433E9}"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p:cNvSpPr>
            <a:spLocks noGrp="1" noRot="1" noChangeAspect="1" noTextEdit="1"/>
          </p:cNvSpPr>
          <p:nvPr>
            <p:ph type="sldImg"/>
          </p:nvPr>
        </p:nvSpPr>
        <p:spPr>
          <a:ln/>
        </p:spPr>
      </p:sp>
      <p:sp>
        <p:nvSpPr>
          <p:cNvPr id="31747" name="Notes Placeholder 2"/>
          <p:cNvSpPr>
            <a:spLocks noGrp="1"/>
          </p:cNvSpPr>
          <p:nvPr>
            <p:ph type="body" idx="1"/>
          </p:nvPr>
        </p:nvSpPr>
        <p:spPr>
          <a:noFill/>
          <a:ln/>
        </p:spPr>
        <p:txBody>
          <a:bodyPr/>
          <a:lstStyle/>
          <a:p>
            <a:endParaRPr lang="en-US" dirty="0" smtClean="0"/>
          </a:p>
        </p:txBody>
      </p:sp>
      <p:sp>
        <p:nvSpPr>
          <p:cNvPr id="4" name="Header Placeholder 3"/>
          <p:cNvSpPr>
            <a:spLocks noGrp="1"/>
          </p:cNvSpPr>
          <p:nvPr>
            <p:ph type="hdr" sz="quarter"/>
          </p:nvPr>
        </p:nvSpPr>
        <p:spPr/>
        <p:txBody>
          <a:bodyPr/>
          <a:lstStyle/>
          <a:p>
            <a:pPr>
              <a:defRPr/>
            </a:pPr>
            <a:r>
              <a:rPr lang="en-US" smtClean="0">
                <a:solidFill>
                  <a:prstClr val="black"/>
                </a:solidFill>
              </a:rPr>
              <a:t>Non Accidental Death- 24 April 2013</a:t>
            </a:r>
            <a:endParaRPr lang="en-US">
              <a:solidFill>
                <a:prstClr val="black"/>
              </a:solidFill>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90DB962-0ECF-496A-953A-24C57B5DE9BA}" type="datetime1">
              <a:rPr lang="en-US" smtClean="0">
                <a:solidFill>
                  <a:prstClr val="black">
                    <a:tint val="75000"/>
                  </a:prstClr>
                </a:solidFill>
              </a:rPr>
              <a:pPr/>
              <a:t>26/08/2013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F402F58E-0D41-440B-B912-1A5118F5CDB1}" type="slidenum">
              <a:rPr lang="en-US" smtClean="0">
                <a:solidFill>
                  <a:prstClr val="black">
                    <a:tint val="75000"/>
                  </a:prstClr>
                </a:solidFill>
              </a:rPr>
              <a:pPr/>
              <a:t>‹#›</a:t>
            </a:fld>
            <a:endParaRPr lang="en-US">
              <a:solidFill>
                <a:prstClr val="black">
                  <a:tint val="75000"/>
                </a:prstClr>
              </a:solidFill>
            </a:endParaRPr>
          </a:p>
        </p:txBody>
      </p:sp>
      <p:pic>
        <p:nvPicPr>
          <p:cNvPr id="7" name="Picture 6" descr="PPT cover.jpg"/>
          <p:cNvPicPr>
            <a:picLocks noChangeAspect="1"/>
          </p:cNvPicPr>
          <p:nvPr userDrawn="1"/>
        </p:nvPicPr>
        <p:blipFill>
          <a:blip r:embed="rId2" cstate="print"/>
          <a:stretch>
            <a:fillRect/>
          </a:stretch>
        </p:blipFill>
        <p:spPr>
          <a:xfrm>
            <a:off x="0" y="0"/>
            <a:ext cx="9149407" cy="6853950"/>
          </a:xfrm>
          <a:prstGeom prst="rect">
            <a:avLst/>
          </a:prstGeom>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E796F4D-8936-4277-889E-F9BFE2F04940}" type="datetime1">
              <a:rPr lang="en-US" smtClean="0">
                <a:solidFill>
                  <a:prstClr val="black">
                    <a:tint val="75000"/>
                  </a:prstClr>
                </a:solidFill>
              </a:rPr>
              <a:pPr/>
              <a:t>26/08/2013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F402F58E-0D41-440B-B912-1A5118F5CDB1}" type="slidenum">
              <a:rPr lang="en-US" smtClean="0">
                <a:solidFill>
                  <a:prstClr val="black">
                    <a:tint val="75000"/>
                  </a:prstClr>
                </a:solidFill>
              </a:rPr>
              <a:pPr/>
              <a:t>‹#›</a:t>
            </a:fld>
            <a:endParaRPr lang="en-US">
              <a:solidFill>
                <a:prstClr val="black">
                  <a:tint val="75000"/>
                </a:prstClr>
              </a:solidFill>
            </a:endParaRPr>
          </a:p>
        </p:txBody>
      </p:sp>
      <p:pic>
        <p:nvPicPr>
          <p:cNvPr id="7" name="Content Placeholder 3" descr="PPT option1.jpg"/>
          <p:cNvPicPr>
            <a:picLocks noChangeAspect="1"/>
          </p:cNvPicPr>
          <p:nvPr userDrawn="1"/>
        </p:nvPicPr>
        <p:blipFill>
          <a:blip r:embed="rId2" cstate="print"/>
          <a:stretch>
            <a:fillRect/>
          </a:stretch>
        </p:blipFill>
        <p:spPr>
          <a:xfrm>
            <a:off x="-10813" y="0"/>
            <a:ext cx="9154813" cy="6858000"/>
          </a:xfrm>
          <a:prstGeom prst="rect">
            <a:avLst/>
          </a:prstGeom>
        </p:spPr>
      </p:pic>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7B29509-BE6D-4490-AAA4-2C7CDE4D5D4E}" type="datetime1">
              <a:rPr lang="en-US" smtClean="0">
                <a:solidFill>
                  <a:prstClr val="black">
                    <a:tint val="75000"/>
                  </a:prstClr>
                </a:solidFill>
              </a:rPr>
              <a:pPr/>
              <a:t>26/08/2013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F402F58E-0D41-440B-B912-1A5118F5CDB1}" type="slidenum">
              <a:rPr lang="en-US" smtClean="0">
                <a:solidFill>
                  <a:prstClr val="black">
                    <a:tint val="75000"/>
                  </a:prstClr>
                </a:solidFill>
              </a:rPr>
              <a:pPr/>
              <a:t>‹#›</a:t>
            </a:fld>
            <a:endParaRPr lang="en-US">
              <a:solidFill>
                <a:prstClr val="black">
                  <a:tint val="75000"/>
                </a:prstClr>
              </a:solidFill>
            </a:endParaRPr>
          </a:p>
        </p:txBody>
      </p:sp>
      <p:pic>
        <p:nvPicPr>
          <p:cNvPr id="7" name="Content Placeholder 3" descr="PPT option1.jpg"/>
          <p:cNvPicPr>
            <a:picLocks noChangeAspect="1"/>
          </p:cNvPicPr>
          <p:nvPr userDrawn="1"/>
        </p:nvPicPr>
        <p:blipFill>
          <a:blip r:embed="rId2" cstate="print"/>
          <a:stretch>
            <a:fillRect/>
          </a:stretch>
        </p:blipFill>
        <p:spPr>
          <a:xfrm>
            <a:off x="-10813" y="0"/>
            <a:ext cx="9154813" cy="6858000"/>
          </a:xfrm>
          <a:prstGeom prst="rect">
            <a:avLst/>
          </a:prstGeom>
        </p:spPr>
      </p:pic>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le and Table">
    <p:spTree>
      <p:nvGrpSpPr>
        <p:cNvPr id="1" name=""/>
        <p:cNvGrpSpPr/>
        <p:nvPr/>
      </p:nvGrpSpPr>
      <p:grpSpPr>
        <a:xfrm>
          <a:off x="0" y="0"/>
          <a:ext cx="0" cy="0"/>
          <a:chOff x="0" y="0"/>
          <a:chExt cx="0" cy="0"/>
        </a:xfrm>
      </p:grpSpPr>
      <p:sp>
        <p:nvSpPr>
          <p:cNvPr id="3" name="Table Placeholder 2"/>
          <p:cNvSpPr>
            <a:spLocks noGrp="1"/>
          </p:cNvSpPr>
          <p:nvPr>
            <p:ph type="tbl" idx="1"/>
          </p:nvPr>
        </p:nvSpPr>
        <p:spPr>
          <a:xfrm>
            <a:off x="685800" y="1981200"/>
            <a:ext cx="7772400" cy="4114800"/>
          </a:xfrm>
        </p:spPr>
        <p:txBody>
          <a:bodyPr/>
          <a:lstStyle/>
          <a:p>
            <a:pPr lvl="0"/>
            <a:endParaRPr lang="en-US" noProof="0" dirty="0" smtClean="0"/>
          </a:p>
        </p:txBody>
      </p:sp>
      <p:sp>
        <p:nvSpPr>
          <p:cNvPr id="4" name="Rectangle 4"/>
          <p:cNvSpPr>
            <a:spLocks noGrp="1" noChangeArrowheads="1"/>
          </p:cNvSpPr>
          <p:nvPr>
            <p:ph type="dt" sz="half" idx="10"/>
          </p:nvPr>
        </p:nvSpPr>
        <p:spPr>
          <a:xfrm>
            <a:off x="685800" y="6248400"/>
            <a:ext cx="1905000" cy="457200"/>
          </a:xfrm>
          <a:prstGeom prst="rect">
            <a:avLst/>
          </a:prstGeom>
        </p:spPr>
        <p:txBody>
          <a:bodyPr/>
          <a:lstStyle>
            <a:lvl1pPr>
              <a:defRPr>
                <a:cs typeface="+mn-cs"/>
              </a:defRPr>
            </a:lvl1pPr>
          </a:lstStyle>
          <a:p>
            <a:pPr>
              <a:defRPr/>
            </a:pPr>
            <a:fld id="{F671AAB6-EA4A-4769-A11E-68372DCB696A}" type="datetime1">
              <a:rPr lang="en-US" smtClean="0">
                <a:solidFill>
                  <a:prstClr val="black">
                    <a:tint val="75000"/>
                  </a:prstClr>
                </a:solidFill>
              </a:rPr>
              <a:pPr>
                <a:defRPr/>
              </a:pPr>
              <a:t>26/08/2013</a:t>
            </a:fld>
            <a:endParaRPr lang="en-US">
              <a:solidFill>
                <a:prstClr val="black">
                  <a:tint val="75000"/>
                </a:prstClr>
              </a:solidFill>
            </a:endParaRPr>
          </a:p>
        </p:txBody>
      </p:sp>
      <p:sp>
        <p:nvSpPr>
          <p:cNvPr id="5" name="Rectangle 5"/>
          <p:cNvSpPr>
            <a:spLocks noGrp="1" noChangeArrowheads="1"/>
          </p:cNvSpPr>
          <p:nvPr>
            <p:ph type="ftr" sz="quarter" idx="11"/>
          </p:nvPr>
        </p:nvSpPr>
        <p:spPr>
          <a:xfrm>
            <a:off x="3124200" y="6248400"/>
            <a:ext cx="2895600" cy="457200"/>
          </a:xfrm>
          <a:prstGeom prst="rect">
            <a:avLst/>
          </a:prstGeom>
        </p:spPr>
        <p:txBody>
          <a:bodyPr/>
          <a:lstStyle>
            <a:lvl1pPr>
              <a:defRPr>
                <a:cs typeface="+mn-cs"/>
              </a:defRPr>
            </a:lvl1pPr>
          </a:lstStyle>
          <a:p>
            <a:pPr>
              <a:defRPr/>
            </a:pPr>
            <a:endParaRPr lang="en-US">
              <a:solidFill>
                <a:prstClr val="black">
                  <a:tint val="75000"/>
                </a:prstClr>
              </a:solidFill>
            </a:endParaRPr>
          </a:p>
        </p:txBody>
      </p:sp>
      <p:sp>
        <p:nvSpPr>
          <p:cNvPr id="6" name="Rectangle 6"/>
          <p:cNvSpPr>
            <a:spLocks noGrp="1" noChangeArrowheads="1"/>
          </p:cNvSpPr>
          <p:nvPr>
            <p:ph type="sldNum" sz="quarter" idx="12"/>
          </p:nvPr>
        </p:nvSpPr>
        <p:spPr>
          <a:xfrm>
            <a:off x="7010400" y="6248400"/>
            <a:ext cx="1905000" cy="457200"/>
          </a:xfrm>
          <a:prstGeom prst="rect">
            <a:avLst/>
          </a:prstGeom>
        </p:spPr>
        <p:txBody>
          <a:bodyPr/>
          <a:lstStyle>
            <a:lvl1pPr>
              <a:defRPr>
                <a:cs typeface="+mn-cs"/>
              </a:defRPr>
            </a:lvl1pPr>
          </a:lstStyle>
          <a:p>
            <a:pPr>
              <a:defRPr/>
            </a:pPr>
            <a:fld id="{D2AFBD2F-C73D-4E46-BBAD-DBC47A4E3229}"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AEF0499-D67F-4E38-A892-3734D9A9F9F0}" type="datetime1">
              <a:rPr lang="en-US" smtClean="0">
                <a:solidFill>
                  <a:prstClr val="black">
                    <a:tint val="75000"/>
                  </a:prstClr>
                </a:solidFill>
              </a:rPr>
              <a:pPr/>
              <a:t>26/08/2013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F402F58E-0D41-440B-B912-1A5118F5CDB1}" type="slidenum">
              <a:rPr lang="en-US" smtClean="0">
                <a:solidFill>
                  <a:prstClr val="black">
                    <a:tint val="75000"/>
                  </a:prstClr>
                </a:solidFill>
              </a:rPr>
              <a:pPr/>
              <a:t>‹#›</a:t>
            </a:fld>
            <a:endParaRPr lang="en-US">
              <a:solidFill>
                <a:prstClr val="black">
                  <a:tint val="75000"/>
                </a:prstClr>
              </a:solidFill>
            </a:endParaRPr>
          </a:p>
        </p:txBody>
      </p:sp>
      <p:pic>
        <p:nvPicPr>
          <p:cNvPr id="7" name="Content Placeholder 3" descr="PPT option1.jpg"/>
          <p:cNvPicPr>
            <a:picLocks noChangeAspect="1"/>
          </p:cNvPicPr>
          <p:nvPr userDrawn="1"/>
        </p:nvPicPr>
        <p:blipFill>
          <a:blip r:embed="rId2" cstate="print"/>
          <a:stretch>
            <a:fillRect/>
          </a:stretch>
        </p:blipFill>
        <p:spPr>
          <a:xfrm>
            <a:off x="-10813" y="0"/>
            <a:ext cx="9154813" cy="6858000"/>
          </a:xfrm>
          <a:prstGeom prst="rect">
            <a:avLst/>
          </a:prstGeom>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02E30A2-B972-454B-A938-45FBA496BF4E}" type="datetime1">
              <a:rPr lang="en-US" smtClean="0">
                <a:solidFill>
                  <a:prstClr val="black">
                    <a:tint val="75000"/>
                  </a:prstClr>
                </a:solidFill>
              </a:rPr>
              <a:pPr/>
              <a:t>26/08/2013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F402F58E-0D41-440B-B912-1A5118F5CDB1}" type="slidenum">
              <a:rPr lang="en-US" smtClean="0">
                <a:solidFill>
                  <a:prstClr val="black">
                    <a:tint val="75000"/>
                  </a:prstClr>
                </a:solidFill>
              </a:rPr>
              <a:pPr/>
              <a:t>‹#›</a:t>
            </a:fld>
            <a:endParaRPr lang="en-US">
              <a:solidFill>
                <a:prstClr val="black">
                  <a:tint val="75000"/>
                </a:prstClr>
              </a:solidFill>
            </a:endParaRPr>
          </a:p>
        </p:txBody>
      </p:sp>
      <p:pic>
        <p:nvPicPr>
          <p:cNvPr id="7" name="Content Placeholder 3" descr="PPT option1.jpg"/>
          <p:cNvPicPr>
            <a:picLocks noChangeAspect="1"/>
          </p:cNvPicPr>
          <p:nvPr userDrawn="1"/>
        </p:nvPicPr>
        <p:blipFill>
          <a:blip r:embed="rId2" cstate="print"/>
          <a:stretch>
            <a:fillRect/>
          </a:stretch>
        </p:blipFill>
        <p:spPr>
          <a:xfrm>
            <a:off x="-10813" y="0"/>
            <a:ext cx="9154813" cy="6858000"/>
          </a:xfrm>
          <a:prstGeom prst="rect">
            <a:avLst/>
          </a:prstGeom>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11DB355-346C-4B7C-9297-030D4ACF42A5}" type="datetime1">
              <a:rPr lang="en-US" smtClean="0">
                <a:solidFill>
                  <a:prstClr val="black">
                    <a:tint val="75000"/>
                  </a:prstClr>
                </a:solidFill>
              </a:rPr>
              <a:pPr/>
              <a:t>26/08/2013</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F402F58E-0D41-440B-B912-1A5118F5CDB1}" type="slidenum">
              <a:rPr lang="en-US" smtClean="0">
                <a:solidFill>
                  <a:prstClr val="black">
                    <a:tint val="75000"/>
                  </a:prstClr>
                </a:solidFill>
              </a:rPr>
              <a:pPr/>
              <a:t>‹#›</a:t>
            </a:fld>
            <a:endParaRPr lang="en-US">
              <a:solidFill>
                <a:prstClr val="black">
                  <a:tint val="75000"/>
                </a:prstClr>
              </a:solidFill>
            </a:endParaRPr>
          </a:p>
        </p:txBody>
      </p:sp>
      <p:pic>
        <p:nvPicPr>
          <p:cNvPr id="8" name="Content Placeholder 3" descr="PPT option1.jpg"/>
          <p:cNvPicPr>
            <a:picLocks noChangeAspect="1"/>
          </p:cNvPicPr>
          <p:nvPr userDrawn="1"/>
        </p:nvPicPr>
        <p:blipFill>
          <a:blip r:embed="rId2" cstate="print"/>
          <a:stretch>
            <a:fillRect/>
          </a:stretch>
        </p:blipFill>
        <p:spPr>
          <a:xfrm>
            <a:off x="-10813" y="0"/>
            <a:ext cx="9154813" cy="6858000"/>
          </a:xfrm>
          <a:prstGeom prst="rect">
            <a:avLst/>
          </a:prstGeom>
        </p:spPr>
      </p:pic>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9C32226-C74A-438B-96EA-DADC0EE1CEF3}" type="datetime1">
              <a:rPr lang="en-US" smtClean="0">
                <a:solidFill>
                  <a:prstClr val="black">
                    <a:tint val="75000"/>
                  </a:prstClr>
                </a:solidFill>
              </a:rPr>
              <a:pPr/>
              <a:t>26/08/2013</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F402F58E-0D41-440B-B912-1A5118F5CDB1}" type="slidenum">
              <a:rPr lang="en-US" smtClean="0">
                <a:solidFill>
                  <a:prstClr val="black">
                    <a:tint val="75000"/>
                  </a:prstClr>
                </a:solidFill>
              </a:rPr>
              <a:pPr/>
              <a:t>‹#›</a:t>
            </a:fld>
            <a:endParaRPr lang="en-US">
              <a:solidFill>
                <a:prstClr val="black">
                  <a:tint val="75000"/>
                </a:prstClr>
              </a:solidFill>
            </a:endParaRPr>
          </a:p>
        </p:txBody>
      </p:sp>
      <p:pic>
        <p:nvPicPr>
          <p:cNvPr id="10" name="Content Placeholder 3" descr="PPT option1.jpg"/>
          <p:cNvPicPr>
            <a:picLocks noChangeAspect="1"/>
          </p:cNvPicPr>
          <p:nvPr userDrawn="1"/>
        </p:nvPicPr>
        <p:blipFill>
          <a:blip r:embed="rId2" cstate="print"/>
          <a:stretch>
            <a:fillRect/>
          </a:stretch>
        </p:blipFill>
        <p:spPr>
          <a:xfrm>
            <a:off x="-10813" y="0"/>
            <a:ext cx="9154813" cy="6858000"/>
          </a:xfrm>
          <a:prstGeom prst="rect">
            <a:avLst/>
          </a:prstGeom>
        </p:spPr>
      </p:pic>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8ACBC44-A36B-473C-BD62-EDC4C78DC01E}" type="datetime1">
              <a:rPr lang="en-US" smtClean="0">
                <a:solidFill>
                  <a:prstClr val="black">
                    <a:tint val="75000"/>
                  </a:prstClr>
                </a:solidFill>
              </a:rPr>
              <a:pPr/>
              <a:t>26/08/2013</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F402F58E-0D41-440B-B912-1A5118F5CDB1}" type="slidenum">
              <a:rPr lang="en-US" smtClean="0">
                <a:solidFill>
                  <a:prstClr val="black">
                    <a:tint val="75000"/>
                  </a:prstClr>
                </a:solidFill>
              </a:rPr>
              <a:pPr/>
              <a:t>‹#›</a:t>
            </a:fld>
            <a:endParaRPr lang="en-US">
              <a:solidFill>
                <a:prstClr val="black">
                  <a:tint val="75000"/>
                </a:prstClr>
              </a:solidFill>
            </a:endParaRPr>
          </a:p>
        </p:txBody>
      </p:sp>
      <p:pic>
        <p:nvPicPr>
          <p:cNvPr id="6" name="Content Placeholder 3" descr="PPT option1.jpg"/>
          <p:cNvPicPr>
            <a:picLocks noChangeAspect="1"/>
          </p:cNvPicPr>
          <p:nvPr userDrawn="1"/>
        </p:nvPicPr>
        <p:blipFill>
          <a:blip r:embed="rId2" cstate="print"/>
          <a:stretch>
            <a:fillRect/>
          </a:stretch>
        </p:blipFill>
        <p:spPr>
          <a:xfrm>
            <a:off x="-10813" y="0"/>
            <a:ext cx="9154813" cy="6858000"/>
          </a:xfrm>
          <a:prstGeom prst="rect">
            <a:avLst/>
          </a:prstGeom>
        </p:spPr>
      </p:pic>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78EE1E6-DFBB-4EF5-A2F4-E83521F9838D}" type="datetime1">
              <a:rPr lang="en-US" smtClean="0">
                <a:solidFill>
                  <a:prstClr val="black">
                    <a:tint val="75000"/>
                  </a:prstClr>
                </a:solidFill>
              </a:rPr>
              <a:pPr/>
              <a:t>26/08/2013</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F402F58E-0D41-440B-B912-1A5118F5CDB1}" type="slidenum">
              <a:rPr lang="en-US" smtClean="0">
                <a:solidFill>
                  <a:prstClr val="black">
                    <a:tint val="75000"/>
                  </a:prstClr>
                </a:solidFill>
              </a:rPr>
              <a:pPr/>
              <a:t>‹#›</a:t>
            </a:fld>
            <a:endParaRPr lang="en-US">
              <a:solidFill>
                <a:prstClr val="black">
                  <a:tint val="75000"/>
                </a:prstClr>
              </a:solidFill>
            </a:endParaRPr>
          </a:p>
        </p:txBody>
      </p:sp>
      <p:pic>
        <p:nvPicPr>
          <p:cNvPr id="5" name="Content Placeholder 3" descr="PPT option1.jpg"/>
          <p:cNvPicPr>
            <a:picLocks noChangeAspect="1"/>
          </p:cNvPicPr>
          <p:nvPr userDrawn="1"/>
        </p:nvPicPr>
        <p:blipFill>
          <a:blip r:embed="rId2" cstate="print"/>
          <a:stretch>
            <a:fillRect/>
          </a:stretch>
        </p:blipFill>
        <p:spPr>
          <a:xfrm>
            <a:off x="-10813" y="0"/>
            <a:ext cx="9154813" cy="6858000"/>
          </a:xfrm>
          <a:prstGeom prst="rect">
            <a:avLst/>
          </a:prstGeom>
        </p:spPr>
      </p:pic>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6FAE0EA-EB60-43CB-91B1-A07062D4D034}" type="datetime1">
              <a:rPr lang="en-US" smtClean="0">
                <a:solidFill>
                  <a:prstClr val="black">
                    <a:tint val="75000"/>
                  </a:prstClr>
                </a:solidFill>
              </a:rPr>
              <a:pPr/>
              <a:t>26/08/2013</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F402F58E-0D41-440B-B912-1A5118F5CDB1}" type="slidenum">
              <a:rPr lang="en-US" smtClean="0">
                <a:solidFill>
                  <a:prstClr val="black">
                    <a:tint val="75000"/>
                  </a:prstClr>
                </a:solidFill>
              </a:rPr>
              <a:pPr/>
              <a:t>‹#›</a:t>
            </a:fld>
            <a:endParaRPr lang="en-US">
              <a:solidFill>
                <a:prstClr val="black">
                  <a:tint val="75000"/>
                </a:prstClr>
              </a:solidFill>
            </a:endParaRPr>
          </a:p>
        </p:txBody>
      </p:sp>
      <p:pic>
        <p:nvPicPr>
          <p:cNvPr id="8" name="Content Placeholder 3" descr="PPT option1.jpg"/>
          <p:cNvPicPr>
            <a:picLocks noChangeAspect="1"/>
          </p:cNvPicPr>
          <p:nvPr userDrawn="1"/>
        </p:nvPicPr>
        <p:blipFill>
          <a:blip r:embed="rId2" cstate="print"/>
          <a:stretch>
            <a:fillRect/>
          </a:stretch>
        </p:blipFill>
        <p:spPr>
          <a:xfrm>
            <a:off x="-10813" y="0"/>
            <a:ext cx="9154813" cy="6858000"/>
          </a:xfrm>
          <a:prstGeom prst="rect">
            <a:avLst/>
          </a:prstGeom>
        </p:spPr>
      </p:pic>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8A2E6F5-3A21-4DDE-ACB8-F9ADDCFE99F4}" type="datetime1">
              <a:rPr lang="en-US" smtClean="0">
                <a:solidFill>
                  <a:prstClr val="black">
                    <a:tint val="75000"/>
                  </a:prstClr>
                </a:solidFill>
              </a:rPr>
              <a:pPr/>
              <a:t>26/08/2013</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F402F58E-0D41-440B-B912-1A5118F5CDB1}" type="slidenum">
              <a:rPr lang="en-US" smtClean="0">
                <a:solidFill>
                  <a:prstClr val="black">
                    <a:tint val="75000"/>
                  </a:prstClr>
                </a:solidFill>
              </a:rPr>
              <a:pPr/>
              <a:t>‹#›</a:t>
            </a:fld>
            <a:endParaRPr lang="en-US">
              <a:solidFill>
                <a:prstClr val="black">
                  <a:tint val="75000"/>
                </a:prstClr>
              </a:solidFill>
            </a:endParaRPr>
          </a:p>
        </p:txBody>
      </p:sp>
      <p:pic>
        <p:nvPicPr>
          <p:cNvPr id="8" name="Content Placeholder 3" descr="PPT option1.jpg"/>
          <p:cNvPicPr>
            <a:picLocks noChangeAspect="1"/>
          </p:cNvPicPr>
          <p:nvPr userDrawn="1"/>
        </p:nvPicPr>
        <p:blipFill>
          <a:blip r:embed="rId2" cstate="print"/>
          <a:stretch>
            <a:fillRect/>
          </a:stretch>
        </p:blipFill>
        <p:spPr>
          <a:xfrm>
            <a:off x="-10813" y="0"/>
            <a:ext cx="9154813" cy="6858000"/>
          </a:xfrm>
          <a:prstGeom prst="rect">
            <a:avLst/>
          </a:prstGeom>
        </p:spPr>
      </p:pic>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F22BCCC-901E-4ECA-90B4-25A6E75F09C2}" type="datetime1">
              <a:rPr lang="en-US" smtClean="0">
                <a:solidFill>
                  <a:prstClr val="black">
                    <a:tint val="75000"/>
                  </a:prstClr>
                </a:solidFill>
              </a:rPr>
              <a:pPr/>
              <a:t>26/08/2013</a:t>
            </a:fld>
            <a:endParaRPr lang="en-US">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402F58E-0D41-440B-B912-1A5118F5CDB1}" type="slidenum">
              <a:rPr lang="en-US" smtClean="0">
                <a:solidFill>
                  <a:prstClr val="black">
                    <a:tint val="75000"/>
                  </a:prstClr>
                </a:solidFill>
              </a:rPr>
              <a:pPr/>
              <a:t>‹#›</a:t>
            </a:fld>
            <a:endParaRPr lang="en-US">
              <a:solidFill>
                <a:prstClr val="black">
                  <a:tint val="75000"/>
                </a:prstClr>
              </a:solidFill>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hyperlink" Target="http://pdointernet/hseforcontractors/Pages/OnlineLibrary1.aspx" TargetMode="External"/><Relationship Id="rId5" Type="http://schemas.openxmlformats.org/officeDocument/2006/relationships/hyperlink" Target="mailto:talib.z.shaqsi@pdo.co.om" TargetMode="External"/><Relationship Id="rId4" Type="http://schemas.openxmlformats.org/officeDocument/2006/relationships/image" Target="../media/image4.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 name="Picture 2" descr="E:\EMC\Incidents\STST\INR 76 - 13 May 2013 - LTI Hand Injury - QA (SRL)\Photo\20130523_112050.jpg"/>
          <p:cNvPicPr>
            <a:picLocks noChangeAspect="1" noChangeArrowheads="1"/>
          </p:cNvPicPr>
          <p:nvPr/>
        </p:nvPicPr>
        <p:blipFill>
          <a:blip r:embed="rId3" cstate="print"/>
          <a:srcRect/>
          <a:stretch>
            <a:fillRect/>
          </a:stretch>
        </p:blipFill>
        <p:spPr bwMode="auto">
          <a:xfrm>
            <a:off x="179512" y="998984"/>
            <a:ext cx="3059832" cy="2448272"/>
          </a:xfrm>
          <a:prstGeom prst="rect">
            <a:avLst/>
          </a:prstGeom>
          <a:noFill/>
          <a:ln w="9525">
            <a:noFill/>
            <a:miter lim="800000"/>
            <a:headEnd/>
            <a:tailEnd/>
          </a:ln>
        </p:spPr>
      </p:pic>
      <p:grpSp>
        <p:nvGrpSpPr>
          <p:cNvPr id="2" name="Group 9"/>
          <p:cNvGrpSpPr>
            <a:grpSpLocks/>
          </p:cNvGrpSpPr>
          <p:nvPr/>
        </p:nvGrpSpPr>
        <p:grpSpPr bwMode="auto">
          <a:xfrm>
            <a:off x="1447800" y="0"/>
            <a:ext cx="7239000" cy="2403475"/>
            <a:chOff x="212" y="-1034"/>
            <a:chExt cx="5884" cy="1514"/>
          </a:xfrm>
        </p:grpSpPr>
        <p:sp>
          <p:nvSpPr>
            <p:cNvPr id="19466" name="Rectangle 8"/>
            <p:cNvSpPr>
              <a:spLocks noChangeArrowheads="1"/>
            </p:cNvSpPr>
            <p:nvPr/>
          </p:nvSpPr>
          <p:spPr bwMode="auto">
            <a:xfrm>
              <a:off x="288" y="144"/>
              <a:ext cx="5184" cy="336"/>
            </a:xfrm>
            <a:prstGeom prst="rect">
              <a:avLst/>
            </a:prstGeom>
            <a:noFill/>
            <a:ln w="9525">
              <a:noFill/>
              <a:miter lim="800000"/>
              <a:headEnd/>
              <a:tailEnd/>
            </a:ln>
          </p:spPr>
          <p:txBody>
            <a:bodyPr anchor="ctr"/>
            <a:lstStyle/>
            <a:p>
              <a:pPr algn="ctr"/>
              <a:endParaRPr lang="en-GB" sz="2000">
                <a:solidFill>
                  <a:srgbClr val="000000"/>
                </a:solidFill>
                <a:latin typeface="Arial" charset="0"/>
              </a:endParaRPr>
            </a:p>
          </p:txBody>
        </p:sp>
        <p:sp>
          <p:nvSpPr>
            <p:cNvPr id="19467" name="Text Box 12"/>
            <p:cNvSpPr txBox="1">
              <a:spLocks noChangeArrowheads="1"/>
            </p:cNvSpPr>
            <p:nvPr/>
          </p:nvSpPr>
          <p:spPr bwMode="auto">
            <a:xfrm>
              <a:off x="212" y="-1034"/>
              <a:ext cx="4816" cy="446"/>
            </a:xfrm>
            <a:prstGeom prst="rect">
              <a:avLst/>
            </a:prstGeom>
            <a:noFill/>
            <a:ln w="9525">
              <a:noFill/>
              <a:miter lim="800000"/>
              <a:headEnd/>
              <a:tailEnd/>
            </a:ln>
          </p:spPr>
          <p:txBody>
            <a:bodyPr>
              <a:spAutoFit/>
            </a:bodyPr>
            <a:lstStyle/>
            <a:p>
              <a:pPr algn="ctr"/>
              <a:r>
                <a:rPr lang="en-GB" sz="4000" b="1" dirty="0">
                  <a:solidFill>
                    <a:srgbClr val="0000FF"/>
                  </a:solidFill>
                  <a:latin typeface="Arial Black" pitchFamily="34" charset="0"/>
                </a:rPr>
                <a:t>PDO safety advice</a:t>
              </a:r>
            </a:p>
          </p:txBody>
        </p:sp>
        <p:sp>
          <p:nvSpPr>
            <p:cNvPr id="19468" name="WordArt 14"/>
            <p:cNvSpPr>
              <a:spLocks noChangeArrowheads="1" noChangeShapeType="1" noTextEdit="1"/>
            </p:cNvSpPr>
            <p:nvPr/>
          </p:nvSpPr>
          <p:spPr bwMode="auto">
            <a:xfrm>
              <a:off x="5448" y="-144"/>
              <a:ext cx="648" cy="576"/>
            </a:xfrm>
            <a:prstGeom prst="rect">
              <a:avLst/>
            </a:prstGeom>
          </p:spPr>
          <p:txBody>
            <a:bodyPr spcFirstLastPara="1" wrap="none" fromWordArt="1">
              <a:prstTxWarp prst="textArchDown">
                <a:avLst>
                  <a:gd name="adj" fmla="val 0"/>
                </a:avLst>
              </a:prstTxWarp>
            </a:bodyPr>
            <a:lstStyle/>
            <a:p>
              <a:pPr algn="ctr"/>
              <a:endParaRPr lang="en-US" sz="3600" kern="10">
                <a:ln w="9525">
                  <a:solidFill>
                    <a:srgbClr val="000000"/>
                  </a:solidFill>
                  <a:round/>
                  <a:headEnd/>
                  <a:tailEnd/>
                </a:ln>
                <a:solidFill>
                  <a:srgbClr val="000000"/>
                </a:solidFill>
                <a:latin typeface="Arial"/>
                <a:cs typeface="Arial"/>
              </a:endParaRPr>
            </a:p>
          </p:txBody>
        </p:sp>
      </p:grpSp>
      <p:sp>
        <p:nvSpPr>
          <p:cNvPr id="19462" name="TextBox 1"/>
          <p:cNvSpPr txBox="1">
            <a:spLocks noChangeArrowheads="1"/>
          </p:cNvSpPr>
          <p:nvPr/>
        </p:nvSpPr>
        <p:spPr bwMode="auto">
          <a:xfrm>
            <a:off x="1331640" y="6042774"/>
            <a:ext cx="5976664" cy="338554"/>
          </a:xfrm>
          <a:prstGeom prst="rect">
            <a:avLst/>
          </a:prstGeom>
          <a:solidFill>
            <a:schemeClr val="accent2"/>
          </a:solidFill>
          <a:ln w="9525">
            <a:noFill/>
            <a:miter lim="800000"/>
            <a:headEnd/>
            <a:tailEnd/>
          </a:ln>
        </p:spPr>
        <p:txBody>
          <a:bodyPr wrap="square">
            <a:spAutoFit/>
          </a:bodyPr>
          <a:lstStyle/>
          <a:p>
            <a:pPr algn="ctr"/>
            <a:r>
              <a:rPr lang="ar-OM" sz="1600" dirty="0" smtClean="0">
                <a:solidFill>
                  <a:prstClr val="white"/>
                </a:solidFill>
              </a:rPr>
              <a:t>تذكر انت بحاجه إلي يداك وأصابعك ... فانتبه</a:t>
            </a:r>
            <a:endParaRPr lang="en-US" sz="1600" dirty="0">
              <a:solidFill>
                <a:prstClr val="white"/>
              </a:solidFill>
            </a:endParaRPr>
          </a:p>
        </p:txBody>
      </p:sp>
      <p:sp>
        <p:nvSpPr>
          <p:cNvPr id="13" name="Slide Number Placeholder 12"/>
          <p:cNvSpPr>
            <a:spLocks noGrp="1"/>
          </p:cNvSpPr>
          <p:nvPr>
            <p:ph type="sldNum" sz="quarter" idx="12"/>
          </p:nvPr>
        </p:nvSpPr>
        <p:spPr/>
        <p:txBody>
          <a:bodyPr/>
          <a:lstStyle/>
          <a:p>
            <a:r>
              <a:rPr lang="en-US" dirty="0" smtClean="0">
                <a:solidFill>
                  <a:prstClr val="black">
                    <a:tint val="75000"/>
                  </a:prstClr>
                </a:solidFill>
              </a:rPr>
              <a:t>1</a:t>
            </a:r>
            <a:endParaRPr lang="en-US" dirty="0">
              <a:solidFill>
                <a:prstClr val="black">
                  <a:tint val="75000"/>
                </a:prstClr>
              </a:solidFill>
            </a:endParaRPr>
          </a:p>
        </p:txBody>
      </p:sp>
      <p:pic>
        <p:nvPicPr>
          <p:cNvPr id="14" name="Picture 5" descr="E:\EMC\Incidents\STST\INR 76 - 13 May 2013 - LTI Hand Injury - QA (SRL)\Photo\20130523_112119.jpg"/>
          <p:cNvPicPr>
            <a:picLocks noChangeAspect="1" noChangeArrowheads="1"/>
          </p:cNvPicPr>
          <p:nvPr/>
        </p:nvPicPr>
        <p:blipFill>
          <a:blip r:embed="rId4" cstate="print"/>
          <a:srcRect/>
          <a:stretch>
            <a:fillRect/>
          </a:stretch>
        </p:blipFill>
        <p:spPr bwMode="auto">
          <a:xfrm>
            <a:off x="179512" y="3663280"/>
            <a:ext cx="3037086" cy="2286000"/>
          </a:xfrm>
          <a:prstGeom prst="rect">
            <a:avLst/>
          </a:prstGeom>
          <a:noFill/>
          <a:ln w="9525">
            <a:solidFill>
              <a:schemeClr val="tx1"/>
            </a:solidFill>
            <a:miter lim="800000"/>
            <a:headEnd/>
            <a:tailEnd/>
          </a:ln>
        </p:spPr>
      </p:pic>
      <p:grpSp>
        <p:nvGrpSpPr>
          <p:cNvPr id="3" name="Group 131"/>
          <p:cNvGrpSpPr>
            <a:grpSpLocks/>
          </p:cNvGrpSpPr>
          <p:nvPr/>
        </p:nvGrpSpPr>
        <p:grpSpPr bwMode="auto">
          <a:xfrm>
            <a:off x="2699792" y="2799184"/>
            <a:ext cx="336550" cy="544513"/>
            <a:chOff x="3504" y="544"/>
            <a:chExt cx="2287" cy="1855"/>
          </a:xfrm>
        </p:grpSpPr>
        <p:sp>
          <p:nvSpPr>
            <p:cNvPr id="16" name="Line 129"/>
            <p:cNvSpPr>
              <a:spLocks noChangeShapeType="1"/>
            </p:cNvSpPr>
            <p:nvPr/>
          </p:nvSpPr>
          <p:spPr bwMode="auto">
            <a:xfrm>
              <a:off x="3504" y="568"/>
              <a:ext cx="2287" cy="1831"/>
            </a:xfrm>
            <a:prstGeom prst="line">
              <a:avLst/>
            </a:prstGeom>
            <a:noFill/>
            <a:ln w="133350">
              <a:solidFill>
                <a:srgbClr val="FF0000"/>
              </a:solidFill>
              <a:round/>
              <a:headEnd/>
              <a:tailEnd/>
            </a:ln>
          </p:spPr>
          <p:txBody>
            <a:bodyPr/>
            <a:lstStyle/>
            <a:p>
              <a:pPr eaLnBrk="1" hangingPunct="1"/>
              <a:endParaRPr lang="en-US" smtClean="0">
                <a:solidFill>
                  <a:srgbClr val="000000"/>
                </a:solidFill>
              </a:endParaRPr>
            </a:p>
          </p:txBody>
        </p:sp>
        <p:sp>
          <p:nvSpPr>
            <p:cNvPr id="17" name="Line 130"/>
            <p:cNvSpPr>
              <a:spLocks noChangeShapeType="1"/>
            </p:cNvSpPr>
            <p:nvPr/>
          </p:nvSpPr>
          <p:spPr bwMode="auto">
            <a:xfrm flipV="1">
              <a:off x="3528" y="544"/>
              <a:ext cx="2144" cy="1807"/>
            </a:xfrm>
            <a:prstGeom prst="line">
              <a:avLst/>
            </a:prstGeom>
            <a:noFill/>
            <a:ln w="133350">
              <a:solidFill>
                <a:srgbClr val="FF0000"/>
              </a:solidFill>
              <a:round/>
              <a:headEnd/>
              <a:tailEnd/>
            </a:ln>
          </p:spPr>
          <p:txBody>
            <a:bodyPr/>
            <a:lstStyle/>
            <a:p>
              <a:pPr eaLnBrk="1" hangingPunct="1"/>
              <a:endParaRPr lang="en-US" smtClean="0">
                <a:solidFill>
                  <a:srgbClr val="000000"/>
                </a:solidFill>
              </a:endParaRPr>
            </a:p>
          </p:txBody>
        </p:sp>
      </p:grpSp>
      <p:sp>
        <p:nvSpPr>
          <p:cNvPr id="18" name="Freeform 132"/>
          <p:cNvSpPr>
            <a:spLocks/>
          </p:cNvSpPr>
          <p:nvPr/>
        </p:nvSpPr>
        <p:spPr bwMode="auto">
          <a:xfrm>
            <a:off x="2627784" y="5319464"/>
            <a:ext cx="457200" cy="457200"/>
          </a:xfrm>
          <a:custGeom>
            <a:avLst/>
            <a:gdLst>
              <a:gd name="T0" fmla="*/ 0 w 1336"/>
              <a:gd name="T1" fmla="*/ 2147483647 h 888"/>
              <a:gd name="T2" fmla="*/ 2147483647 w 1336"/>
              <a:gd name="T3" fmla="*/ 2147483647 h 888"/>
              <a:gd name="T4" fmla="*/ 2147483647 w 1336"/>
              <a:gd name="T5" fmla="*/ 0 h 888"/>
              <a:gd name="T6" fmla="*/ 0 60000 65536"/>
              <a:gd name="T7" fmla="*/ 0 60000 65536"/>
              <a:gd name="T8" fmla="*/ 0 60000 65536"/>
              <a:gd name="T9" fmla="*/ 0 w 1336"/>
              <a:gd name="T10" fmla="*/ 0 h 888"/>
              <a:gd name="T11" fmla="*/ 1336 w 1336"/>
              <a:gd name="T12" fmla="*/ 888 h 888"/>
            </a:gdLst>
            <a:ahLst/>
            <a:cxnLst>
              <a:cxn ang="T6">
                <a:pos x="T0" y="T1"/>
              </a:cxn>
              <a:cxn ang="T7">
                <a:pos x="T2" y="T3"/>
              </a:cxn>
              <a:cxn ang="T8">
                <a:pos x="T4" y="T5"/>
              </a:cxn>
            </a:cxnLst>
            <a:rect l="T9" t="T10" r="T11" b="T12"/>
            <a:pathLst>
              <a:path w="1336" h="888">
                <a:moveTo>
                  <a:pt x="0" y="600"/>
                </a:moveTo>
                <a:lnTo>
                  <a:pt x="312" y="888"/>
                </a:lnTo>
                <a:lnTo>
                  <a:pt x="1336" y="0"/>
                </a:lnTo>
              </a:path>
            </a:pathLst>
          </a:custGeom>
          <a:noFill/>
          <a:ln w="133350">
            <a:solidFill>
              <a:srgbClr val="00FF00"/>
            </a:solidFill>
            <a:round/>
            <a:headEnd/>
            <a:tailEnd/>
          </a:ln>
        </p:spPr>
        <p:txBody>
          <a:bodyPr/>
          <a:lstStyle/>
          <a:p>
            <a:pPr eaLnBrk="1" hangingPunct="1"/>
            <a:endParaRPr lang="en-US" smtClean="0">
              <a:solidFill>
                <a:srgbClr val="000000"/>
              </a:solidFill>
            </a:endParaRPr>
          </a:p>
        </p:txBody>
      </p:sp>
      <p:graphicFrame>
        <p:nvGraphicFramePr>
          <p:cNvPr id="20" name="Table 19"/>
          <p:cNvGraphicFramePr>
            <a:graphicFrameLocks noGrp="1"/>
          </p:cNvGraphicFramePr>
          <p:nvPr/>
        </p:nvGraphicFramePr>
        <p:xfrm>
          <a:off x="4067944" y="1002214"/>
          <a:ext cx="5076056" cy="315468"/>
        </p:xfrm>
        <a:graphic>
          <a:graphicData uri="http://schemas.openxmlformats.org/drawingml/2006/table">
            <a:tbl>
              <a:tblPr/>
              <a:tblGrid>
                <a:gridCol w="5076056"/>
              </a:tblGrid>
              <a:tr h="0">
                <a:tc>
                  <a:txBody>
                    <a:bodyPr/>
                    <a:lstStyle/>
                    <a:p>
                      <a:pPr marL="457200" marR="0" algn="r" rtl="1">
                        <a:lnSpc>
                          <a:spcPct val="115000"/>
                        </a:lnSpc>
                        <a:spcBef>
                          <a:spcPts val="0"/>
                        </a:spcBef>
                        <a:spcAft>
                          <a:spcPts val="1000"/>
                        </a:spcAft>
                      </a:pPr>
                      <a:r>
                        <a:rPr lang="ar-OM" sz="1800" b="1" dirty="0">
                          <a:latin typeface="Calibri"/>
                          <a:ea typeface="Calibri"/>
                          <a:cs typeface="Traditional Arabic"/>
                        </a:rPr>
                        <a:t>التاريخ : 13</a:t>
                      </a:r>
                      <a:r>
                        <a:rPr lang="en-GB" sz="1800" b="1" dirty="0">
                          <a:latin typeface="Traditional Arabic"/>
                          <a:ea typeface="Calibri"/>
                          <a:cs typeface="Arial"/>
                        </a:rPr>
                        <a:t>/</a:t>
                      </a:r>
                      <a:r>
                        <a:rPr lang="ar-OM" sz="1800" b="1" dirty="0">
                          <a:latin typeface="Calibri"/>
                          <a:ea typeface="Calibri"/>
                          <a:cs typeface="Traditional Arabic"/>
                        </a:rPr>
                        <a:t>5</a:t>
                      </a:r>
                      <a:r>
                        <a:rPr lang="en-GB" sz="1800" b="1" dirty="0">
                          <a:latin typeface="Traditional Arabic"/>
                          <a:ea typeface="Calibri"/>
                          <a:cs typeface="Arial"/>
                        </a:rPr>
                        <a:t>/</a:t>
                      </a:r>
                      <a:r>
                        <a:rPr lang="ar-OM" sz="1800" b="1" dirty="0">
                          <a:latin typeface="Calibri"/>
                          <a:ea typeface="Calibri"/>
                          <a:cs typeface="Traditional Arabic"/>
                        </a:rPr>
                        <a:t>2013</a:t>
                      </a:r>
                      <a:endParaRPr lang="en-US" sz="1800" b="1" dirty="0">
                        <a:latin typeface="Calibri"/>
                        <a:ea typeface="Calibri"/>
                        <a:cs typeface="Arial"/>
                      </a:endParaRPr>
                    </a:p>
                  </a:txBody>
                  <a:tcPr marL="114300" marR="114300" marT="0" marB="0">
                    <a:lnL>
                      <a:noFill/>
                    </a:lnL>
                    <a:lnR>
                      <a:noFill/>
                    </a:lnR>
                    <a:lnT>
                      <a:noFill/>
                    </a:lnT>
                    <a:lnB>
                      <a:noFill/>
                    </a:lnB>
                  </a:tcPr>
                </a:tc>
              </a:tr>
            </a:tbl>
          </a:graphicData>
        </a:graphic>
      </p:graphicFrame>
      <p:graphicFrame>
        <p:nvGraphicFramePr>
          <p:cNvPr id="21" name="Table 20"/>
          <p:cNvGraphicFramePr>
            <a:graphicFrameLocks noGrp="1"/>
          </p:cNvGraphicFramePr>
          <p:nvPr/>
        </p:nvGraphicFramePr>
        <p:xfrm>
          <a:off x="3048000" y="1434262"/>
          <a:ext cx="6096000" cy="315468"/>
        </p:xfrm>
        <a:graphic>
          <a:graphicData uri="http://schemas.openxmlformats.org/drawingml/2006/table">
            <a:tbl>
              <a:tblPr/>
              <a:tblGrid>
                <a:gridCol w="6096000"/>
              </a:tblGrid>
              <a:tr h="0">
                <a:tc>
                  <a:txBody>
                    <a:bodyPr/>
                    <a:lstStyle/>
                    <a:p>
                      <a:pPr marL="457200" marR="0" algn="r" rtl="1">
                        <a:lnSpc>
                          <a:spcPct val="115000"/>
                        </a:lnSpc>
                        <a:spcBef>
                          <a:spcPts val="0"/>
                        </a:spcBef>
                        <a:spcAft>
                          <a:spcPts val="1000"/>
                        </a:spcAft>
                      </a:pPr>
                      <a:r>
                        <a:rPr lang="ar-OM" sz="1800" b="1" dirty="0">
                          <a:latin typeface="Calibri"/>
                          <a:ea typeface="Calibri"/>
                          <a:cs typeface="Traditional Arabic"/>
                        </a:rPr>
                        <a:t>كسر إصبع أحد الحفارين أثناء قيامه بربط دلو الحفارة.</a:t>
                      </a:r>
                      <a:endParaRPr lang="en-US" sz="1800" b="1" dirty="0">
                        <a:latin typeface="Calibri"/>
                        <a:ea typeface="Calibri"/>
                        <a:cs typeface="Arial"/>
                      </a:endParaRPr>
                    </a:p>
                  </a:txBody>
                  <a:tcPr marL="114300" marR="114300" marT="0" marB="0">
                    <a:lnL>
                      <a:noFill/>
                    </a:lnL>
                    <a:lnR>
                      <a:noFill/>
                    </a:lnR>
                    <a:lnT>
                      <a:noFill/>
                    </a:lnT>
                    <a:lnB>
                      <a:noFill/>
                    </a:lnB>
                  </a:tcPr>
                </a:tc>
              </a:tr>
            </a:tbl>
          </a:graphicData>
        </a:graphic>
      </p:graphicFrame>
      <p:graphicFrame>
        <p:nvGraphicFramePr>
          <p:cNvPr id="22" name="Table 21"/>
          <p:cNvGraphicFramePr>
            <a:graphicFrameLocks noGrp="1"/>
          </p:cNvGraphicFramePr>
          <p:nvPr/>
        </p:nvGraphicFramePr>
        <p:xfrm>
          <a:off x="3491880" y="2007096"/>
          <a:ext cx="5159896" cy="3180588"/>
        </p:xfrm>
        <a:graphic>
          <a:graphicData uri="http://schemas.openxmlformats.org/drawingml/2006/table">
            <a:tbl>
              <a:tblPr/>
              <a:tblGrid>
                <a:gridCol w="5159896"/>
              </a:tblGrid>
              <a:tr h="0">
                <a:tc>
                  <a:txBody>
                    <a:bodyPr/>
                    <a:lstStyle/>
                    <a:p>
                      <a:pPr marL="0" marR="0" algn="r" rtl="1">
                        <a:lnSpc>
                          <a:spcPct val="115000"/>
                        </a:lnSpc>
                        <a:spcBef>
                          <a:spcPts val="0"/>
                        </a:spcBef>
                        <a:spcAft>
                          <a:spcPts val="1000"/>
                        </a:spcAft>
                      </a:pPr>
                      <a:r>
                        <a:rPr lang="ar-OM" sz="2000" b="1" dirty="0">
                          <a:solidFill>
                            <a:srgbClr val="FF0000"/>
                          </a:solidFill>
                          <a:latin typeface="Calibri"/>
                          <a:ea typeface="Calibri"/>
                          <a:cs typeface="Traditional Arabic"/>
                        </a:rPr>
                        <a:t>ماذا حدث ؟</a:t>
                      </a:r>
                      <a:endParaRPr lang="en-US" sz="2000" b="1" dirty="0">
                        <a:solidFill>
                          <a:srgbClr val="FF0000"/>
                        </a:solidFill>
                        <a:latin typeface="Calibri"/>
                        <a:ea typeface="Calibri"/>
                        <a:cs typeface="Arial"/>
                      </a:endParaRPr>
                    </a:p>
                    <a:p>
                      <a:pPr marL="0" marR="0" algn="r" rtl="1">
                        <a:lnSpc>
                          <a:spcPct val="115000"/>
                        </a:lnSpc>
                        <a:spcBef>
                          <a:spcPts val="0"/>
                        </a:spcBef>
                        <a:spcAft>
                          <a:spcPts val="1000"/>
                        </a:spcAft>
                      </a:pPr>
                      <a:r>
                        <a:rPr lang="ar-OM" sz="1400" dirty="0">
                          <a:latin typeface="Calibri"/>
                          <a:ea typeface="Calibri"/>
                          <a:cs typeface="Traditional Arabic"/>
                        </a:rPr>
                        <a:t>أثناء قيامه بتغيير الدلو المستخدم في الحفارة ومحاولته لتصفيف الثقوب للسماح لمسمار التثبيت بشق طريقه بين الذراع والدلو قام الحفار بوضع إبهامه في الفجوة (الفراغ) الموجودة بين الذراع والدلو وقد أدى تحريكه لذراع الحفارة إلى الأمام باستخدام يده الأخرى إلى إغلاق(سد) الفجوة  مسببا كسرا مؤلما في إبهامه.</a:t>
                      </a:r>
                      <a:endParaRPr lang="en-US" sz="1100" dirty="0">
                        <a:latin typeface="Calibri"/>
                        <a:ea typeface="Calibri"/>
                        <a:cs typeface="Arial"/>
                      </a:endParaRPr>
                    </a:p>
                    <a:p>
                      <a:pPr marL="0" marR="0" algn="r" rtl="1">
                        <a:lnSpc>
                          <a:spcPct val="115000"/>
                        </a:lnSpc>
                        <a:spcBef>
                          <a:spcPts val="0"/>
                        </a:spcBef>
                        <a:spcAft>
                          <a:spcPts val="1000"/>
                        </a:spcAft>
                      </a:pPr>
                      <a:r>
                        <a:rPr lang="ar-OM" sz="2000" b="1" dirty="0">
                          <a:solidFill>
                            <a:srgbClr val="0000FF"/>
                          </a:solidFill>
                          <a:latin typeface="Calibri"/>
                          <a:ea typeface="Calibri"/>
                          <a:cs typeface="Traditional Arabic"/>
                        </a:rPr>
                        <a:t>الدروس المستفادة من الحادث:</a:t>
                      </a:r>
                      <a:endParaRPr lang="en-US" sz="2000" b="1" dirty="0">
                        <a:solidFill>
                          <a:srgbClr val="0000FF"/>
                        </a:solidFill>
                        <a:latin typeface="Calibri"/>
                        <a:ea typeface="Calibri"/>
                        <a:cs typeface="Arial"/>
                      </a:endParaRPr>
                    </a:p>
                    <a:p>
                      <a:pPr marL="342900" marR="0" lvl="0" indent="-342900" algn="r" rtl="1">
                        <a:lnSpc>
                          <a:spcPct val="115000"/>
                        </a:lnSpc>
                        <a:spcBef>
                          <a:spcPts val="0"/>
                        </a:spcBef>
                        <a:spcAft>
                          <a:spcPts val="1000"/>
                        </a:spcAft>
                        <a:buFont typeface="Symbol"/>
                        <a:buChar char=""/>
                      </a:pPr>
                      <a:r>
                        <a:rPr lang="ar-OM" sz="1400" dirty="0">
                          <a:latin typeface="Calibri"/>
                          <a:ea typeface="Calibri"/>
                          <a:cs typeface="Traditional Arabic"/>
                        </a:rPr>
                        <a:t>فكر في الإصابات المحتملة قبل بدئك العمل.</a:t>
                      </a:r>
                      <a:endParaRPr lang="en-US" sz="1100" dirty="0">
                        <a:latin typeface="Calibri"/>
                        <a:ea typeface="Calibri"/>
                        <a:cs typeface="Arial"/>
                      </a:endParaRPr>
                    </a:p>
                    <a:p>
                      <a:pPr marL="342900" marR="0" lvl="0" indent="-342900" algn="r" rtl="1">
                        <a:lnSpc>
                          <a:spcPct val="115000"/>
                        </a:lnSpc>
                        <a:spcBef>
                          <a:spcPts val="0"/>
                        </a:spcBef>
                        <a:spcAft>
                          <a:spcPts val="1000"/>
                        </a:spcAft>
                        <a:buFont typeface="Symbol"/>
                        <a:buChar char=""/>
                      </a:pPr>
                      <a:r>
                        <a:rPr lang="ar-OM" sz="1400" dirty="0">
                          <a:latin typeface="Calibri"/>
                          <a:ea typeface="Calibri"/>
                          <a:cs typeface="Traditional Arabic"/>
                        </a:rPr>
                        <a:t>لا تضع أصابعك أو يديك في أي فجوة قابلة للإنغلاق.</a:t>
                      </a:r>
                      <a:endParaRPr lang="en-US" sz="1100" dirty="0">
                        <a:latin typeface="Calibri"/>
                        <a:ea typeface="Calibri"/>
                        <a:cs typeface="Arial"/>
                      </a:endParaRPr>
                    </a:p>
                    <a:p>
                      <a:pPr marL="342900" marR="0" lvl="0" indent="-342900" algn="r" rtl="1">
                        <a:lnSpc>
                          <a:spcPct val="115000"/>
                        </a:lnSpc>
                        <a:spcBef>
                          <a:spcPts val="0"/>
                        </a:spcBef>
                        <a:spcAft>
                          <a:spcPts val="1000"/>
                        </a:spcAft>
                        <a:buFont typeface="Symbol"/>
                        <a:buChar char=""/>
                      </a:pPr>
                      <a:r>
                        <a:rPr lang="ar-OM" sz="1400" dirty="0">
                          <a:latin typeface="Calibri"/>
                          <a:ea typeface="Calibri"/>
                          <a:cs typeface="Traditional Arabic"/>
                        </a:rPr>
                        <a:t>استفسر عن الطريقة المثلى للقيام بالعمل إن لم تكن متأكدا منها.</a:t>
                      </a:r>
                      <a:endParaRPr lang="en-US" sz="1100" dirty="0">
                        <a:latin typeface="Calibri"/>
                        <a:ea typeface="Calibri"/>
                        <a:cs typeface="Arial"/>
                      </a:endParaRPr>
                    </a:p>
                    <a:p>
                      <a:pPr marL="342900" marR="0" lvl="0" indent="-342900" algn="r" rtl="1">
                        <a:lnSpc>
                          <a:spcPct val="115000"/>
                        </a:lnSpc>
                        <a:spcBef>
                          <a:spcPts val="0"/>
                        </a:spcBef>
                        <a:spcAft>
                          <a:spcPts val="1000"/>
                        </a:spcAft>
                        <a:buFont typeface="Symbol"/>
                        <a:buChar char=""/>
                      </a:pPr>
                      <a:r>
                        <a:rPr lang="ar-OM" sz="1400" dirty="0">
                          <a:latin typeface="Calibri"/>
                          <a:ea typeface="Calibri"/>
                          <a:cs typeface="Traditional Arabic"/>
                        </a:rPr>
                        <a:t>قيامك بالعمل مسبقا لا يعني أن لا تتوخى الحذر أثناء قيامك به الآن.</a:t>
                      </a:r>
                      <a:endParaRPr lang="en-US" sz="1100" dirty="0">
                        <a:latin typeface="Calibri"/>
                        <a:ea typeface="Calibri"/>
                        <a:cs typeface="Arial"/>
                      </a:endParaRPr>
                    </a:p>
                  </a:txBody>
                  <a:tcPr marL="114300" marR="114300" marT="0" marB="0">
                    <a:lnL>
                      <a:noFill/>
                    </a:lnL>
                    <a:lnR>
                      <a:noFill/>
                    </a:lnR>
                    <a:lnT>
                      <a:noFill/>
                    </a:lnT>
                    <a:lnB>
                      <a:noFill/>
                    </a:lnB>
                  </a:tcPr>
                </a:tc>
              </a:tr>
            </a:tbl>
          </a:graphicData>
        </a:graphic>
      </p:graphicFrame>
      <p:graphicFrame>
        <p:nvGraphicFramePr>
          <p:cNvPr id="23" name="Table 22"/>
          <p:cNvGraphicFramePr>
            <a:graphicFrameLocks noGrp="1"/>
          </p:cNvGraphicFramePr>
          <p:nvPr/>
        </p:nvGraphicFramePr>
        <p:xfrm>
          <a:off x="3851920" y="5319464"/>
          <a:ext cx="4799856" cy="245364"/>
        </p:xfrm>
        <a:graphic>
          <a:graphicData uri="http://schemas.openxmlformats.org/drawingml/2006/table">
            <a:tbl>
              <a:tblPr/>
              <a:tblGrid>
                <a:gridCol w="4799856"/>
              </a:tblGrid>
              <a:tr h="0">
                <a:tc>
                  <a:txBody>
                    <a:bodyPr/>
                    <a:lstStyle/>
                    <a:p>
                      <a:pPr marL="342900" marR="0" lvl="0" indent="-342900" algn="r" rtl="1">
                        <a:lnSpc>
                          <a:spcPct val="115000"/>
                        </a:lnSpc>
                        <a:spcBef>
                          <a:spcPts val="0"/>
                        </a:spcBef>
                        <a:spcAft>
                          <a:spcPts val="1000"/>
                        </a:spcAft>
                        <a:buFont typeface="Symbol"/>
                        <a:buChar char=""/>
                      </a:pPr>
                      <a:r>
                        <a:rPr lang="ar-OM" sz="1400" dirty="0">
                          <a:latin typeface="Calibri"/>
                          <a:ea typeface="Calibri"/>
                          <a:cs typeface="Traditional Arabic"/>
                        </a:rPr>
                        <a:t>تأكد من طلب المساعدة إن لم تستطع إنجاز العمل بمفردك.</a:t>
                      </a:r>
                      <a:endParaRPr lang="en-US" sz="1100" dirty="0">
                        <a:latin typeface="Calibri"/>
                        <a:ea typeface="Calibri"/>
                        <a:cs typeface="Arial"/>
                      </a:endParaRPr>
                    </a:p>
                  </a:txBody>
                  <a:tcPr marL="114300" marR="114300" marT="0" marB="0">
                    <a:lnL>
                      <a:noFill/>
                    </a:lnL>
                    <a:lnR>
                      <a:noFill/>
                    </a:lnR>
                    <a:lnT>
                      <a:noFill/>
                    </a:lnT>
                    <a:lnB>
                      <a:noFill/>
                    </a:lnB>
                  </a:tcPr>
                </a:tc>
              </a:tr>
            </a:tbl>
          </a:graphicData>
        </a:graphic>
      </p:graphicFrame>
      <p:sp>
        <p:nvSpPr>
          <p:cNvPr id="24" name="Rectangle 7"/>
          <p:cNvSpPr>
            <a:spLocks noChangeArrowheads="1"/>
          </p:cNvSpPr>
          <p:nvPr/>
        </p:nvSpPr>
        <p:spPr bwMode="auto">
          <a:xfrm>
            <a:off x="0" y="692696"/>
            <a:ext cx="9144000" cy="261610"/>
          </a:xfrm>
          <a:prstGeom prst="rect">
            <a:avLst/>
          </a:prstGeom>
          <a:solidFill>
            <a:schemeClr val="bg1">
              <a:lumMod val="85000"/>
            </a:schemeClr>
          </a:solidFill>
          <a:ln w="9525">
            <a:solidFill>
              <a:schemeClr val="tx1"/>
            </a:solidFill>
            <a:miter lim="800000"/>
            <a:headEnd/>
            <a:tailEnd/>
          </a:ln>
        </p:spPr>
        <p:txBody>
          <a:bodyPr wrap="square">
            <a:spAutoFit/>
          </a:bodyPr>
          <a:lstStyle/>
          <a:p>
            <a:pPr algn="ctr" eaLnBrk="0" fontAlgn="auto" hangingPunct="0">
              <a:spcBef>
                <a:spcPts val="0"/>
              </a:spcBef>
              <a:spcAft>
                <a:spcPts val="0"/>
              </a:spcAft>
              <a:defRPr/>
            </a:pPr>
            <a:r>
              <a:rPr lang="en-US" sz="1100" b="1" dirty="0">
                <a:solidFill>
                  <a:schemeClr val="tx2">
                    <a:lumMod val="75000"/>
                  </a:schemeClr>
                </a:solidFill>
                <a:latin typeface="Calibri" pitchFamily="34" charset="0"/>
                <a:cs typeface="Calibri" pitchFamily="34" charset="0"/>
              </a:rPr>
              <a:t>Use this Alert: Discuss in Tool Box Talks and HSE Meetings </a:t>
            </a:r>
            <a:r>
              <a:rPr lang="en-US" sz="1100" b="1" dirty="0">
                <a:solidFill>
                  <a:schemeClr val="tx2">
                    <a:lumMod val="75000"/>
                  </a:schemeClr>
                </a:solidFill>
                <a:latin typeface="Calibri" pitchFamily="34" charset="0"/>
                <a:cs typeface="Calibri" pitchFamily="34" charset="0"/>
                <a:sym typeface="Wingdings" pitchFamily="2" charset="2"/>
              </a:rPr>
              <a:t> Distribute to contractors  Post on HSE Notice Boards  Include in site </a:t>
            </a:r>
            <a:r>
              <a:rPr lang="en-US" sz="1100" b="1" dirty="0" smtClean="0">
                <a:solidFill>
                  <a:schemeClr val="tx2">
                    <a:lumMod val="75000"/>
                  </a:schemeClr>
                </a:solidFill>
                <a:latin typeface="Calibri" pitchFamily="34" charset="0"/>
                <a:cs typeface="Calibri" pitchFamily="34" charset="0"/>
                <a:sym typeface="Wingdings" pitchFamily="2" charset="2"/>
              </a:rPr>
              <a:t>HSE Induction</a:t>
            </a:r>
            <a:endParaRPr lang="en-US" sz="1100" b="1" dirty="0">
              <a:solidFill>
                <a:schemeClr val="tx2">
                  <a:lumMod val="75000"/>
                </a:schemeClr>
              </a:solidFill>
              <a:latin typeface="Calibri" pitchFamily="34" charset="0"/>
              <a:cs typeface="Calibri" pitchFamily="34" charset="0"/>
            </a:endParaRPr>
          </a:p>
        </p:txBody>
      </p:sp>
      <p:sp>
        <p:nvSpPr>
          <p:cNvPr id="25" name="Title 1"/>
          <p:cNvSpPr txBox="1">
            <a:spLocks/>
          </p:cNvSpPr>
          <p:nvPr/>
        </p:nvSpPr>
        <p:spPr>
          <a:xfrm>
            <a:off x="0" y="6705600"/>
            <a:ext cx="9144000" cy="152400"/>
          </a:xfrm>
          <a:prstGeom prst="rect">
            <a:avLst/>
          </a:prstGeom>
          <a:solidFill>
            <a:srgbClr val="FFFF00"/>
          </a:solidFill>
          <a:ln>
            <a:solidFill>
              <a:schemeClr val="tx1"/>
            </a:solidFill>
          </a:ln>
        </p:spPr>
        <p:txBody>
          <a:bodyPr anchor="ctr"/>
          <a:lstStyle>
            <a:lvl1pPr>
              <a:defRPr b="1">
                <a:latin typeface="Arial" pitchFamily="34" charset="0"/>
                <a:cs typeface="Arial" pitchFamily="34" charset="0"/>
              </a:defRPr>
            </a:lvl1pPr>
          </a:lstStyle>
          <a:p>
            <a:pPr fontAlgn="auto">
              <a:spcBef>
                <a:spcPts val="0"/>
              </a:spcBef>
              <a:spcAft>
                <a:spcPts val="0"/>
              </a:spcAft>
              <a:defRPr/>
            </a:pPr>
            <a:r>
              <a:rPr lang="en-US" sz="1000" b="0" dirty="0" smtClean="0">
                <a:latin typeface="Calibri" pitchFamily="34" charset="0"/>
                <a:cs typeface="Calibri" pitchFamily="34" charset="0"/>
              </a:rPr>
              <a:t>Contact</a:t>
            </a:r>
            <a:r>
              <a:rPr lang="en-US" sz="1000" b="0" dirty="0" smtClean="0">
                <a:latin typeface="Calibri" pitchFamily="34" charset="0"/>
                <a:cs typeface="Calibri" pitchFamily="34" charset="0"/>
                <a:hlinkClick r:id="rId5"/>
              </a:rPr>
              <a:t>:  </a:t>
            </a:r>
            <a:r>
              <a:rPr lang="en-US" sz="1000" b="0" dirty="0" smtClean="0">
                <a:solidFill>
                  <a:schemeClr val="accent6">
                    <a:lumMod val="50000"/>
                  </a:schemeClr>
                </a:solidFill>
                <a:latin typeface="Calibri" pitchFamily="34" charset="0"/>
                <a:cs typeface="Calibri" pitchFamily="34" charset="0"/>
                <a:hlinkClick r:id="rId5"/>
              </a:rPr>
              <a:t>MSE54</a:t>
            </a:r>
            <a:r>
              <a:rPr lang="en-US" sz="1000" b="0" dirty="0" smtClean="0">
                <a:latin typeface="Calibri" pitchFamily="34" charset="0"/>
                <a:cs typeface="Calibri" pitchFamily="34" charset="0"/>
                <a:hlinkClick r:id="rId5"/>
              </a:rPr>
              <a:t> </a:t>
            </a:r>
            <a:r>
              <a:rPr lang="en-US" sz="1000" b="0" dirty="0" smtClean="0">
                <a:latin typeface="Calibri" pitchFamily="34" charset="0"/>
                <a:cs typeface="Calibri" pitchFamily="34" charset="0"/>
              </a:rPr>
              <a:t>for further information or visit the </a:t>
            </a:r>
            <a:r>
              <a:rPr lang="en-US" sz="1000" b="0" dirty="0" smtClean="0">
                <a:latin typeface="Calibri" pitchFamily="34" charset="0"/>
                <a:cs typeface="Calibri" pitchFamily="34" charset="0"/>
                <a:hlinkClick r:id="rId6"/>
              </a:rPr>
              <a:t>HSE Website</a:t>
            </a:r>
            <a:r>
              <a:rPr lang="en-US" sz="1000" b="0" dirty="0" smtClean="0">
                <a:latin typeface="Calibri" pitchFamily="34" charset="0"/>
                <a:cs typeface="Calibri" pitchFamily="34" charset="0"/>
              </a:rPr>
              <a:t>                                 Learning No </a:t>
            </a:r>
            <a:r>
              <a:rPr lang="en-US" sz="1000" b="0" smtClean="0">
                <a:latin typeface="Calibri" pitchFamily="34" charset="0"/>
                <a:cs typeface="Calibri" pitchFamily="34" charset="0"/>
              </a:rPr>
              <a:t>17                                                                22/07/2013</a:t>
            </a:r>
            <a:endParaRPr lang="en-US" sz="1000" b="0" dirty="0" smtClean="0">
              <a:latin typeface="Calibri" pitchFamily="34" charset="0"/>
              <a:cs typeface="Calibri" pitchFamily="3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9"/>
          <p:cNvGrpSpPr>
            <a:grpSpLocks/>
          </p:cNvGrpSpPr>
          <p:nvPr/>
        </p:nvGrpSpPr>
        <p:grpSpPr bwMode="auto">
          <a:xfrm>
            <a:off x="12700" y="-228600"/>
            <a:ext cx="8920163" cy="998538"/>
            <a:chOff x="9" y="-144"/>
            <a:chExt cx="6087" cy="629"/>
          </a:xfrm>
        </p:grpSpPr>
        <p:sp>
          <p:nvSpPr>
            <p:cNvPr id="20486" name="Rectangle 8"/>
            <p:cNvSpPr>
              <a:spLocks noChangeArrowheads="1"/>
            </p:cNvSpPr>
            <p:nvPr/>
          </p:nvSpPr>
          <p:spPr bwMode="auto">
            <a:xfrm>
              <a:off x="288" y="144"/>
              <a:ext cx="5184" cy="336"/>
            </a:xfrm>
            <a:prstGeom prst="rect">
              <a:avLst/>
            </a:prstGeom>
            <a:noFill/>
            <a:ln w="9525">
              <a:noFill/>
              <a:miter lim="800000"/>
              <a:headEnd/>
              <a:tailEnd/>
            </a:ln>
          </p:spPr>
          <p:txBody>
            <a:bodyPr anchor="ctr"/>
            <a:lstStyle/>
            <a:p>
              <a:pPr algn="ctr"/>
              <a:endParaRPr lang="en-GB" sz="2000">
                <a:solidFill>
                  <a:srgbClr val="000000"/>
                </a:solidFill>
                <a:latin typeface="Arial" charset="0"/>
              </a:endParaRPr>
            </a:p>
          </p:txBody>
        </p:sp>
        <p:sp>
          <p:nvSpPr>
            <p:cNvPr id="20487" name="Text Box 12"/>
            <p:cNvSpPr txBox="1">
              <a:spLocks noChangeArrowheads="1"/>
            </p:cNvSpPr>
            <p:nvPr/>
          </p:nvSpPr>
          <p:spPr bwMode="auto">
            <a:xfrm>
              <a:off x="676" y="0"/>
              <a:ext cx="4816" cy="485"/>
            </a:xfrm>
            <a:prstGeom prst="rect">
              <a:avLst/>
            </a:prstGeom>
            <a:noFill/>
            <a:ln w="9525">
              <a:noFill/>
              <a:miter lim="800000"/>
              <a:headEnd/>
              <a:tailEnd/>
            </a:ln>
          </p:spPr>
          <p:txBody>
            <a:bodyPr>
              <a:spAutoFit/>
            </a:bodyPr>
            <a:lstStyle/>
            <a:p>
              <a:pPr algn="ctr"/>
              <a:r>
                <a:rPr lang="en-GB" sz="4400" b="1" dirty="0">
                  <a:solidFill>
                    <a:srgbClr val="0000FF"/>
                  </a:solidFill>
                  <a:latin typeface="Arial Narrow" pitchFamily="34" charset="0"/>
                </a:rPr>
                <a:t>Management </a:t>
              </a:r>
              <a:r>
                <a:rPr lang="en-GB" sz="4400" b="1" dirty="0" err="1">
                  <a:solidFill>
                    <a:srgbClr val="0000FF"/>
                  </a:solidFill>
                  <a:latin typeface="Arial Narrow" pitchFamily="34" charset="0"/>
                </a:rPr>
                <a:t>learnings</a:t>
              </a:r>
              <a:endParaRPr lang="en-GB" sz="4400" b="1" dirty="0">
                <a:solidFill>
                  <a:srgbClr val="0000FF"/>
                </a:solidFill>
                <a:latin typeface="Arial Narrow" pitchFamily="34" charset="0"/>
              </a:endParaRPr>
            </a:p>
          </p:txBody>
        </p:sp>
        <p:sp>
          <p:nvSpPr>
            <p:cNvPr id="20488" name="Text Box 13"/>
            <p:cNvSpPr txBox="1">
              <a:spLocks noChangeArrowheads="1"/>
            </p:cNvSpPr>
            <p:nvPr/>
          </p:nvSpPr>
          <p:spPr bwMode="auto">
            <a:xfrm>
              <a:off x="9" y="0"/>
              <a:ext cx="1144" cy="174"/>
            </a:xfrm>
            <a:prstGeom prst="rect">
              <a:avLst/>
            </a:prstGeom>
            <a:noFill/>
            <a:ln w="19050">
              <a:noFill/>
              <a:miter lim="800000"/>
              <a:headEnd/>
              <a:tailEnd/>
            </a:ln>
          </p:spPr>
          <p:txBody>
            <a:bodyPr>
              <a:spAutoFit/>
            </a:bodyPr>
            <a:lstStyle/>
            <a:p>
              <a:pPr algn="ctr">
                <a:spcBef>
                  <a:spcPct val="10000"/>
                </a:spcBef>
              </a:pPr>
              <a:endParaRPr lang="en-GB" sz="1200" b="1">
                <a:solidFill>
                  <a:srgbClr val="000000"/>
                </a:solidFill>
                <a:latin typeface="Arial" charset="0"/>
              </a:endParaRPr>
            </a:p>
          </p:txBody>
        </p:sp>
        <p:sp>
          <p:nvSpPr>
            <p:cNvPr id="20489" name="WordArt 14"/>
            <p:cNvSpPr>
              <a:spLocks noChangeArrowheads="1" noChangeShapeType="1" noTextEdit="1"/>
            </p:cNvSpPr>
            <p:nvPr/>
          </p:nvSpPr>
          <p:spPr bwMode="auto">
            <a:xfrm>
              <a:off x="5448" y="-144"/>
              <a:ext cx="648" cy="576"/>
            </a:xfrm>
            <a:prstGeom prst="rect">
              <a:avLst/>
            </a:prstGeom>
          </p:spPr>
          <p:txBody>
            <a:bodyPr spcFirstLastPara="1" wrap="none" fromWordArt="1">
              <a:prstTxWarp prst="textArchDown">
                <a:avLst>
                  <a:gd name="adj" fmla="val 0"/>
                </a:avLst>
              </a:prstTxWarp>
            </a:bodyPr>
            <a:lstStyle/>
            <a:p>
              <a:pPr algn="ctr"/>
              <a:endParaRPr lang="en-US" sz="3600" kern="10">
                <a:ln w="9525">
                  <a:solidFill>
                    <a:srgbClr val="000000"/>
                  </a:solidFill>
                  <a:round/>
                  <a:headEnd/>
                  <a:tailEnd/>
                </a:ln>
                <a:solidFill>
                  <a:srgbClr val="000000"/>
                </a:solidFill>
                <a:latin typeface="Arial"/>
                <a:cs typeface="Arial"/>
              </a:endParaRPr>
            </a:p>
          </p:txBody>
        </p:sp>
      </p:grpSp>
      <p:sp>
        <p:nvSpPr>
          <p:cNvPr id="10" name="Slide Number Placeholder 9"/>
          <p:cNvSpPr>
            <a:spLocks noGrp="1"/>
          </p:cNvSpPr>
          <p:nvPr>
            <p:ph type="sldNum" sz="quarter" idx="12"/>
          </p:nvPr>
        </p:nvSpPr>
        <p:spPr/>
        <p:txBody>
          <a:bodyPr/>
          <a:lstStyle/>
          <a:p>
            <a:r>
              <a:rPr lang="en-US" dirty="0" smtClean="0">
                <a:solidFill>
                  <a:prstClr val="black">
                    <a:tint val="75000"/>
                  </a:prstClr>
                </a:solidFill>
              </a:rPr>
              <a:t>2</a:t>
            </a:r>
            <a:endParaRPr lang="en-US" dirty="0">
              <a:solidFill>
                <a:prstClr val="black">
                  <a:tint val="75000"/>
                </a:prstClr>
              </a:solidFill>
            </a:endParaRPr>
          </a:p>
        </p:txBody>
      </p:sp>
      <p:graphicFrame>
        <p:nvGraphicFramePr>
          <p:cNvPr id="12" name="Table 11"/>
          <p:cNvGraphicFramePr>
            <a:graphicFrameLocks noGrp="1"/>
          </p:cNvGraphicFramePr>
          <p:nvPr/>
        </p:nvGraphicFramePr>
        <p:xfrm>
          <a:off x="4067944" y="908720"/>
          <a:ext cx="5076056" cy="315468"/>
        </p:xfrm>
        <a:graphic>
          <a:graphicData uri="http://schemas.openxmlformats.org/drawingml/2006/table">
            <a:tbl>
              <a:tblPr/>
              <a:tblGrid>
                <a:gridCol w="5076056"/>
              </a:tblGrid>
              <a:tr h="0">
                <a:tc>
                  <a:txBody>
                    <a:bodyPr/>
                    <a:lstStyle/>
                    <a:p>
                      <a:pPr marL="457200" marR="0" algn="r" rtl="1">
                        <a:lnSpc>
                          <a:spcPct val="115000"/>
                        </a:lnSpc>
                        <a:spcBef>
                          <a:spcPts val="0"/>
                        </a:spcBef>
                        <a:spcAft>
                          <a:spcPts val="1000"/>
                        </a:spcAft>
                      </a:pPr>
                      <a:r>
                        <a:rPr lang="ar-OM" sz="1800" b="1" dirty="0">
                          <a:latin typeface="Calibri"/>
                          <a:ea typeface="Calibri"/>
                          <a:cs typeface="Traditional Arabic"/>
                        </a:rPr>
                        <a:t>التاريخ : 13</a:t>
                      </a:r>
                      <a:r>
                        <a:rPr lang="en-GB" sz="1800" b="1" dirty="0">
                          <a:latin typeface="Traditional Arabic"/>
                          <a:ea typeface="Calibri"/>
                          <a:cs typeface="Arial"/>
                        </a:rPr>
                        <a:t>/</a:t>
                      </a:r>
                      <a:r>
                        <a:rPr lang="ar-OM" sz="1800" b="1" dirty="0">
                          <a:latin typeface="Calibri"/>
                          <a:ea typeface="Calibri"/>
                          <a:cs typeface="Traditional Arabic"/>
                        </a:rPr>
                        <a:t>5</a:t>
                      </a:r>
                      <a:r>
                        <a:rPr lang="en-GB" sz="1800" b="1" dirty="0">
                          <a:latin typeface="Traditional Arabic"/>
                          <a:ea typeface="Calibri"/>
                          <a:cs typeface="Arial"/>
                        </a:rPr>
                        <a:t>/</a:t>
                      </a:r>
                      <a:r>
                        <a:rPr lang="ar-OM" sz="1800" b="1" dirty="0">
                          <a:latin typeface="Calibri"/>
                          <a:ea typeface="Calibri"/>
                          <a:cs typeface="Traditional Arabic"/>
                        </a:rPr>
                        <a:t>2013</a:t>
                      </a:r>
                      <a:endParaRPr lang="en-US" sz="1800" b="1" dirty="0">
                        <a:latin typeface="Calibri"/>
                        <a:ea typeface="Calibri"/>
                        <a:cs typeface="Arial"/>
                      </a:endParaRPr>
                    </a:p>
                  </a:txBody>
                  <a:tcPr marL="114300" marR="114300" marT="0" marB="0">
                    <a:lnL>
                      <a:noFill/>
                    </a:lnL>
                    <a:lnR>
                      <a:noFill/>
                    </a:lnR>
                    <a:lnT>
                      <a:noFill/>
                    </a:lnT>
                    <a:lnB>
                      <a:noFill/>
                    </a:lnB>
                  </a:tcPr>
                </a:tc>
              </a:tr>
            </a:tbl>
          </a:graphicData>
        </a:graphic>
      </p:graphicFrame>
      <p:sp>
        <p:nvSpPr>
          <p:cNvPr id="14" name="Rectangle 13"/>
          <p:cNvSpPr/>
          <p:nvPr/>
        </p:nvSpPr>
        <p:spPr>
          <a:xfrm>
            <a:off x="5064037" y="1268760"/>
            <a:ext cx="4079963" cy="410882"/>
          </a:xfrm>
          <a:prstGeom prst="rect">
            <a:avLst/>
          </a:prstGeom>
        </p:spPr>
        <p:txBody>
          <a:bodyPr wrap="none">
            <a:spAutoFit/>
          </a:bodyPr>
          <a:lstStyle/>
          <a:p>
            <a:pPr marL="457200" marR="0" algn="r" rtl="1">
              <a:lnSpc>
                <a:spcPct val="115000"/>
              </a:lnSpc>
              <a:spcBef>
                <a:spcPts val="0"/>
              </a:spcBef>
              <a:spcAft>
                <a:spcPts val="1000"/>
              </a:spcAft>
            </a:pPr>
            <a:r>
              <a:rPr lang="ar-OM" b="1" dirty="0" smtClean="0">
                <a:ea typeface="Calibri"/>
                <a:cs typeface="Traditional Arabic"/>
              </a:rPr>
              <a:t>كسر إصبع أحد الحفارين أثناء قيامه بربط دلو الحفارة.</a:t>
            </a:r>
            <a:endParaRPr lang="en-US" b="1" dirty="0">
              <a:ea typeface="Calibri"/>
              <a:cs typeface="Arial"/>
            </a:endParaRPr>
          </a:p>
        </p:txBody>
      </p:sp>
      <p:graphicFrame>
        <p:nvGraphicFramePr>
          <p:cNvPr id="15" name="Table 14"/>
          <p:cNvGraphicFramePr>
            <a:graphicFrameLocks noGrp="1"/>
          </p:cNvGraphicFramePr>
          <p:nvPr/>
        </p:nvGraphicFramePr>
        <p:xfrm>
          <a:off x="2555776" y="1844824"/>
          <a:ext cx="6096000" cy="3224276"/>
        </p:xfrm>
        <a:graphic>
          <a:graphicData uri="http://schemas.openxmlformats.org/drawingml/2006/table">
            <a:tbl>
              <a:tblPr/>
              <a:tblGrid>
                <a:gridCol w="6096000"/>
              </a:tblGrid>
              <a:tr h="0">
                <a:tc>
                  <a:txBody>
                    <a:bodyPr/>
                    <a:lstStyle/>
                    <a:p>
                      <a:pPr marL="342900" marR="0" lvl="0" indent="-342900" algn="r" rtl="1">
                        <a:lnSpc>
                          <a:spcPct val="115000"/>
                        </a:lnSpc>
                        <a:spcBef>
                          <a:spcPts val="0"/>
                        </a:spcBef>
                        <a:spcAft>
                          <a:spcPts val="1000"/>
                        </a:spcAft>
                        <a:buFont typeface="Symbol"/>
                        <a:buChar char=""/>
                      </a:pPr>
                      <a:r>
                        <a:rPr lang="ar-OM" sz="1400" dirty="0">
                          <a:latin typeface="Calibri"/>
                          <a:ea typeface="Calibri"/>
                          <a:cs typeface="Traditional Arabic"/>
                        </a:rPr>
                        <a:t>هل تعرفت على المخاطر المحتملة في المهمة التي تقوم بها ؟</a:t>
                      </a:r>
                      <a:endParaRPr lang="en-US" sz="1100" dirty="0">
                        <a:latin typeface="Calibri"/>
                        <a:ea typeface="Calibri"/>
                        <a:cs typeface="Arial"/>
                      </a:endParaRPr>
                    </a:p>
                    <a:p>
                      <a:pPr marL="342900" marR="0" lvl="0" indent="-342900" algn="r" rtl="1">
                        <a:lnSpc>
                          <a:spcPct val="115000"/>
                        </a:lnSpc>
                        <a:spcBef>
                          <a:spcPts val="0"/>
                        </a:spcBef>
                        <a:spcAft>
                          <a:spcPts val="1000"/>
                        </a:spcAft>
                        <a:buFont typeface="Symbol"/>
                        <a:buChar char=""/>
                      </a:pPr>
                      <a:r>
                        <a:rPr lang="ar-OM" sz="1400" dirty="0">
                          <a:latin typeface="Calibri"/>
                          <a:ea typeface="Calibri"/>
                          <a:cs typeface="Traditional Arabic"/>
                        </a:rPr>
                        <a:t>هل سبق أن أدخلت ضوابط إضافية للتحكم في الأعمال الخطرة ؟</a:t>
                      </a:r>
                      <a:endParaRPr lang="en-US" sz="1100" dirty="0">
                        <a:latin typeface="Calibri"/>
                        <a:ea typeface="Calibri"/>
                        <a:cs typeface="Arial"/>
                      </a:endParaRPr>
                    </a:p>
                    <a:p>
                      <a:pPr marL="342900" marR="0" lvl="0" indent="-342900" algn="r" rtl="1">
                        <a:lnSpc>
                          <a:spcPct val="115000"/>
                        </a:lnSpc>
                        <a:spcBef>
                          <a:spcPts val="0"/>
                        </a:spcBef>
                        <a:spcAft>
                          <a:spcPts val="1000"/>
                        </a:spcAft>
                        <a:buFont typeface="Symbol"/>
                        <a:buChar char=""/>
                      </a:pPr>
                      <a:r>
                        <a:rPr lang="ar-OM" sz="1400" dirty="0">
                          <a:latin typeface="Calibri"/>
                          <a:ea typeface="Calibri"/>
                          <a:cs typeface="Traditional Arabic"/>
                        </a:rPr>
                        <a:t>هل هذه الضوابط موضوعة في مكانها الصحيح وهل هي مجدية ؟</a:t>
                      </a:r>
                      <a:endParaRPr lang="en-US" sz="1100" dirty="0">
                        <a:latin typeface="Calibri"/>
                        <a:ea typeface="Calibri"/>
                        <a:cs typeface="Arial"/>
                      </a:endParaRPr>
                    </a:p>
                    <a:p>
                      <a:pPr marL="342900" marR="0" lvl="0" indent="-342900" algn="r" rtl="1">
                        <a:lnSpc>
                          <a:spcPct val="115000"/>
                        </a:lnSpc>
                        <a:spcBef>
                          <a:spcPts val="0"/>
                        </a:spcBef>
                        <a:spcAft>
                          <a:spcPts val="1000"/>
                        </a:spcAft>
                        <a:buFont typeface="Symbol"/>
                        <a:buChar char=""/>
                      </a:pPr>
                      <a:r>
                        <a:rPr lang="ar-OM" sz="1400" dirty="0">
                          <a:latin typeface="Calibri"/>
                          <a:ea typeface="Calibri"/>
                          <a:cs typeface="Traditional Arabic"/>
                        </a:rPr>
                        <a:t>هل تأكدت من كفاءة الموظفين للقيام بهذه الأعمال ؟</a:t>
                      </a:r>
                      <a:endParaRPr lang="en-US" sz="1100" dirty="0">
                        <a:latin typeface="Calibri"/>
                        <a:ea typeface="Calibri"/>
                        <a:cs typeface="Arial"/>
                      </a:endParaRPr>
                    </a:p>
                    <a:p>
                      <a:pPr marL="342900" marR="0" lvl="0" indent="-342900" algn="r" rtl="1">
                        <a:lnSpc>
                          <a:spcPct val="115000"/>
                        </a:lnSpc>
                        <a:spcBef>
                          <a:spcPts val="0"/>
                        </a:spcBef>
                        <a:spcAft>
                          <a:spcPts val="1000"/>
                        </a:spcAft>
                        <a:buFont typeface="Symbol"/>
                        <a:buChar char=""/>
                      </a:pPr>
                      <a:r>
                        <a:rPr lang="ar-OM" sz="1400" dirty="0">
                          <a:latin typeface="Calibri"/>
                          <a:ea typeface="Calibri"/>
                          <a:cs typeface="Traditional Arabic"/>
                        </a:rPr>
                        <a:t>هل تم إعلام المشرفين بمسؤوليتهم في مراقبة سير هذه الأعمال ؟</a:t>
                      </a:r>
                      <a:endParaRPr lang="en-US" sz="1100" dirty="0">
                        <a:latin typeface="Calibri"/>
                        <a:ea typeface="Calibri"/>
                        <a:cs typeface="Arial"/>
                      </a:endParaRPr>
                    </a:p>
                    <a:p>
                      <a:pPr marL="342900" marR="0" lvl="0" indent="-342900" algn="r" rtl="1">
                        <a:lnSpc>
                          <a:spcPct val="115000"/>
                        </a:lnSpc>
                        <a:spcBef>
                          <a:spcPts val="0"/>
                        </a:spcBef>
                        <a:spcAft>
                          <a:spcPts val="1000"/>
                        </a:spcAft>
                        <a:buFont typeface="Symbol"/>
                        <a:buChar char=""/>
                      </a:pPr>
                      <a:r>
                        <a:rPr lang="ar-OM" sz="1400" dirty="0">
                          <a:latin typeface="Calibri"/>
                          <a:ea typeface="Calibri"/>
                          <a:cs typeface="Traditional Arabic"/>
                        </a:rPr>
                        <a:t>هل وضعت تعليمات لجميع الأعمال ؟</a:t>
                      </a:r>
                      <a:endParaRPr lang="en-US" sz="1100" dirty="0">
                        <a:latin typeface="Calibri"/>
                        <a:ea typeface="Calibri"/>
                        <a:cs typeface="Arial"/>
                      </a:endParaRPr>
                    </a:p>
                    <a:p>
                      <a:pPr marL="342900" marR="0" lvl="0" indent="-342900" algn="r" rtl="1">
                        <a:lnSpc>
                          <a:spcPct val="115000"/>
                        </a:lnSpc>
                        <a:spcBef>
                          <a:spcPts val="0"/>
                        </a:spcBef>
                        <a:spcAft>
                          <a:spcPts val="1000"/>
                        </a:spcAft>
                        <a:buFont typeface="Symbol"/>
                        <a:buChar char=""/>
                      </a:pPr>
                      <a:r>
                        <a:rPr lang="ar-OM" sz="1400" dirty="0">
                          <a:latin typeface="Calibri"/>
                          <a:ea typeface="Calibri"/>
                          <a:cs typeface="Traditional Arabic"/>
                        </a:rPr>
                        <a:t>هل قمت بمراجعة تحديدك للمخاطر وتقييمك لها للتأكد من أنها شاملة ؟</a:t>
                      </a:r>
                      <a:endParaRPr lang="en-US" sz="1100" dirty="0">
                        <a:latin typeface="Calibri"/>
                        <a:ea typeface="Calibri"/>
                        <a:cs typeface="Arial"/>
                      </a:endParaRPr>
                    </a:p>
                    <a:p>
                      <a:pPr marL="342900" marR="0" lvl="0" indent="-342900" algn="r" rtl="1">
                        <a:lnSpc>
                          <a:spcPct val="115000"/>
                        </a:lnSpc>
                        <a:spcBef>
                          <a:spcPts val="0"/>
                        </a:spcBef>
                        <a:spcAft>
                          <a:spcPts val="1000"/>
                        </a:spcAft>
                        <a:buFont typeface="Symbol"/>
                        <a:buChar char=""/>
                      </a:pPr>
                      <a:r>
                        <a:rPr lang="ar-OM" sz="1400" dirty="0">
                          <a:latin typeface="Calibri"/>
                          <a:ea typeface="Calibri"/>
                          <a:cs typeface="Traditional Arabic"/>
                        </a:rPr>
                        <a:t>هل وضعت علامات تحذيرية على المعدات للتحذير من الأماكن التي يتعرض فيها العمال غالبا لإصابات ؟</a:t>
                      </a:r>
                      <a:endParaRPr lang="en-US" sz="1100" dirty="0">
                        <a:latin typeface="Calibri"/>
                        <a:ea typeface="Calibri"/>
                        <a:cs typeface="Arial"/>
                      </a:endParaRPr>
                    </a:p>
                    <a:p>
                      <a:pPr marL="342900" marR="0" lvl="0" indent="-342900" algn="r" rtl="1">
                        <a:lnSpc>
                          <a:spcPct val="115000"/>
                        </a:lnSpc>
                        <a:spcBef>
                          <a:spcPts val="0"/>
                        </a:spcBef>
                        <a:spcAft>
                          <a:spcPts val="1000"/>
                        </a:spcAft>
                        <a:buFont typeface="Symbol"/>
                        <a:buChar char=""/>
                      </a:pPr>
                      <a:r>
                        <a:rPr lang="ar-OM" sz="1400" dirty="0">
                          <a:latin typeface="Calibri"/>
                          <a:ea typeface="Calibri"/>
                          <a:cs typeface="Traditional Arabic"/>
                        </a:rPr>
                        <a:t>هل أعلمت الموظفين بالمخاطر المحتملة وشددت على أهمية أخذ الحيطة والحذر ؟</a:t>
                      </a:r>
                      <a:endParaRPr lang="en-US" sz="1100" dirty="0">
                        <a:latin typeface="Calibri"/>
                        <a:ea typeface="Calibri"/>
                        <a:cs typeface="Arial"/>
                      </a:endParaRPr>
                    </a:p>
                  </a:txBody>
                  <a:tcPr marL="114300" marR="114300" marT="0" marB="0">
                    <a:lnL>
                      <a:noFill/>
                    </a:lnL>
                    <a:lnR>
                      <a:noFill/>
                    </a:lnR>
                    <a:lnT>
                      <a:noFill/>
                    </a:lnT>
                    <a:lnB>
                      <a:noFill/>
                    </a:lnB>
                  </a:tcPr>
                </a:tc>
              </a:tr>
            </a:tbl>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Image" ma:contentTypeID="0x0101009148F5A04DDD49CBA7127AADA5FB792B00AADE34325A8B49CDA8BB4DB53328F214009C4067D375EDA046866D1CFD34BA6725" ma:contentTypeVersion="4" ma:contentTypeDescription="Upload an image." ma:contentTypeScope="" ma:versionID="5568808217e8896a20d35b78a187a54b">
  <xsd:schema xmlns:xsd="http://www.w3.org/2001/XMLSchema" xmlns:xs="http://www.w3.org/2001/XMLSchema" xmlns:p="http://schemas.microsoft.com/office/2006/metadata/properties" xmlns:ns1="http://schemas.microsoft.com/sharepoint/v3" xmlns:ns2="4880E4F8-4B7D-4BDD-91E3-E10D47036ECA" xmlns:ns3="http://schemas.microsoft.com/sharepoint/v3/fields" xmlns:ns4="4880e4f8-4b7d-4bdd-91e3-e10d47036eca" xmlns:ns5="9d51eac6-a7d5-47f5-a119-63d146adb134" targetNamespace="http://schemas.microsoft.com/office/2006/metadata/properties" ma:root="true" ma:fieldsID="95b9b289a8e8f4d106e4c69b136198e4" ns1:_="" ns2:_="" ns3:_="" ns4:_="" ns5:_="">
    <xsd:import namespace="http://schemas.microsoft.com/sharepoint/v3"/>
    <xsd:import namespace="4880E4F8-4B7D-4BDD-91E3-E10D47036ECA"/>
    <xsd:import namespace="http://schemas.microsoft.com/sharepoint/v3/fields"/>
    <xsd:import namespace="4880e4f8-4b7d-4bdd-91e3-e10d47036eca"/>
    <xsd:import namespace="9d51eac6-a7d5-47f5-a119-63d146adb134"/>
    <xsd:element name="properties">
      <xsd:complexType>
        <xsd:sequence>
          <xsd:element name="documentManagement">
            <xsd:complexType>
              <xsd:all>
                <xsd:element ref="ns1:FileRef" minOccurs="0"/>
                <xsd:element ref="ns1:File_x0020_Type" minOccurs="0"/>
                <xsd:element ref="ns1:HTML_x0020_File_x0020_Type" minOccurs="0"/>
                <xsd:element ref="ns1:FSObjType" minOccurs="0"/>
                <xsd:element ref="ns2:ThumbnailExists" minOccurs="0"/>
                <xsd:element ref="ns2:PreviewExists" minOccurs="0"/>
                <xsd:element ref="ns2:ImageWidth" minOccurs="0"/>
                <xsd:element ref="ns2:ImageHeight" minOccurs="0"/>
                <xsd:element ref="ns2:ImageCreateDate" minOccurs="0"/>
                <xsd:element ref="ns3:wic_System_Copyright" minOccurs="0"/>
                <xsd:element ref="ns4:Language" minOccurs="0"/>
                <xsd:element ref="ns4:DocId" minOccurs="0"/>
                <xsd:element ref="ns5: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FileRef" ma:index="8" nillable="true" ma:displayName="URL Path" ma:hidden="true" ma:list="Docs" ma:internalName="FileRef" ma:readOnly="true" ma:showField="FullUrl">
      <xsd:simpleType>
        <xsd:restriction base="dms:Lookup"/>
      </xsd:simpleType>
    </xsd:element>
    <xsd:element name="File_x0020_Type" ma:index="9" nillable="true" ma:displayName="File Type" ma:hidden="true" ma:internalName="File_x0020_Type" ma:readOnly="true">
      <xsd:simpleType>
        <xsd:restriction base="dms:Text"/>
      </xsd:simpleType>
    </xsd:element>
    <xsd:element name="HTML_x0020_File_x0020_Type" ma:index="10" nillable="true" ma:displayName="HTML File Type" ma:hidden="true" ma:internalName="HTML_x0020_File_x0020_Type" ma:readOnly="true">
      <xsd:simpleType>
        <xsd:restriction base="dms:Text"/>
      </xsd:simpleType>
    </xsd:element>
    <xsd:element name="FSObjType" ma:index="11" nillable="true" ma:displayName="Item Type" ma:hidden="true" ma:list="Docs" ma:internalName="FSObjType" ma:readOnly="true" ma:showField="FSType">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ThumbnailExists" ma:index="18" nillable="true" ma:displayName="Thumbnail Exists" ma:default="FALSE" ma:hidden="true" ma:internalName="ThumbnailExists" ma:readOnly="true">
      <xsd:simpleType>
        <xsd:restriction base="dms:Boolean"/>
      </xsd:simpleType>
    </xsd:element>
    <xsd:element name="PreviewExists" ma:index="19" nillable="true" ma:displayName="Preview Exists" ma:default="FALSE" ma:hidden="true" ma:internalName="PreviewExists" ma:readOnly="true">
      <xsd:simpleType>
        <xsd:restriction base="dms:Boolean"/>
      </xsd:simpleType>
    </xsd:element>
    <xsd:element name="ImageWidth" ma:index="20" nillable="true" ma:displayName="Width" ma:internalName="ImageWidth" ma:readOnly="true">
      <xsd:simpleType>
        <xsd:restriction base="dms:Unknown"/>
      </xsd:simpleType>
    </xsd:element>
    <xsd:element name="ImageHeight" ma:index="22" nillable="true" ma:displayName="Height" ma:internalName="ImageHeight" ma:readOnly="true">
      <xsd:simpleType>
        <xsd:restriction base="dms:Unknown"/>
      </xsd:simpleType>
    </xsd:element>
    <xsd:element name="ImageCreateDate" ma:index="25" nillable="true" ma:displayName="Date Picture Taken" ma:format="DateTime" ma:hidden="true" ma:internalName="ImageCreateDat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fields" elementFormDefault="qualified">
    <xsd:import namespace="http://schemas.microsoft.com/office/2006/documentManagement/types"/>
    <xsd:import namespace="http://schemas.microsoft.com/office/infopath/2007/PartnerControls"/>
    <xsd:element name="wic_System_Copyright" ma:index="26" nillable="true" ma:displayName="Copyright" ma:internalName="wic_System_Copyright">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Language" ma:index="27" nillable="true" ma:displayName="Language" ma:default="English 1" ma:format="Dropdown" ma:internalName="Language">
      <xsd:simpleType>
        <xsd:restriction base="dms:Choice">
          <xsd:enumeration value="English"/>
          <xsd:enumeration value="Arabic"/>
          <xsd:enumeration value="Hindi"/>
          <xsd:enumeration value="English 1"/>
          <xsd:enumeration value="English 2"/>
          <xsd:enumeration value="Arabic 1"/>
          <xsd:enumeration value="Arabic 2"/>
          <xsd:enumeration value="Hindi 1"/>
          <xsd:enumeration value="Hindi 2"/>
          <xsd:enumeration value="Malayalam 1"/>
          <xsd:enumeration value="Malayalam 2"/>
        </xsd:restriction>
      </xsd:simpleType>
    </xsd:element>
    <xsd:element name="DocId" ma:index="28" nillable="true" ma:displayName="DocId" ma:list="{9de017a3-70b4-41a0-b3a1-4f7a098545da}" ma:internalName="DocId" ma:showField="ID" ma:web="9d51eac6-a7d5-47f5-a119-63d146adb134">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9d51eac6-a7d5-47f5-a119-63d146adb134" elementFormDefault="qualified">
    <xsd:import namespace="http://schemas.microsoft.com/office/2006/documentManagement/types"/>
    <xsd:import namespace="http://schemas.microsoft.com/office/infopath/2007/PartnerControls"/>
    <xsd:element name="SharedWithUsers" ma:index="2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ma:index="24" ma:displayName="Author"/>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ma:index="23" ma:displayName="Comments"/>
        <xsd:element name="keywords" minOccurs="0" maxOccurs="1" type="xsd:string" ma:index="14" ma:displayName="Keywords"/>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anguage xmlns="4880e4f8-4b7d-4bdd-91e3-e10d47036eca">Arabic 1</Language>
    <DocId xmlns="4880e4f8-4b7d-4bdd-91e3-e10d47036eca">18737</DocId>
    <ImageCreateDate xmlns="4880E4F8-4B7D-4BDD-91E3-E10D47036ECA" xsi:nil="true"/>
    <wic_System_Copyright xmlns="http://schemas.microsoft.com/sharepoint/v3/fields" xsi:nil="true"/>
  </documentManagement>
</p:properties>
</file>

<file path=customXml/itemProps1.xml><?xml version="1.0" encoding="utf-8"?>
<ds:datastoreItem xmlns:ds="http://schemas.openxmlformats.org/officeDocument/2006/customXml" ds:itemID="{7D3368E6-6EF3-4A47-9146-5C29F5C87B37}"/>
</file>

<file path=customXml/itemProps2.xml><?xml version="1.0" encoding="utf-8"?>
<ds:datastoreItem xmlns:ds="http://schemas.openxmlformats.org/officeDocument/2006/customXml" ds:itemID="{CC82FBDD-88F2-456E-8CF6-773534336345}"/>
</file>

<file path=customXml/itemProps3.xml><?xml version="1.0" encoding="utf-8"?>
<ds:datastoreItem xmlns:ds="http://schemas.openxmlformats.org/officeDocument/2006/customXml" ds:itemID="{8A45CA31-43B3-46C4-91D5-3CA67CAA3031}"/>
</file>

<file path=docProps/app.xml><?xml version="1.0" encoding="utf-8"?>
<Properties xmlns="http://schemas.openxmlformats.org/officeDocument/2006/extended-properties" xmlns:vt="http://schemas.openxmlformats.org/officeDocument/2006/docPropsVTypes">
  <TotalTime>204</TotalTime>
  <Words>312</Words>
  <Application>Microsoft Office PowerPoint</Application>
  <PresentationFormat>On-screen Show (4:3)</PresentationFormat>
  <Paragraphs>29</Paragraphs>
  <Slides>2</Slides>
  <Notes>1</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1_Office Theme</vt:lpstr>
      <vt:lpstr>Slide 1</vt:lpstr>
      <vt:lpstr>Slide 2</vt:lpstr>
    </vt:vector>
  </TitlesOfParts>
  <Company>PDO</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mu54394</dc:creator>
  <cp:lastModifiedBy>mu93647</cp:lastModifiedBy>
  <cp:revision>25</cp:revision>
  <dcterms:created xsi:type="dcterms:W3CDTF">2013-06-10T03:28:51Z</dcterms:created>
  <dcterms:modified xsi:type="dcterms:W3CDTF">2013-08-26T07:42:51Z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0x0101009148F5A04DDD49CBA7127AADA5FB792B00AADE34325A8B49CDA8BB4DB53328F214009C4067D375EDA046866D1CFD34BA6725</vt:lpwstr>
  </property>
</Properties>
</file>