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6AE"/>
    <a:srgbClr val="3012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26/08/2013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26/08/2013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26/08/2013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26/08/2013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hyperlink" Target="http://www.google.co.uk/url?sa=i&amp;rct=j&amp;q=heart+attack&amp;source=images&amp;cd=&amp;cad=rja&amp;docid=aU6SOv84hK6B4M&amp;tbnid=Oin8-srOEIAdnM:&amp;ved=0CAUQjRw&amp;url=http://www.buteykokent.co.uk/blog/category/heart-attacks/&amp;ei=8HyQUfHkFsPmrAfeloDICg&amp;bvm=bv.46340616,d.bmk&amp;psig=AFQjCNEr6zDZZ1xFLbsQ-cAoOeChLwc3ww&amp;ust=1368509983534100" TargetMode="External"/><Relationship Id="rId7"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google.co.uk/url?sa=i&amp;rct=j&amp;q=exercising&amp;source=images&amp;cd=&amp;cad=rja&amp;docid=zpDUOZtdpi4m2M&amp;tbnid=IwVW7FsN0br-XM:&amp;ved=0CAUQjRw&amp;url=http://www.basic-fit.nl/fitness-blog/fitness-basics/&amp;ei=nX2QUafSCsborAfH1oDwBQ&amp;bvm=bv.46340616,d.bmk&amp;psig=AFQjCNEn3SBwAU3SRuKgBKWsnRwOuG4bKA&amp;ust=1368510160121457"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447800" y="152400"/>
            <a:ext cx="7239000" cy="2251075"/>
            <a:chOff x="212" y="-938"/>
            <a:chExt cx="5884" cy="1418"/>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9467" name="Text Box 12"/>
            <p:cNvSpPr txBox="1">
              <a:spLocks noChangeArrowheads="1"/>
            </p:cNvSpPr>
            <p:nvPr/>
          </p:nvSpPr>
          <p:spPr bwMode="auto">
            <a:xfrm>
              <a:off x="212" y="-938"/>
              <a:ext cx="4816" cy="679"/>
            </a:xfrm>
            <a:prstGeom prst="rect">
              <a:avLst/>
            </a:prstGeom>
            <a:noFill/>
            <a:ln w="9525">
              <a:noFill/>
              <a:miter lim="800000"/>
              <a:headEnd/>
              <a:tailEnd/>
            </a:ln>
          </p:spPr>
          <p:txBody>
            <a:bodyPr wrap="square">
              <a:spAutoFit/>
            </a:bodyPr>
            <a:lstStyle/>
            <a:p>
              <a:pPr algn="ctr"/>
              <a:r>
                <a:rPr lang="ar-OM" sz="2400" b="1" dirty="0" smtClean="0">
                  <a:solidFill>
                    <a:srgbClr val="3012AE"/>
                  </a:solidFill>
                </a:rPr>
                <a:t>نصيحة شركة تنمية نفط عمان للحفاظ على السلامة</a:t>
              </a:r>
              <a:endParaRPr lang="en-US" sz="2400" b="1" dirty="0" smtClean="0">
                <a:solidFill>
                  <a:srgbClr val="3012AE"/>
                </a:solidFill>
              </a:endParaRPr>
            </a:p>
            <a:p>
              <a:pPr algn="ctr"/>
              <a:endParaRPr lang="en-GB" sz="4000" b="1" dirty="0">
                <a:solidFill>
                  <a:srgbClr val="0000FF"/>
                </a:solidFill>
                <a:latin typeface="Arial Black" pitchFamily="34" charset="0"/>
              </a:endParaRP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2057400" y="5867400"/>
            <a:ext cx="5105400" cy="338554"/>
          </a:xfrm>
          <a:prstGeom prst="rect">
            <a:avLst/>
          </a:prstGeom>
          <a:solidFill>
            <a:schemeClr val="accent2"/>
          </a:solidFill>
          <a:ln w="9525">
            <a:noFill/>
            <a:miter lim="800000"/>
            <a:headEnd/>
            <a:tailEnd/>
          </a:ln>
        </p:spPr>
        <p:txBody>
          <a:bodyPr>
            <a:spAutoFit/>
          </a:bodyPr>
          <a:lstStyle/>
          <a:p>
            <a:pPr algn="ctr" rtl="1"/>
            <a:r>
              <a:rPr lang="ar-OM" sz="1600" dirty="0" smtClean="0"/>
              <a:t>حافظ على صحتك فالصحة تاج فوق رؤوس الأصحاء</a:t>
            </a:r>
            <a:endParaRPr lang="en-US" sz="1600" dirty="0"/>
          </a:p>
        </p:txBody>
      </p:sp>
      <p:pic>
        <p:nvPicPr>
          <p:cNvPr id="19464" name="Picture 12" descr="http://www.buteykokent.co.uk/blog/wp-content/uploads/2012/11/heartattack.jpg">
            <a:hlinkClick r:id="rId3"/>
          </p:cNvPr>
          <p:cNvPicPr>
            <a:picLocks noChangeAspect="1" noChangeArrowheads="1"/>
          </p:cNvPicPr>
          <p:nvPr/>
        </p:nvPicPr>
        <p:blipFill>
          <a:blip r:embed="rId4" cstate="print"/>
          <a:srcRect/>
          <a:stretch>
            <a:fillRect/>
          </a:stretch>
        </p:blipFill>
        <p:spPr bwMode="auto">
          <a:xfrm>
            <a:off x="152400" y="1752600"/>
            <a:ext cx="2355850" cy="1762125"/>
          </a:xfrm>
          <a:prstGeom prst="rect">
            <a:avLst/>
          </a:prstGeom>
          <a:noFill/>
          <a:ln w="9525">
            <a:noFill/>
            <a:miter lim="800000"/>
            <a:headEnd/>
            <a:tailEnd/>
          </a:ln>
        </p:spPr>
      </p:pic>
      <p:pic>
        <p:nvPicPr>
          <p:cNvPr id="19465" name="Picture 14" descr="http://www.basic-fit.nl/fitness-blog/wp-content/blogs.dir/3/files/2012/09/Maximale-hartslag-berekenen.jpg">
            <a:hlinkClick r:id="rId5"/>
          </p:cNvPr>
          <p:cNvPicPr>
            <a:picLocks noChangeAspect="1" noChangeArrowheads="1"/>
          </p:cNvPicPr>
          <p:nvPr/>
        </p:nvPicPr>
        <p:blipFill>
          <a:blip r:embed="rId6" cstate="print"/>
          <a:srcRect/>
          <a:stretch>
            <a:fillRect/>
          </a:stretch>
        </p:blipFill>
        <p:spPr bwMode="auto">
          <a:xfrm>
            <a:off x="152400" y="3810000"/>
            <a:ext cx="2362200" cy="1809750"/>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r>
              <a:rPr lang="en-US" dirty="0" smtClean="0"/>
              <a:t>1</a:t>
            </a:r>
            <a:endParaRPr lang="en-US" dirty="0"/>
          </a:p>
        </p:txBody>
      </p:sp>
      <p:graphicFrame>
        <p:nvGraphicFramePr>
          <p:cNvPr id="12" name="Table 11"/>
          <p:cNvGraphicFramePr>
            <a:graphicFrameLocks noGrp="1"/>
          </p:cNvGraphicFramePr>
          <p:nvPr/>
        </p:nvGraphicFramePr>
        <p:xfrm>
          <a:off x="2819399" y="1066800"/>
          <a:ext cx="6019800" cy="350520"/>
        </p:xfrm>
        <a:graphic>
          <a:graphicData uri="http://schemas.openxmlformats.org/drawingml/2006/table">
            <a:tbl>
              <a:tblPr/>
              <a:tblGrid>
                <a:gridCol w="60198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التاريخ: 24</a:t>
                      </a:r>
                      <a:r>
                        <a:rPr lang="en-GB" sz="2000" b="1" dirty="0">
                          <a:latin typeface="Traditional Arabic"/>
                          <a:ea typeface="Calibri"/>
                          <a:cs typeface="Arial"/>
                        </a:rPr>
                        <a:t>/</a:t>
                      </a:r>
                      <a:r>
                        <a:rPr lang="ar-OM" sz="2000" b="1" dirty="0">
                          <a:latin typeface="Calibri"/>
                          <a:ea typeface="Calibri"/>
                          <a:cs typeface="Traditional Arabic"/>
                        </a:rPr>
                        <a:t>4</a:t>
                      </a:r>
                      <a:r>
                        <a:rPr lang="en-GB" sz="2000" b="1" dirty="0">
                          <a:latin typeface="Traditional Arabic"/>
                          <a:ea typeface="Calibri"/>
                          <a:cs typeface="Arial"/>
                        </a:rPr>
                        <a:t>/</a:t>
                      </a:r>
                      <a:r>
                        <a:rPr lang="ar-OM" sz="2000" b="1" dirty="0">
                          <a:latin typeface="Calibri"/>
                          <a:ea typeface="Calibri"/>
                          <a:cs typeface="Traditional Arabic"/>
                        </a:rPr>
                        <a:t>2013</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4" name="Table 13"/>
          <p:cNvGraphicFramePr>
            <a:graphicFrameLocks noGrp="1"/>
          </p:cNvGraphicFramePr>
          <p:nvPr/>
        </p:nvGraphicFramePr>
        <p:xfrm>
          <a:off x="2743200" y="1371600"/>
          <a:ext cx="6096000" cy="3505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وفاة أحد السائقين جراء إصابته بسكتة قلبية أثناء السياقة.</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5" name="Table 14"/>
          <p:cNvGraphicFramePr>
            <a:graphicFrameLocks noGrp="1"/>
          </p:cNvGraphicFramePr>
          <p:nvPr/>
        </p:nvGraphicFramePr>
        <p:xfrm>
          <a:off x="2743200" y="1752600"/>
          <a:ext cx="6096000" cy="382016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400" b="1" dirty="0">
                          <a:solidFill>
                            <a:srgbClr val="FF0000"/>
                          </a:solidFill>
                          <a:latin typeface="Calibri"/>
                          <a:ea typeface="Calibri"/>
                          <a:cs typeface="Traditional Arabic"/>
                        </a:rPr>
                        <a:t>ماذا حدث ؟</a:t>
                      </a:r>
                      <a:endParaRPr lang="en-US" sz="2400" b="1" dirty="0">
                        <a:solidFill>
                          <a:srgbClr val="FF0000"/>
                        </a:solidFill>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توفي سائق هندي تابع لشركة التركي جراء إصابته بسكتة قلبية أثناء قيادته لسيارة بيك أب. ولحسن الحظ لم يتعرض أي من الركاب الأربعة الذين كانوا في المركبة لأية أذى حيث لم تكن المركبة سريعة حين خرجت عن السيطرة.</a:t>
                      </a:r>
                      <a:endParaRPr lang="en-US" sz="1100" dirty="0">
                        <a:latin typeface="Calibri"/>
                        <a:ea typeface="Calibri"/>
                        <a:cs typeface="Arial"/>
                      </a:endParaRPr>
                    </a:p>
                    <a:p>
                      <a:pPr marL="0" marR="0" algn="r" rtl="1">
                        <a:lnSpc>
                          <a:spcPct val="115000"/>
                        </a:lnSpc>
                        <a:spcBef>
                          <a:spcPts val="0"/>
                        </a:spcBef>
                        <a:spcAft>
                          <a:spcPts val="1000"/>
                        </a:spcAft>
                      </a:pPr>
                      <a:r>
                        <a:rPr lang="ar-OM" sz="2400" b="1" dirty="0" smtClean="0">
                          <a:solidFill>
                            <a:srgbClr val="0070C0"/>
                          </a:solidFill>
                          <a:latin typeface="Calibri"/>
                          <a:ea typeface="Calibri"/>
                          <a:cs typeface="Traditional Arabic"/>
                        </a:rPr>
                        <a:t>الدروس </a:t>
                      </a:r>
                      <a:r>
                        <a:rPr lang="ar-OM" sz="2400" b="1" dirty="0">
                          <a:solidFill>
                            <a:srgbClr val="0070C0"/>
                          </a:solidFill>
                          <a:latin typeface="Calibri"/>
                          <a:ea typeface="Calibri"/>
                          <a:cs typeface="Traditional Arabic"/>
                        </a:rPr>
                        <a:t>المستفادة من الحادث :</a:t>
                      </a:r>
                      <a:endParaRPr lang="en-US" sz="2400" b="1" dirty="0">
                        <a:solidFill>
                          <a:srgbClr val="0070C0"/>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الأشخاص فوق الوزن الطبيعي أكثر عرضة للإصابة بالسكتات القلبية.</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ارتفاع ضغط الدم تحذير لك من جسدك. لا تتغافل عنه.</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توقف عن التدخين وتعاطي المواد المسكرة لما لها من ضرر على صحتك.</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اسعى للحصول على وزن مثالي وحافظ على صحتك النفسية.</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غير نمط حياتك وحافظ على لياقتك.</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اطلب استشارة الطبيب عند تغيير نمط حياتك.</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6"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accent2">
                    <a:lumMod val="75000"/>
                  </a:schemeClr>
                </a:solidFill>
                <a:latin typeface="Calibri" pitchFamily="34" charset="0"/>
                <a:cs typeface="Calibri" pitchFamily="34" charset="0"/>
                <a:sym typeface="Wingdings" pitchFamily="2" charset="2"/>
              </a:rPr>
              <a:t>HSE Induction</a:t>
            </a:r>
            <a:endParaRPr lang="en-US" sz="1100" b="1" dirty="0">
              <a:solidFill>
                <a:schemeClr val="accent2">
                  <a:lumMod val="75000"/>
                </a:schemeClr>
              </a:solidFill>
              <a:latin typeface="Calibri" pitchFamily="34" charset="0"/>
              <a:cs typeface="Calibri" pitchFamily="34" charset="0"/>
            </a:endParaRPr>
          </a:p>
        </p:txBody>
      </p:sp>
      <p:sp>
        <p:nvSpPr>
          <p:cNvPr id="1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7"/>
              </a:rPr>
              <a:t>:  </a:t>
            </a:r>
            <a:r>
              <a:rPr lang="en-US" sz="1000" b="0" dirty="0" smtClean="0">
                <a:solidFill>
                  <a:schemeClr val="accent6">
                    <a:lumMod val="50000"/>
                  </a:schemeClr>
                </a:solidFill>
                <a:latin typeface="Calibri" pitchFamily="34" charset="0"/>
                <a:cs typeface="Calibri" pitchFamily="34" charset="0"/>
                <a:hlinkClick r:id="rId7"/>
              </a:rPr>
              <a:t>MSE54</a:t>
            </a:r>
            <a:r>
              <a:rPr lang="en-US" sz="1000" b="0" dirty="0" smtClean="0">
                <a:latin typeface="Calibri" pitchFamily="34" charset="0"/>
                <a:cs typeface="Calibri" pitchFamily="34" charset="0"/>
                <a:hlinkClick r:id="rId7"/>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8"/>
              </a:rPr>
              <a:t>HSE Website</a:t>
            </a:r>
            <a:r>
              <a:rPr lang="en-US" sz="1000" b="0" dirty="0" smtClean="0">
                <a:latin typeface="Calibri" pitchFamily="34" charset="0"/>
                <a:cs typeface="Calibri" pitchFamily="34" charset="0"/>
              </a:rPr>
              <a:t>                                 Learning No 15                                                                 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rtl="1"/>
              <a:r>
                <a:rPr lang="ar-OM" sz="4400" b="1" dirty="0" smtClean="0">
                  <a:solidFill>
                    <a:srgbClr val="1216AE"/>
                  </a:solidFill>
                </a:rPr>
                <a:t>الدروس الإدارية المستفادة</a:t>
              </a:r>
              <a:endParaRPr lang="en-US" sz="4400" b="1" dirty="0">
                <a:solidFill>
                  <a:srgbClr val="1216AE"/>
                </a:solidFill>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t>2</a:t>
            </a:r>
            <a:endParaRPr lang="en-US" dirty="0"/>
          </a:p>
        </p:txBody>
      </p:sp>
      <p:graphicFrame>
        <p:nvGraphicFramePr>
          <p:cNvPr id="11" name="Table 10"/>
          <p:cNvGraphicFramePr>
            <a:graphicFrameLocks noGrp="1"/>
          </p:cNvGraphicFramePr>
          <p:nvPr/>
        </p:nvGraphicFramePr>
        <p:xfrm>
          <a:off x="2743200" y="1066800"/>
          <a:ext cx="6096000" cy="3505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التاريخ: 24</a:t>
                      </a:r>
                      <a:r>
                        <a:rPr lang="en-GB" sz="2000" b="1" dirty="0">
                          <a:latin typeface="Traditional Arabic"/>
                          <a:ea typeface="Calibri"/>
                          <a:cs typeface="Arial"/>
                        </a:rPr>
                        <a:t>/</a:t>
                      </a:r>
                      <a:r>
                        <a:rPr lang="ar-OM" sz="2000" b="1" dirty="0">
                          <a:latin typeface="Calibri"/>
                          <a:ea typeface="Calibri"/>
                          <a:cs typeface="Traditional Arabic"/>
                        </a:rPr>
                        <a:t>4</a:t>
                      </a:r>
                      <a:r>
                        <a:rPr lang="en-GB" sz="2000" b="1" dirty="0">
                          <a:latin typeface="Traditional Arabic"/>
                          <a:ea typeface="Calibri"/>
                          <a:cs typeface="Arial"/>
                        </a:rPr>
                        <a:t>/</a:t>
                      </a:r>
                      <a:r>
                        <a:rPr lang="ar-OM" sz="2000" b="1" dirty="0">
                          <a:latin typeface="Calibri"/>
                          <a:ea typeface="Calibri"/>
                          <a:cs typeface="Traditional Arabic"/>
                        </a:rPr>
                        <a:t>2013</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2" name="Rectangle 11"/>
          <p:cNvSpPr/>
          <p:nvPr/>
        </p:nvSpPr>
        <p:spPr>
          <a:xfrm>
            <a:off x="5029200" y="1447800"/>
            <a:ext cx="3785011" cy="410882"/>
          </a:xfrm>
          <a:prstGeom prst="rect">
            <a:avLst/>
          </a:prstGeom>
        </p:spPr>
        <p:txBody>
          <a:bodyPr wrap="none">
            <a:spAutoFit/>
          </a:bodyPr>
          <a:lstStyle/>
          <a:p>
            <a:pPr algn="r" rtl="1">
              <a:lnSpc>
                <a:spcPct val="115000"/>
              </a:lnSpc>
              <a:spcAft>
                <a:spcPts val="1000"/>
              </a:spcAft>
            </a:pPr>
            <a:r>
              <a:rPr lang="ar-OM" b="1" dirty="0" smtClean="0">
                <a:ea typeface="Calibri"/>
                <a:cs typeface="Traditional Arabic"/>
              </a:rPr>
              <a:t>وفاة أحد السائقين جراء إصابته بسكتة قلبية أثناء السياقة.</a:t>
            </a:r>
            <a:endParaRPr lang="en-US" b="1" dirty="0">
              <a:ea typeface="Calibri"/>
              <a:cs typeface="Arial"/>
            </a:endParaRPr>
          </a:p>
        </p:txBody>
      </p:sp>
      <p:graphicFrame>
        <p:nvGraphicFramePr>
          <p:cNvPr id="13" name="Table 12"/>
          <p:cNvGraphicFramePr>
            <a:graphicFrameLocks noGrp="1"/>
          </p:cNvGraphicFramePr>
          <p:nvPr/>
        </p:nvGraphicFramePr>
        <p:xfrm>
          <a:off x="2667000" y="2286000"/>
          <a:ext cx="6096000" cy="2724912"/>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يخضع جميع الموظفين للفحوصات الطبية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تقومون بتدريب المسعفين على الطريقة الصحيحة لإنعاش قلب رئوي واستخدام جهاز إنعاش القلب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الإجراءات المتبعة في حالات الطوارئ واضحة ومفهمومة ؟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لديكم طاقم طبي كاف في جميع الحقول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تقومون بتنظيم حملات صحية بشكل دوري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تراقبون حالة الموظفين الصحية بانتظام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يلتقي طاقمكم الطبي سنويا لتبادل أفضل الممارسات الصحية ؟</a:t>
                      </a:r>
                      <a:endParaRPr lang="en-US" sz="1600" dirty="0">
                        <a:latin typeface="Calibri"/>
                        <a:ea typeface="Calibri"/>
                        <a:cs typeface="Arial"/>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18738</DocId>
    <ImageCreateDate xmlns="4880E4F8-4B7D-4BDD-91E3-E10D47036ECA" xsi:nil="true"/>
    <wic_System_Copyright xmlns="http://schemas.microsoft.com/sharepoint/v3/fields"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97D7ECE-E672-47A2-AB94-9942901033BA}"/>
</file>

<file path=customXml/itemProps2.xml><?xml version="1.0" encoding="utf-8"?>
<ds:datastoreItem xmlns:ds="http://schemas.openxmlformats.org/officeDocument/2006/customXml" ds:itemID="{240A0DCE-EDA7-40CF-84AA-EC631CCFEA9E}"/>
</file>

<file path=customXml/itemProps3.xml><?xml version="1.0" encoding="utf-8"?>
<ds:datastoreItem xmlns:ds="http://schemas.openxmlformats.org/officeDocument/2006/customXml" ds:itemID="{C28C09E7-AFE7-4AF0-8E7E-850457597F92}"/>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52</TotalTime>
  <Words>277</Words>
  <Application>Microsoft Office PowerPoint</Application>
  <PresentationFormat>On-screen Show (4:3)</PresentationFormat>
  <Paragraphs>28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23</cp:revision>
  <dcterms:created xsi:type="dcterms:W3CDTF">2013-03-31T10:31:45Z</dcterms:created>
  <dcterms:modified xsi:type="dcterms:W3CDTF">2013-08-26T07:41:25Z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