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customXml/itemProps4.xml" ContentType="application/vnd.openxmlformats-officedocument.customXmlProperties+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8"/>
  </p:notesMasterIdLst>
  <p:sldIdLst>
    <p:sldId id="273" r:id="rId6"/>
    <p:sldId id="274"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216AE"/>
    <a:srgbClr val="3012A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38" autoAdjust="0"/>
  </p:normalViewPr>
  <p:slideViewPr>
    <p:cSldViewPr>
      <p:cViewPr varScale="1">
        <p:scale>
          <a:sx n="80" d="100"/>
          <a:sy n="80" d="100"/>
        </p:scale>
        <p:origin x="-1445"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viewProps" Target="viewProps.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EC1421C-CD7E-451D-83BD-C627DB3B72C4}" type="datetimeFigureOut">
              <a:rPr lang="en-US" smtClean="0"/>
              <a:pPr/>
              <a:t>26/08/2013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A3B993-C98A-47FF-967B-EBDCD50A3C4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p:spPr>
        <p:txBody>
          <a:bodyPr/>
          <a:lstStyle/>
          <a:p>
            <a:endParaRPr lang="en-US" smtClean="0"/>
          </a:p>
        </p:txBody>
      </p:sp>
      <p:sp>
        <p:nvSpPr>
          <p:cNvPr id="4" name="Header Placeholder 3"/>
          <p:cNvSpPr>
            <a:spLocks noGrp="1"/>
          </p:cNvSpPr>
          <p:nvPr>
            <p:ph type="hdr" sz="quarter"/>
          </p:nvPr>
        </p:nvSpPr>
        <p:spPr/>
        <p:txBody>
          <a:bodyPr/>
          <a:lstStyle/>
          <a:p>
            <a:pPr>
              <a:defRPr/>
            </a:pPr>
            <a:r>
              <a:rPr lang="en-US" smtClean="0"/>
              <a:t>Non Accidental Death- 24 April 2013</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0DB962-0ECF-496A-953A-24C57B5DE9BA}" type="datetime1">
              <a:rPr lang="en-US" smtClean="0"/>
              <a:pPr/>
              <a:t>26/08/2013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02F58E-0D41-440B-B912-1A5118F5CDB1}" type="slidenum">
              <a:rPr lang="en-US" smtClean="0"/>
              <a:pPr/>
              <a:t>‹#›</a:t>
            </a:fld>
            <a:endParaRPr lang="en-US"/>
          </a:p>
        </p:txBody>
      </p:sp>
      <p:pic>
        <p:nvPicPr>
          <p:cNvPr id="7" name="Picture 6" descr="PPT cover.jpg"/>
          <p:cNvPicPr>
            <a:picLocks noChangeAspect="1"/>
          </p:cNvPicPr>
          <p:nvPr userDrawn="1"/>
        </p:nvPicPr>
        <p:blipFill>
          <a:blip r:embed="rId2" cstate="print"/>
          <a:stretch>
            <a:fillRect/>
          </a:stretch>
        </p:blipFill>
        <p:spPr>
          <a:xfrm>
            <a:off x="0" y="0"/>
            <a:ext cx="9149407" cy="685395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796F4D-8936-4277-889E-F9BFE2F04940}" type="datetime1">
              <a:rPr lang="en-US" smtClean="0"/>
              <a:pPr/>
              <a:t>26/08/2013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02F58E-0D41-440B-B912-1A5118F5CDB1}" type="slidenum">
              <a:rPr lang="en-US" smtClean="0"/>
              <a:pPr/>
              <a:t>‹#›</a:t>
            </a:fld>
            <a:endParaRPr lang="en-US"/>
          </a:p>
        </p:txBody>
      </p:sp>
      <p:pic>
        <p:nvPicPr>
          <p:cNvPr id="7"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B29509-BE6D-4490-AAA4-2C7CDE4D5D4E}" type="datetime1">
              <a:rPr lang="en-US" smtClean="0"/>
              <a:pPr/>
              <a:t>26/08/2013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02F58E-0D41-440B-B912-1A5118F5CDB1}" type="slidenum">
              <a:rPr lang="en-US" smtClean="0"/>
              <a:pPr/>
              <a:t>‹#›</a:t>
            </a:fld>
            <a:endParaRPr lang="en-US"/>
          </a:p>
        </p:txBody>
      </p:sp>
      <p:pic>
        <p:nvPicPr>
          <p:cNvPr id="7"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EF0499-D67F-4E38-A892-3734D9A9F9F0}" type="datetime1">
              <a:rPr lang="en-US" smtClean="0"/>
              <a:pPr/>
              <a:t>26/08/2013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02F58E-0D41-440B-B912-1A5118F5CDB1}" type="slidenum">
              <a:rPr lang="en-US" smtClean="0"/>
              <a:pPr/>
              <a:t>‹#›</a:t>
            </a:fld>
            <a:endParaRPr lang="en-US"/>
          </a:p>
        </p:txBody>
      </p:sp>
      <p:pic>
        <p:nvPicPr>
          <p:cNvPr id="7"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2E30A2-B972-454B-A938-45FBA496BF4E}" type="datetime1">
              <a:rPr lang="en-US" smtClean="0"/>
              <a:pPr/>
              <a:t>26/08/2013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02F58E-0D41-440B-B912-1A5118F5CDB1}" type="slidenum">
              <a:rPr lang="en-US" smtClean="0"/>
              <a:pPr/>
              <a:t>‹#›</a:t>
            </a:fld>
            <a:endParaRPr lang="en-US"/>
          </a:p>
        </p:txBody>
      </p:sp>
      <p:pic>
        <p:nvPicPr>
          <p:cNvPr id="7"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11DB355-346C-4B7C-9297-030D4ACF42A5}" type="datetime1">
              <a:rPr lang="en-US" smtClean="0"/>
              <a:pPr/>
              <a:t>26/08/2013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02F58E-0D41-440B-B912-1A5118F5CDB1}" type="slidenum">
              <a:rPr lang="en-US" smtClean="0"/>
              <a:pPr/>
              <a:t>‹#›</a:t>
            </a:fld>
            <a:endParaRPr lang="en-US"/>
          </a:p>
        </p:txBody>
      </p:sp>
      <p:pic>
        <p:nvPicPr>
          <p:cNvPr id="8"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9C32226-C74A-438B-96EA-DADC0EE1CEF3}" type="datetime1">
              <a:rPr lang="en-US" smtClean="0"/>
              <a:pPr/>
              <a:t>26/08/2013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402F58E-0D41-440B-B912-1A5118F5CDB1}" type="slidenum">
              <a:rPr lang="en-US" smtClean="0"/>
              <a:pPr/>
              <a:t>‹#›</a:t>
            </a:fld>
            <a:endParaRPr lang="en-US"/>
          </a:p>
        </p:txBody>
      </p:sp>
      <p:pic>
        <p:nvPicPr>
          <p:cNvPr id="10"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8ACBC44-A36B-473C-BD62-EDC4C78DC01E}" type="datetime1">
              <a:rPr lang="en-US" smtClean="0"/>
              <a:pPr/>
              <a:t>26/08/2013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402F58E-0D41-440B-B912-1A5118F5CDB1}" type="slidenum">
              <a:rPr lang="en-US" smtClean="0"/>
              <a:pPr/>
              <a:t>‹#›</a:t>
            </a:fld>
            <a:endParaRPr lang="en-US"/>
          </a:p>
        </p:txBody>
      </p:sp>
      <p:pic>
        <p:nvPicPr>
          <p:cNvPr id="6"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8EE1E6-DFBB-4EF5-A2F4-E83521F9838D}" type="datetime1">
              <a:rPr lang="en-US" smtClean="0"/>
              <a:pPr/>
              <a:t>26/08/2013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402F58E-0D41-440B-B912-1A5118F5CDB1}" type="slidenum">
              <a:rPr lang="en-US" smtClean="0"/>
              <a:pPr/>
              <a:t>‹#›</a:t>
            </a:fld>
            <a:endParaRPr lang="en-US"/>
          </a:p>
        </p:txBody>
      </p:sp>
      <p:pic>
        <p:nvPicPr>
          <p:cNvPr id="5"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FAE0EA-EB60-43CB-91B1-A07062D4D034}" type="datetime1">
              <a:rPr lang="en-US" smtClean="0"/>
              <a:pPr/>
              <a:t>26/08/2013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02F58E-0D41-440B-B912-1A5118F5CDB1}" type="slidenum">
              <a:rPr lang="en-US" smtClean="0"/>
              <a:pPr/>
              <a:t>‹#›</a:t>
            </a:fld>
            <a:endParaRPr lang="en-US"/>
          </a:p>
        </p:txBody>
      </p:sp>
      <p:pic>
        <p:nvPicPr>
          <p:cNvPr id="8"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A2E6F5-3A21-4DDE-ACB8-F9ADDCFE99F4}" type="datetime1">
              <a:rPr lang="en-US" smtClean="0"/>
              <a:pPr/>
              <a:t>26/08/2013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02F58E-0D41-440B-B912-1A5118F5CDB1}" type="slidenum">
              <a:rPr lang="en-US" smtClean="0"/>
              <a:pPr/>
              <a:t>‹#›</a:t>
            </a:fld>
            <a:endParaRPr lang="en-US"/>
          </a:p>
        </p:txBody>
      </p:sp>
      <p:pic>
        <p:nvPicPr>
          <p:cNvPr id="8"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22BCCC-901E-4ECA-90B4-25A6E75F09C2}" type="datetime1">
              <a:rPr lang="en-US" smtClean="0"/>
              <a:pPr/>
              <a:t>26/08/2013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02F58E-0D41-440B-B912-1A5118F5CDB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dointernet/hseforcontractors/Pages/OnlineLibrary1.aspx" TargetMode="External"/><Relationship Id="rId3" Type="http://schemas.openxmlformats.org/officeDocument/2006/relationships/hyperlink" Target="http://www.google.co.uk/url?sa=i&amp;rct=j&amp;q=heart+attack&amp;source=images&amp;cd=&amp;cad=rja&amp;docid=aU6SOv84hK6B4M&amp;tbnid=Oin8-srOEIAdnM:&amp;ved=0CAUQjRw&amp;url=http://www.buteykokent.co.uk/blog/category/heart-attacks/&amp;ei=8HyQUfHkFsPmrAfeloDICg&amp;bvm=bv.46340616,d.bmk&amp;psig=AFQjCNEr6zDZZ1xFLbsQ-cAoOeChLwc3ww&amp;ust=1368509983534100" TargetMode="External"/><Relationship Id="rId7" Type="http://schemas.openxmlformats.org/officeDocument/2006/relationships/hyperlink" Target="mailto:talib.z.shaqsi@pdo.co.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hyperlink" Target="http://www.google.co.uk/url?sa=i&amp;rct=j&amp;q=exercising&amp;source=images&amp;cd=&amp;cad=rja&amp;docid=zpDUOZtdpi4m2M&amp;tbnid=IwVW7FsN0br-XM:&amp;ved=0CAUQjRw&amp;url=http://www.basic-fit.nl/fitness-blog/fitness-basics/&amp;ei=nX2QUafSCsborAfH1oDwBQ&amp;bvm=bv.46340616,d.bmk&amp;psig=AFQjCNEn3SBwAU3SRuKgBKWsnRwOuG4bKA&amp;ust=1368510160121457" TargetMode="Externa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9"/>
          <p:cNvGrpSpPr>
            <a:grpSpLocks/>
          </p:cNvGrpSpPr>
          <p:nvPr/>
        </p:nvGrpSpPr>
        <p:grpSpPr bwMode="auto">
          <a:xfrm>
            <a:off x="1447800" y="152400"/>
            <a:ext cx="7239000" cy="2251075"/>
            <a:chOff x="212" y="-938"/>
            <a:chExt cx="5884" cy="1418"/>
          </a:xfrm>
        </p:grpSpPr>
        <p:sp>
          <p:nvSpPr>
            <p:cNvPr id="19466"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9467" name="Text Box 12"/>
            <p:cNvSpPr txBox="1">
              <a:spLocks noChangeArrowheads="1"/>
            </p:cNvSpPr>
            <p:nvPr/>
          </p:nvSpPr>
          <p:spPr bwMode="auto">
            <a:xfrm>
              <a:off x="212" y="-938"/>
              <a:ext cx="4816" cy="679"/>
            </a:xfrm>
            <a:prstGeom prst="rect">
              <a:avLst/>
            </a:prstGeom>
            <a:noFill/>
            <a:ln w="9525">
              <a:noFill/>
              <a:miter lim="800000"/>
              <a:headEnd/>
              <a:tailEnd/>
            </a:ln>
          </p:spPr>
          <p:txBody>
            <a:bodyPr wrap="square">
              <a:spAutoFit/>
            </a:bodyPr>
            <a:lstStyle/>
            <a:p>
              <a:pPr algn="ctr"/>
              <a:r>
                <a:rPr lang="ar-OM" sz="2400" b="1" dirty="0" smtClean="0">
                  <a:solidFill>
                    <a:srgbClr val="3012AE"/>
                  </a:solidFill>
                </a:rPr>
                <a:t>نصيحة شركة تنمية نفط عمان للحفاظ على السلامة</a:t>
              </a:r>
              <a:endParaRPr lang="en-US" sz="2400" b="1" dirty="0" smtClean="0">
                <a:solidFill>
                  <a:srgbClr val="3012AE"/>
                </a:solidFill>
              </a:endParaRPr>
            </a:p>
            <a:p>
              <a:pPr algn="ctr"/>
              <a:endParaRPr lang="en-GB" sz="4000" b="1" dirty="0">
                <a:solidFill>
                  <a:srgbClr val="0000FF"/>
                </a:solidFill>
                <a:latin typeface="Arial Black" pitchFamily="34" charset="0"/>
              </a:endParaRPr>
            </a:p>
          </p:txBody>
        </p:sp>
        <p:sp>
          <p:nvSpPr>
            <p:cNvPr id="19468"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19461"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19462" name="TextBox 1"/>
          <p:cNvSpPr txBox="1">
            <a:spLocks noChangeArrowheads="1"/>
          </p:cNvSpPr>
          <p:nvPr/>
        </p:nvSpPr>
        <p:spPr bwMode="auto">
          <a:xfrm>
            <a:off x="2057400" y="5867400"/>
            <a:ext cx="5105400" cy="338554"/>
          </a:xfrm>
          <a:prstGeom prst="rect">
            <a:avLst/>
          </a:prstGeom>
          <a:solidFill>
            <a:schemeClr val="accent2"/>
          </a:solidFill>
          <a:ln w="9525">
            <a:noFill/>
            <a:miter lim="800000"/>
            <a:headEnd/>
            <a:tailEnd/>
          </a:ln>
        </p:spPr>
        <p:txBody>
          <a:bodyPr>
            <a:spAutoFit/>
          </a:bodyPr>
          <a:lstStyle/>
          <a:p>
            <a:pPr algn="ctr" rtl="1"/>
            <a:r>
              <a:rPr lang="ar-OM" sz="1600" dirty="0" smtClean="0"/>
              <a:t>حافظ على صحتك فالصحة تاج فوق رؤوس الأصحاء</a:t>
            </a:r>
            <a:endParaRPr lang="en-US" sz="1600" dirty="0"/>
          </a:p>
        </p:txBody>
      </p:sp>
      <p:pic>
        <p:nvPicPr>
          <p:cNvPr id="19464" name="Picture 12" descr="http://www.buteykokent.co.uk/blog/wp-content/uploads/2012/11/heartattack.jpg">
            <a:hlinkClick r:id="rId3"/>
          </p:cNvPr>
          <p:cNvPicPr>
            <a:picLocks noChangeAspect="1" noChangeArrowheads="1"/>
          </p:cNvPicPr>
          <p:nvPr/>
        </p:nvPicPr>
        <p:blipFill>
          <a:blip r:embed="rId4" cstate="print"/>
          <a:srcRect/>
          <a:stretch>
            <a:fillRect/>
          </a:stretch>
        </p:blipFill>
        <p:spPr bwMode="auto">
          <a:xfrm>
            <a:off x="152400" y="1752600"/>
            <a:ext cx="2355850" cy="1762125"/>
          </a:xfrm>
          <a:prstGeom prst="rect">
            <a:avLst/>
          </a:prstGeom>
          <a:noFill/>
          <a:ln w="9525">
            <a:noFill/>
            <a:miter lim="800000"/>
            <a:headEnd/>
            <a:tailEnd/>
          </a:ln>
        </p:spPr>
      </p:pic>
      <p:pic>
        <p:nvPicPr>
          <p:cNvPr id="19465" name="Picture 14" descr="http://www.basic-fit.nl/fitness-blog/wp-content/blogs.dir/3/files/2012/09/Maximale-hartslag-berekenen.jpg">
            <a:hlinkClick r:id="rId5"/>
          </p:cNvPr>
          <p:cNvPicPr>
            <a:picLocks noChangeAspect="1" noChangeArrowheads="1"/>
          </p:cNvPicPr>
          <p:nvPr/>
        </p:nvPicPr>
        <p:blipFill>
          <a:blip r:embed="rId6" cstate="print"/>
          <a:srcRect/>
          <a:stretch>
            <a:fillRect/>
          </a:stretch>
        </p:blipFill>
        <p:spPr bwMode="auto">
          <a:xfrm>
            <a:off x="152400" y="3810000"/>
            <a:ext cx="2362200" cy="1809750"/>
          </a:xfrm>
          <a:prstGeom prst="rect">
            <a:avLst/>
          </a:prstGeom>
          <a:noFill/>
          <a:ln w="9525">
            <a:noFill/>
            <a:miter lim="800000"/>
            <a:headEnd/>
            <a:tailEnd/>
          </a:ln>
        </p:spPr>
      </p:pic>
      <p:sp>
        <p:nvSpPr>
          <p:cNvPr id="13" name="Slide Number Placeholder 12"/>
          <p:cNvSpPr>
            <a:spLocks noGrp="1"/>
          </p:cNvSpPr>
          <p:nvPr>
            <p:ph type="sldNum" sz="quarter" idx="12"/>
          </p:nvPr>
        </p:nvSpPr>
        <p:spPr/>
        <p:txBody>
          <a:bodyPr/>
          <a:lstStyle/>
          <a:p>
            <a:r>
              <a:rPr lang="en-US" dirty="0" smtClean="0"/>
              <a:t>1</a:t>
            </a:r>
            <a:endParaRPr lang="en-US" dirty="0"/>
          </a:p>
        </p:txBody>
      </p:sp>
      <p:graphicFrame>
        <p:nvGraphicFramePr>
          <p:cNvPr id="12" name="Table 11"/>
          <p:cNvGraphicFramePr>
            <a:graphicFrameLocks noGrp="1"/>
          </p:cNvGraphicFramePr>
          <p:nvPr/>
        </p:nvGraphicFramePr>
        <p:xfrm>
          <a:off x="2819399" y="1066800"/>
          <a:ext cx="6019800" cy="350520"/>
        </p:xfrm>
        <a:graphic>
          <a:graphicData uri="http://schemas.openxmlformats.org/drawingml/2006/table">
            <a:tbl>
              <a:tblPr/>
              <a:tblGrid>
                <a:gridCol w="6019800"/>
              </a:tblGrid>
              <a:tr h="0">
                <a:tc>
                  <a:txBody>
                    <a:bodyPr/>
                    <a:lstStyle/>
                    <a:p>
                      <a:pPr marL="0" marR="0" algn="r" rtl="1">
                        <a:lnSpc>
                          <a:spcPct val="115000"/>
                        </a:lnSpc>
                        <a:spcBef>
                          <a:spcPts val="0"/>
                        </a:spcBef>
                        <a:spcAft>
                          <a:spcPts val="1000"/>
                        </a:spcAft>
                      </a:pPr>
                      <a:r>
                        <a:rPr lang="ar-OM" sz="2000" b="1" dirty="0">
                          <a:latin typeface="Calibri"/>
                          <a:ea typeface="Calibri"/>
                          <a:cs typeface="Traditional Arabic"/>
                        </a:rPr>
                        <a:t>التاريخ: 24</a:t>
                      </a:r>
                      <a:r>
                        <a:rPr lang="en-GB" sz="2000" b="1" dirty="0">
                          <a:latin typeface="Traditional Arabic"/>
                          <a:ea typeface="Calibri"/>
                          <a:cs typeface="Arial"/>
                        </a:rPr>
                        <a:t>/</a:t>
                      </a:r>
                      <a:r>
                        <a:rPr lang="ar-OM" sz="2000" b="1" dirty="0">
                          <a:latin typeface="Calibri"/>
                          <a:ea typeface="Calibri"/>
                          <a:cs typeface="Traditional Arabic"/>
                        </a:rPr>
                        <a:t>4</a:t>
                      </a:r>
                      <a:r>
                        <a:rPr lang="en-GB" sz="2000" b="1" dirty="0">
                          <a:latin typeface="Traditional Arabic"/>
                          <a:ea typeface="Calibri"/>
                          <a:cs typeface="Arial"/>
                        </a:rPr>
                        <a:t>/</a:t>
                      </a:r>
                      <a:r>
                        <a:rPr lang="ar-OM" sz="2000" b="1" dirty="0">
                          <a:latin typeface="Calibri"/>
                          <a:ea typeface="Calibri"/>
                          <a:cs typeface="Traditional Arabic"/>
                        </a:rPr>
                        <a:t>2013</a:t>
                      </a:r>
                      <a:endParaRPr lang="en-US" sz="2000" b="1" dirty="0">
                        <a:latin typeface="Calibri"/>
                        <a:ea typeface="Calibri"/>
                        <a:cs typeface="Arial"/>
                      </a:endParaRPr>
                    </a:p>
                  </a:txBody>
                  <a:tcPr marL="114300" marR="114300" marT="0" marB="0">
                    <a:lnL>
                      <a:noFill/>
                    </a:lnL>
                    <a:lnR>
                      <a:noFill/>
                    </a:lnR>
                    <a:lnT>
                      <a:noFill/>
                    </a:lnT>
                    <a:lnB>
                      <a:noFill/>
                    </a:lnB>
                  </a:tcPr>
                </a:tc>
              </a:tr>
            </a:tbl>
          </a:graphicData>
        </a:graphic>
      </p:graphicFrame>
      <p:graphicFrame>
        <p:nvGraphicFramePr>
          <p:cNvPr id="14" name="Table 13"/>
          <p:cNvGraphicFramePr>
            <a:graphicFrameLocks noGrp="1"/>
          </p:cNvGraphicFramePr>
          <p:nvPr/>
        </p:nvGraphicFramePr>
        <p:xfrm>
          <a:off x="2743200" y="1371600"/>
          <a:ext cx="6096000" cy="350520"/>
        </p:xfrm>
        <a:graphic>
          <a:graphicData uri="http://schemas.openxmlformats.org/drawingml/2006/table">
            <a:tbl>
              <a:tblPr/>
              <a:tblGrid>
                <a:gridCol w="6096000"/>
              </a:tblGrid>
              <a:tr h="0">
                <a:tc>
                  <a:txBody>
                    <a:bodyPr/>
                    <a:lstStyle/>
                    <a:p>
                      <a:pPr marL="0" marR="0" algn="r" rtl="1">
                        <a:lnSpc>
                          <a:spcPct val="115000"/>
                        </a:lnSpc>
                        <a:spcBef>
                          <a:spcPts val="0"/>
                        </a:spcBef>
                        <a:spcAft>
                          <a:spcPts val="1000"/>
                        </a:spcAft>
                      </a:pPr>
                      <a:r>
                        <a:rPr lang="ar-OM" sz="2000" b="1" dirty="0">
                          <a:latin typeface="Calibri"/>
                          <a:ea typeface="Calibri"/>
                          <a:cs typeface="Traditional Arabic"/>
                        </a:rPr>
                        <a:t>وفاة أحد السائقين جراء إصابته بسكتة قلبية أثناء السياقة.</a:t>
                      </a:r>
                      <a:endParaRPr lang="en-US" sz="2000" b="1" dirty="0">
                        <a:latin typeface="Calibri"/>
                        <a:ea typeface="Calibri"/>
                        <a:cs typeface="Arial"/>
                      </a:endParaRPr>
                    </a:p>
                  </a:txBody>
                  <a:tcPr marL="114300" marR="114300" marT="0" marB="0">
                    <a:lnL>
                      <a:noFill/>
                    </a:lnL>
                    <a:lnR>
                      <a:noFill/>
                    </a:lnR>
                    <a:lnT>
                      <a:noFill/>
                    </a:lnT>
                    <a:lnB>
                      <a:noFill/>
                    </a:lnB>
                  </a:tcPr>
                </a:tc>
              </a:tr>
            </a:tbl>
          </a:graphicData>
        </a:graphic>
      </p:graphicFrame>
      <p:graphicFrame>
        <p:nvGraphicFramePr>
          <p:cNvPr id="15" name="Table 14"/>
          <p:cNvGraphicFramePr>
            <a:graphicFrameLocks noGrp="1"/>
          </p:cNvGraphicFramePr>
          <p:nvPr/>
        </p:nvGraphicFramePr>
        <p:xfrm>
          <a:off x="2743200" y="1752600"/>
          <a:ext cx="6096000" cy="3820160"/>
        </p:xfrm>
        <a:graphic>
          <a:graphicData uri="http://schemas.openxmlformats.org/drawingml/2006/table">
            <a:tbl>
              <a:tblPr/>
              <a:tblGrid>
                <a:gridCol w="6096000"/>
              </a:tblGrid>
              <a:tr h="0">
                <a:tc>
                  <a:txBody>
                    <a:bodyPr/>
                    <a:lstStyle/>
                    <a:p>
                      <a:pPr marL="0" marR="0" algn="r" rtl="1">
                        <a:lnSpc>
                          <a:spcPct val="115000"/>
                        </a:lnSpc>
                        <a:spcBef>
                          <a:spcPts val="0"/>
                        </a:spcBef>
                        <a:spcAft>
                          <a:spcPts val="1000"/>
                        </a:spcAft>
                      </a:pPr>
                      <a:r>
                        <a:rPr lang="ar-OM" sz="2400" b="1" dirty="0">
                          <a:solidFill>
                            <a:srgbClr val="FF0000"/>
                          </a:solidFill>
                          <a:latin typeface="Calibri"/>
                          <a:ea typeface="Calibri"/>
                          <a:cs typeface="Traditional Arabic"/>
                        </a:rPr>
                        <a:t>ماذا حدث ؟</a:t>
                      </a:r>
                      <a:endParaRPr lang="en-US" sz="2400" b="1" dirty="0">
                        <a:solidFill>
                          <a:srgbClr val="FF0000"/>
                        </a:solidFill>
                        <a:latin typeface="Calibri"/>
                        <a:ea typeface="Calibri"/>
                        <a:cs typeface="Arial"/>
                      </a:endParaRPr>
                    </a:p>
                    <a:p>
                      <a:pPr marL="0" marR="0" algn="r" rtl="1">
                        <a:lnSpc>
                          <a:spcPct val="115000"/>
                        </a:lnSpc>
                        <a:spcBef>
                          <a:spcPts val="0"/>
                        </a:spcBef>
                        <a:spcAft>
                          <a:spcPts val="1000"/>
                        </a:spcAft>
                      </a:pPr>
                      <a:r>
                        <a:rPr lang="ar-OM" sz="1400" dirty="0">
                          <a:latin typeface="Calibri"/>
                          <a:ea typeface="Calibri"/>
                          <a:cs typeface="Traditional Arabic"/>
                        </a:rPr>
                        <a:t>توفي سائق هندي تابع لشركة التركي جراء إصابته بسكتة قلبية أثناء قيادته لسيارة بيك أب. ولحسن الحظ لم يتعرض أي من الركاب الأربعة الذين كانوا في المركبة لأية أذى حيث لم تكن المركبة سريعة حين خرجت عن السيطرة.</a:t>
                      </a:r>
                      <a:endParaRPr lang="en-US" sz="1100" dirty="0">
                        <a:latin typeface="Calibri"/>
                        <a:ea typeface="Calibri"/>
                        <a:cs typeface="Arial"/>
                      </a:endParaRPr>
                    </a:p>
                    <a:p>
                      <a:pPr marL="0" marR="0" algn="r" rtl="1">
                        <a:lnSpc>
                          <a:spcPct val="115000"/>
                        </a:lnSpc>
                        <a:spcBef>
                          <a:spcPts val="0"/>
                        </a:spcBef>
                        <a:spcAft>
                          <a:spcPts val="1000"/>
                        </a:spcAft>
                      </a:pPr>
                      <a:r>
                        <a:rPr lang="ar-OM" sz="2400" b="1" dirty="0" smtClean="0">
                          <a:solidFill>
                            <a:srgbClr val="0070C0"/>
                          </a:solidFill>
                          <a:latin typeface="Calibri"/>
                          <a:ea typeface="Calibri"/>
                          <a:cs typeface="Traditional Arabic"/>
                        </a:rPr>
                        <a:t>الدروس </a:t>
                      </a:r>
                      <a:r>
                        <a:rPr lang="ar-OM" sz="2400" b="1" dirty="0">
                          <a:solidFill>
                            <a:srgbClr val="0070C0"/>
                          </a:solidFill>
                          <a:latin typeface="Calibri"/>
                          <a:ea typeface="Calibri"/>
                          <a:cs typeface="Traditional Arabic"/>
                        </a:rPr>
                        <a:t>المستفادة من الحادث :</a:t>
                      </a:r>
                      <a:endParaRPr lang="en-US" sz="2400" b="1" dirty="0">
                        <a:solidFill>
                          <a:srgbClr val="0070C0"/>
                        </a:solidFill>
                        <a:latin typeface="Calibri"/>
                        <a:ea typeface="Calibri"/>
                        <a:cs typeface="Arial"/>
                      </a:endParaRPr>
                    </a:p>
                    <a:p>
                      <a:pPr marL="342900" marR="0" lvl="0" indent="-342900" algn="r" rtl="1">
                        <a:lnSpc>
                          <a:spcPct val="115000"/>
                        </a:lnSpc>
                        <a:spcBef>
                          <a:spcPts val="0"/>
                        </a:spcBef>
                        <a:spcAft>
                          <a:spcPts val="1000"/>
                        </a:spcAft>
                        <a:buFont typeface="Symbol"/>
                        <a:buChar char=""/>
                      </a:pPr>
                      <a:r>
                        <a:rPr lang="ar-OM" sz="1400" dirty="0">
                          <a:latin typeface="Calibri"/>
                          <a:ea typeface="Calibri"/>
                          <a:cs typeface="Traditional Arabic"/>
                        </a:rPr>
                        <a:t>الأشخاص فوق الوزن الطبيعي أكثر عرضة للإصابة بالسكتات القلبية.</a:t>
                      </a:r>
                      <a:endParaRPr lang="en-US" sz="1100" dirty="0">
                        <a:latin typeface="Calibri"/>
                        <a:ea typeface="Calibri"/>
                        <a:cs typeface="Arial"/>
                      </a:endParaRPr>
                    </a:p>
                    <a:p>
                      <a:pPr marL="342900" marR="0" lvl="0" indent="-342900" algn="r" rtl="1">
                        <a:lnSpc>
                          <a:spcPct val="115000"/>
                        </a:lnSpc>
                        <a:spcBef>
                          <a:spcPts val="0"/>
                        </a:spcBef>
                        <a:spcAft>
                          <a:spcPts val="1000"/>
                        </a:spcAft>
                        <a:buFont typeface="Symbol"/>
                        <a:buChar char=""/>
                      </a:pPr>
                      <a:r>
                        <a:rPr lang="ar-OM" sz="1400" dirty="0">
                          <a:latin typeface="Calibri"/>
                          <a:ea typeface="Calibri"/>
                          <a:cs typeface="Traditional Arabic"/>
                        </a:rPr>
                        <a:t>ارتفاع ضغط الدم تحذير لك من جسدك. لا تتغافل عنه.</a:t>
                      </a:r>
                      <a:endParaRPr lang="en-US" sz="1100" dirty="0">
                        <a:latin typeface="Calibri"/>
                        <a:ea typeface="Calibri"/>
                        <a:cs typeface="Arial"/>
                      </a:endParaRPr>
                    </a:p>
                    <a:p>
                      <a:pPr marL="342900" marR="0" lvl="0" indent="-342900" algn="r" rtl="1">
                        <a:lnSpc>
                          <a:spcPct val="115000"/>
                        </a:lnSpc>
                        <a:spcBef>
                          <a:spcPts val="0"/>
                        </a:spcBef>
                        <a:spcAft>
                          <a:spcPts val="1000"/>
                        </a:spcAft>
                        <a:buFont typeface="Symbol"/>
                        <a:buChar char=""/>
                      </a:pPr>
                      <a:r>
                        <a:rPr lang="ar-OM" sz="1400" dirty="0">
                          <a:latin typeface="Calibri"/>
                          <a:ea typeface="Calibri"/>
                          <a:cs typeface="Traditional Arabic"/>
                        </a:rPr>
                        <a:t>توقف عن التدخين وتعاطي المواد المسكرة لما لها من ضرر على صحتك.</a:t>
                      </a:r>
                      <a:endParaRPr lang="en-US" sz="1100" dirty="0">
                        <a:latin typeface="Calibri"/>
                        <a:ea typeface="Calibri"/>
                        <a:cs typeface="Arial"/>
                      </a:endParaRPr>
                    </a:p>
                    <a:p>
                      <a:pPr marL="342900" marR="0" lvl="0" indent="-342900" algn="r" rtl="1">
                        <a:lnSpc>
                          <a:spcPct val="115000"/>
                        </a:lnSpc>
                        <a:spcBef>
                          <a:spcPts val="0"/>
                        </a:spcBef>
                        <a:spcAft>
                          <a:spcPts val="1000"/>
                        </a:spcAft>
                        <a:buFont typeface="Symbol"/>
                        <a:buChar char=""/>
                      </a:pPr>
                      <a:r>
                        <a:rPr lang="ar-OM" sz="1400" dirty="0">
                          <a:latin typeface="Calibri"/>
                          <a:ea typeface="Calibri"/>
                          <a:cs typeface="Traditional Arabic"/>
                        </a:rPr>
                        <a:t>اسعى للحصول على وزن مثالي وحافظ على صحتك النفسية.</a:t>
                      </a:r>
                      <a:endParaRPr lang="en-US" sz="1100" dirty="0">
                        <a:latin typeface="Calibri"/>
                        <a:ea typeface="Calibri"/>
                        <a:cs typeface="Arial"/>
                      </a:endParaRPr>
                    </a:p>
                    <a:p>
                      <a:pPr marL="342900" marR="0" lvl="0" indent="-342900" algn="r" rtl="1">
                        <a:lnSpc>
                          <a:spcPct val="115000"/>
                        </a:lnSpc>
                        <a:spcBef>
                          <a:spcPts val="0"/>
                        </a:spcBef>
                        <a:spcAft>
                          <a:spcPts val="1000"/>
                        </a:spcAft>
                        <a:buFont typeface="Symbol"/>
                        <a:buChar char=""/>
                      </a:pPr>
                      <a:r>
                        <a:rPr lang="ar-OM" sz="1400" dirty="0">
                          <a:latin typeface="Calibri"/>
                          <a:ea typeface="Calibri"/>
                          <a:cs typeface="Traditional Arabic"/>
                        </a:rPr>
                        <a:t>غير نمط حياتك وحافظ على لياقتك.</a:t>
                      </a:r>
                      <a:endParaRPr lang="en-US" sz="1100" dirty="0">
                        <a:latin typeface="Calibri"/>
                        <a:ea typeface="Calibri"/>
                        <a:cs typeface="Arial"/>
                      </a:endParaRPr>
                    </a:p>
                    <a:p>
                      <a:pPr marL="342900" marR="0" lvl="0" indent="-342900" algn="r" rtl="1">
                        <a:lnSpc>
                          <a:spcPct val="115000"/>
                        </a:lnSpc>
                        <a:spcBef>
                          <a:spcPts val="0"/>
                        </a:spcBef>
                        <a:spcAft>
                          <a:spcPts val="1000"/>
                        </a:spcAft>
                        <a:buFont typeface="Symbol"/>
                        <a:buChar char=""/>
                      </a:pPr>
                      <a:r>
                        <a:rPr lang="ar-OM" sz="1400" dirty="0">
                          <a:latin typeface="Calibri"/>
                          <a:ea typeface="Calibri"/>
                          <a:cs typeface="Traditional Arabic"/>
                        </a:rPr>
                        <a:t>اطلب استشارة الطبيب عند تغيير نمط حياتك.</a:t>
                      </a:r>
                      <a:endParaRPr lang="en-US" sz="1100" dirty="0">
                        <a:latin typeface="Calibri"/>
                        <a:ea typeface="Calibri"/>
                        <a:cs typeface="Arial"/>
                      </a:endParaRPr>
                    </a:p>
                  </a:txBody>
                  <a:tcPr marL="114300" marR="114300" marT="0" marB="0">
                    <a:lnL>
                      <a:noFill/>
                    </a:lnL>
                    <a:lnR>
                      <a:noFill/>
                    </a:lnR>
                    <a:lnT>
                      <a:noFill/>
                    </a:lnT>
                    <a:lnB>
                      <a:noFill/>
                    </a:lnB>
                  </a:tcPr>
                </a:tc>
              </a:tr>
            </a:tbl>
          </a:graphicData>
        </a:graphic>
      </p:graphicFrame>
      <p:sp>
        <p:nvSpPr>
          <p:cNvPr id="16" name="Rectangle 7"/>
          <p:cNvSpPr>
            <a:spLocks noChangeArrowheads="1"/>
          </p:cNvSpPr>
          <p:nvPr/>
        </p:nvSpPr>
        <p:spPr bwMode="auto">
          <a:xfrm>
            <a:off x="0" y="723900"/>
            <a:ext cx="9144000" cy="261610"/>
          </a:xfrm>
          <a:prstGeom prst="rect">
            <a:avLst/>
          </a:prstGeom>
          <a:solidFill>
            <a:schemeClr val="bg1">
              <a:lumMod val="85000"/>
            </a:schemeClr>
          </a:solidFill>
          <a:ln w="9525">
            <a:solidFill>
              <a:schemeClr val="tx1"/>
            </a:solidFill>
            <a:miter lim="800000"/>
            <a:headEnd/>
            <a:tailEnd/>
          </a:ln>
        </p:spPr>
        <p:txBody>
          <a:bodyPr wrap="square">
            <a:spAutoFit/>
          </a:bodyPr>
          <a:lstStyle/>
          <a:p>
            <a:pPr algn="ctr" eaLnBrk="0" fontAlgn="auto" hangingPunct="0">
              <a:spcBef>
                <a:spcPts val="0"/>
              </a:spcBef>
              <a:spcAft>
                <a:spcPts val="0"/>
              </a:spcAft>
              <a:defRPr/>
            </a:pPr>
            <a:r>
              <a:rPr lang="en-US" sz="1100" b="1" dirty="0">
                <a:solidFill>
                  <a:schemeClr val="accent2">
                    <a:lumMod val="75000"/>
                  </a:schemeClr>
                </a:solidFill>
                <a:latin typeface="Calibri" pitchFamily="34" charset="0"/>
                <a:cs typeface="Calibri" pitchFamily="34" charset="0"/>
              </a:rPr>
              <a:t>Use this Alert: Discuss in Tool Box Talks and HSE Meetings </a:t>
            </a:r>
            <a:r>
              <a:rPr lang="en-US" sz="1100" b="1" dirty="0">
                <a:solidFill>
                  <a:schemeClr val="accent2">
                    <a:lumMod val="75000"/>
                  </a:schemeClr>
                </a:solidFill>
                <a:latin typeface="Calibri" pitchFamily="34" charset="0"/>
                <a:cs typeface="Calibri" pitchFamily="34" charset="0"/>
                <a:sym typeface="Wingdings" pitchFamily="2" charset="2"/>
              </a:rPr>
              <a:t> Distribute to contractors  Post on HSE Notice Boards  Include in site </a:t>
            </a:r>
            <a:r>
              <a:rPr lang="en-US" sz="1100" b="1" dirty="0" smtClean="0">
                <a:solidFill>
                  <a:schemeClr val="accent2">
                    <a:lumMod val="75000"/>
                  </a:schemeClr>
                </a:solidFill>
                <a:latin typeface="Calibri" pitchFamily="34" charset="0"/>
                <a:cs typeface="Calibri" pitchFamily="34" charset="0"/>
                <a:sym typeface="Wingdings" pitchFamily="2" charset="2"/>
              </a:rPr>
              <a:t>HSE Induction</a:t>
            </a:r>
            <a:endParaRPr lang="en-US" sz="1100" b="1" dirty="0">
              <a:solidFill>
                <a:schemeClr val="accent2">
                  <a:lumMod val="75000"/>
                </a:schemeClr>
              </a:solidFill>
              <a:latin typeface="Calibri" pitchFamily="34" charset="0"/>
              <a:cs typeface="Calibri" pitchFamily="34" charset="0"/>
            </a:endParaRPr>
          </a:p>
        </p:txBody>
      </p:sp>
      <p:sp>
        <p:nvSpPr>
          <p:cNvPr id="17"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lvl1pPr>
              <a:defRPr b="1">
                <a:latin typeface="Arial" pitchFamily="34" charset="0"/>
                <a:cs typeface="Arial" pitchFamily="34" charset="0"/>
              </a:defRPr>
            </a:lvl1pPr>
          </a:lstStyle>
          <a:p>
            <a:pPr fontAlgn="auto">
              <a:spcBef>
                <a:spcPts val="0"/>
              </a:spcBef>
              <a:spcAft>
                <a:spcPts val="0"/>
              </a:spcAft>
              <a:defRPr/>
            </a:pPr>
            <a:r>
              <a:rPr lang="en-US" sz="1000" b="0" dirty="0" smtClean="0">
                <a:latin typeface="Calibri" pitchFamily="34" charset="0"/>
                <a:cs typeface="Calibri" pitchFamily="34" charset="0"/>
              </a:rPr>
              <a:t>Contact</a:t>
            </a:r>
            <a:r>
              <a:rPr lang="en-US" sz="1000" b="0" dirty="0" smtClean="0">
                <a:latin typeface="Calibri" pitchFamily="34" charset="0"/>
                <a:cs typeface="Calibri" pitchFamily="34" charset="0"/>
                <a:hlinkClick r:id="rId7"/>
              </a:rPr>
              <a:t>:  </a:t>
            </a:r>
            <a:r>
              <a:rPr lang="en-US" sz="1000" b="0" dirty="0" smtClean="0">
                <a:solidFill>
                  <a:schemeClr val="accent6">
                    <a:lumMod val="50000"/>
                  </a:schemeClr>
                </a:solidFill>
                <a:latin typeface="Calibri" pitchFamily="34" charset="0"/>
                <a:cs typeface="Calibri" pitchFamily="34" charset="0"/>
                <a:hlinkClick r:id="rId7"/>
              </a:rPr>
              <a:t>MSE54</a:t>
            </a:r>
            <a:r>
              <a:rPr lang="en-US" sz="1000" b="0" dirty="0" smtClean="0">
                <a:latin typeface="Calibri" pitchFamily="34" charset="0"/>
                <a:cs typeface="Calibri" pitchFamily="34" charset="0"/>
                <a:hlinkClick r:id="rId7"/>
              </a:rPr>
              <a:t> </a:t>
            </a:r>
            <a:r>
              <a:rPr lang="en-US" sz="1000" b="0" dirty="0" smtClean="0">
                <a:latin typeface="Calibri" pitchFamily="34" charset="0"/>
                <a:cs typeface="Calibri" pitchFamily="34" charset="0"/>
              </a:rPr>
              <a:t>for further information or visit the </a:t>
            </a:r>
            <a:r>
              <a:rPr lang="en-US" sz="1000" b="0" dirty="0" smtClean="0">
                <a:latin typeface="Calibri" pitchFamily="34" charset="0"/>
                <a:cs typeface="Calibri" pitchFamily="34" charset="0"/>
                <a:hlinkClick r:id="rId8"/>
              </a:rPr>
              <a:t>HSE Website</a:t>
            </a:r>
            <a:r>
              <a:rPr lang="en-US" sz="1000" b="0" dirty="0" smtClean="0">
                <a:latin typeface="Calibri" pitchFamily="34" charset="0"/>
                <a:cs typeface="Calibri" pitchFamily="34" charset="0"/>
              </a:rPr>
              <a:t>                                 Learning No 15                                                                 22/07/2013</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9"/>
          <p:cNvGrpSpPr>
            <a:grpSpLocks/>
          </p:cNvGrpSpPr>
          <p:nvPr/>
        </p:nvGrpSpPr>
        <p:grpSpPr bwMode="auto">
          <a:xfrm>
            <a:off x="12700" y="-228600"/>
            <a:ext cx="8920163" cy="998538"/>
            <a:chOff x="9" y="-144"/>
            <a:chExt cx="6087" cy="629"/>
          </a:xfrm>
        </p:grpSpPr>
        <p:sp>
          <p:nvSpPr>
            <p:cNvPr id="20486"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20487" name="Text Box 12"/>
            <p:cNvSpPr txBox="1">
              <a:spLocks noChangeArrowheads="1"/>
            </p:cNvSpPr>
            <p:nvPr/>
          </p:nvSpPr>
          <p:spPr bwMode="auto">
            <a:xfrm>
              <a:off x="676" y="0"/>
              <a:ext cx="4816" cy="485"/>
            </a:xfrm>
            <a:prstGeom prst="rect">
              <a:avLst/>
            </a:prstGeom>
            <a:noFill/>
            <a:ln w="9525">
              <a:noFill/>
              <a:miter lim="800000"/>
              <a:headEnd/>
              <a:tailEnd/>
            </a:ln>
          </p:spPr>
          <p:txBody>
            <a:bodyPr>
              <a:spAutoFit/>
            </a:bodyPr>
            <a:lstStyle/>
            <a:p>
              <a:pPr algn="ctr" rtl="1"/>
              <a:r>
                <a:rPr lang="ar-OM" sz="4400" b="1" dirty="0" smtClean="0">
                  <a:solidFill>
                    <a:srgbClr val="1216AE"/>
                  </a:solidFill>
                </a:rPr>
                <a:t>الدروس الإدارية المستفادة</a:t>
              </a:r>
              <a:endParaRPr lang="en-US" sz="4400" b="1" dirty="0">
                <a:solidFill>
                  <a:srgbClr val="1216AE"/>
                </a:solidFill>
              </a:endParaRPr>
            </a:p>
          </p:txBody>
        </p:sp>
        <p:sp>
          <p:nvSpPr>
            <p:cNvPr id="20488"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0489"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10" name="Slide Number Placeholder 9"/>
          <p:cNvSpPr>
            <a:spLocks noGrp="1"/>
          </p:cNvSpPr>
          <p:nvPr>
            <p:ph type="sldNum" sz="quarter" idx="12"/>
          </p:nvPr>
        </p:nvSpPr>
        <p:spPr/>
        <p:txBody>
          <a:bodyPr/>
          <a:lstStyle/>
          <a:p>
            <a:r>
              <a:rPr lang="en-US" dirty="0" smtClean="0"/>
              <a:t>2</a:t>
            </a:r>
            <a:endParaRPr lang="en-US" dirty="0"/>
          </a:p>
        </p:txBody>
      </p:sp>
      <p:graphicFrame>
        <p:nvGraphicFramePr>
          <p:cNvPr id="11" name="Table 10"/>
          <p:cNvGraphicFramePr>
            <a:graphicFrameLocks noGrp="1"/>
          </p:cNvGraphicFramePr>
          <p:nvPr/>
        </p:nvGraphicFramePr>
        <p:xfrm>
          <a:off x="2743200" y="1066800"/>
          <a:ext cx="6096000" cy="350520"/>
        </p:xfrm>
        <a:graphic>
          <a:graphicData uri="http://schemas.openxmlformats.org/drawingml/2006/table">
            <a:tbl>
              <a:tblPr/>
              <a:tblGrid>
                <a:gridCol w="6096000"/>
              </a:tblGrid>
              <a:tr h="0">
                <a:tc>
                  <a:txBody>
                    <a:bodyPr/>
                    <a:lstStyle/>
                    <a:p>
                      <a:pPr marL="0" marR="0" algn="r" rtl="1">
                        <a:lnSpc>
                          <a:spcPct val="115000"/>
                        </a:lnSpc>
                        <a:spcBef>
                          <a:spcPts val="0"/>
                        </a:spcBef>
                        <a:spcAft>
                          <a:spcPts val="1000"/>
                        </a:spcAft>
                      </a:pPr>
                      <a:r>
                        <a:rPr lang="ar-OM" sz="2000" b="1" dirty="0">
                          <a:latin typeface="Calibri"/>
                          <a:ea typeface="Calibri"/>
                          <a:cs typeface="Traditional Arabic"/>
                        </a:rPr>
                        <a:t>التاريخ: 24</a:t>
                      </a:r>
                      <a:r>
                        <a:rPr lang="en-GB" sz="2000" b="1" dirty="0">
                          <a:latin typeface="Traditional Arabic"/>
                          <a:ea typeface="Calibri"/>
                          <a:cs typeface="Arial"/>
                        </a:rPr>
                        <a:t>/</a:t>
                      </a:r>
                      <a:r>
                        <a:rPr lang="ar-OM" sz="2000" b="1" dirty="0">
                          <a:latin typeface="Calibri"/>
                          <a:ea typeface="Calibri"/>
                          <a:cs typeface="Traditional Arabic"/>
                        </a:rPr>
                        <a:t>4</a:t>
                      </a:r>
                      <a:r>
                        <a:rPr lang="en-GB" sz="2000" b="1" dirty="0">
                          <a:latin typeface="Traditional Arabic"/>
                          <a:ea typeface="Calibri"/>
                          <a:cs typeface="Arial"/>
                        </a:rPr>
                        <a:t>/</a:t>
                      </a:r>
                      <a:r>
                        <a:rPr lang="ar-OM" sz="2000" b="1" dirty="0">
                          <a:latin typeface="Calibri"/>
                          <a:ea typeface="Calibri"/>
                          <a:cs typeface="Traditional Arabic"/>
                        </a:rPr>
                        <a:t>2013</a:t>
                      </a:r>
                      <a:endParaRPr lang="en-US" sz="2000" b="1" dirty="0">
                        <a:latin typeface="Calibri"/>
                        <a:ea typeface="Calibri"/>
                        <a:cs typeface="Arial"/>
                      </a:endParaRPr>
                    </a:p>
                  </a:txBody>
                  <a:tcPr marL="114300" marR="114300" marT="0" marB="0">
                    <a:lnL>
                      <a:noFill/>
                    </a:lnL>
                    <a:lnR>
                      <a:noFill/>
                    </a:lnR>
                    <a:lnT>
                      <a:noFill/>
                    </a:lnT>
                    <a:lnB>
                      <a:noFill/>
                    </a:lnB>
                  </a:tcPr>
                </a:tc>
              </a:tr>
            </a:tbl>
          </a:graphicData>
        </a:graphic>
      </p:graphicFrame>
      <p:sp>
        <p:nvSpPr>
          <p:cNvPr id="12" name="Rectangle 11"/>
          <p:cNvSpPr/>
          <p:nvPr/>
        </p:nvSpPr>
        <p:spPr>
          <a:xfrm>
            <a:off x="5029200" y="1447800"/>
            <a:ext cx="3785011" cy="410882"/>
          </a:xfrm>
          <a:prstGeom prst="rect">
            <a:avLst/>
          </a:prstGeom>
        </p:spPr>
        <p:txBody>
          <a:bodyPr wrap="none">
            <a:spAutoFit/>
          </a:bodyPr>
          <a:lstStyle/>
          <a:p>
            <a:pPr algn="r" rtl="1">
              <a:lnSpc>
                <a:spcPct val="115000"/>
              </a:lnSpc>
              <a:spcAft>
                <a:spcPts val="1000"/>
              </a:spcAft>
            </a:pPr>
            <a:r>
              <a:rPr lang="ar-OM" b="1" dirty="0" smtClean="0">
                <a:ea typeface="Calibri"/>
                <a:cs typeface="Traditional Arabic"/>
              </a:rPr>
              <a:t>وفاة أحد السائقين جراء إصابته بسكتة قلبية أثناء السياقة.</a:t>
            </a:r>
            <a:endParaRPr lang="en-US" b="1" dirty="0">
              <a:ea typeface="Calibri"/>
              <a:cs typeface="Arial"/>
            </a:endParaRPr>
          </a:p>
        </p:txBody>
      </p:sp>
      <p:graphicFrame>
        <p:nvGraphicFramePr>
          <p:cNvPr id="13" name="Table 12"/>
          <p:cNvGraphicFramePr>
            <a:graphicFrameLocks noGrp="1"/>
          </p:cNvGraphicFramePr>
          <p:nvPr/>
        </p:nvGraphicFramePr>
        <p:xfrm>
          <a:off x="2667000" y="2286000"/>
          <a:ext cx="6096000" cy="2724912"/>
        </p:xfrm>
        <a:graphic>
          <a:graphicData uri="http://schemas.openxmlformats.org/drawingml/2006/table">
            <a:tbl>
              <a:tblPr/>
              <a:tblGrid>
                <a:gridCol w="6096000"/>
              </a:tblGrid>
              <a:tr h="0">
                <a:tc>
                  <a:txBody>
                    <a:bodyPr/>
                    <a:lstStyle/>
                    <a:p>
                      <a:pPr marL="342900" marR="0" lvl="0" indent="-342900" algn="r" rtl="1">
                        <a:lnSpc>
                          <a:spcPct val="115000"/>
                        </a:lnSpc>
                        <a:spcBef>
                          <a:spcPts val="0"/>
                        </a:spcBef>
                        <a:spcAft>
                          <a:spcPts val="1000"/>
                        </a:spcAft>
                        <a:buFont typeface="Symbol"/>
                        <a:buChar char=""/>
                      </a:pPr>
                      <a:r>
                        <a:rPr lang="ar-OM" sz="1600" dirty="0">
                          <a:latin typeface="Calibri"/>
                          <a:ea typeface="Calibri"/>
                          <a:cs typeface="Traditional Arabic"/>
                        </a:rPr>
                        <a:t>هل يخضع جميع الموظفين للفحوصات الطبية ؟</a:t>
                      </a:r>
                      <a:endParaRPr lang="en-US" sz="1600" dirty="0">
                        <a:latin typeface="Calibri"/>
                        <a:ea typeface="Calibri"/>
                        <a:cs typeface="Arial"/>
                      </a:endParaRPr>
                    </a:p>
                    <a:p>
                      <a:pPr marL="342900" marR="0" lvl="0" indent="-342900" algn="r" rtl="1">
                        <a:lnSpc>
                          <a:spcPct val="115000"/>
                        </a:lnSpc>
                        <a:spcBef>
                          <a:spcPts val="0"/>
                        </a:spcBef>
                        <a:spcAft>
                          <a:spcPts val="1000"/>
                        </a:spcAft>
                        <a:buFont typeface="Symbol"/>
                        <a:buChar char=""/>
                      </a:pPr>
                      <a:r>
                        <a:rPr lang="ar-OM" sz="1600" dirty="0">
                          <a:latin typeface="Calibri"/>
                          <a:ea typeface="Calibri"/>
                          <a:cs typeface="Traditional Arabic"/>
                        </a:rPr>
                        <a:t>هل تقومون بتدريب المسعفين على الطريقة الصحيحة لإنعاش قلب رئوي واستخدام جهاز إنعاش القلب ؟</a:t>
                      </a:r>
                      <a:endParaRPr lang="en-US" sz="1600" dirty="0">
                        <a:latin typeface="Calibri"/>
                        <a:ea typeface="Calibri"/>
                        <a:cs typeface="Arial"/>
                      </a:endParaRPr>
                    </a:p>
                    <a:p>
                      <a:pPr marL="342900" marR="0" lvl="0" indent="-342900" algn="r" rtl="1">
                        <a:lnSpc>
                          <a:spcPct val="115000"/>
                        </a:lnSpc>
                        <a:spcBef>
                          <a:spcPts val="0"/>
                        </a:spcBef>
                        <a:spcAft>
                          <a:spcPts val="1000"/>
                        </a:spcAft>
                        <a:buFont typeface="Symbol"/>
                        <a:buChar char=""/>
                      </a:pPr>
                      <a:r>
                        <a:rPr lang="ar-OM" sz="1600" dirty="0">
                          <a:latin typeface="Calibri"/>
                          <a:ea typeface="Calibri"/>
                          <a:cs typeface="Traditional Arabic"/>
                        </a:rPr>
                        <a:t>هل الإجراءات المتبعة في حالات الطوارئ واضحة ومفهمومة ؟  </a:t>
                      </a:r>
                      <a:endParaRPr lang="en-US" sz="1600" dirty="0">
                        <a:latin typeface="Calibri"/>
                        <a:ea typeface="Calibri"/>
                        <a:cs typeface="Arial"/>
                      </a:endParaRPr>
                    </a:p>
                    <a:p>
                      <a:pPr marL="342900" marR="0" lvl="0" indent="-342900" algn="r" rtl="1">
                        <a:lnSpc>
                          <a:spcPct val="115000"/>
                        </a:lnSpc>
                        <a:spcBef>
                          <a:spcPts val="0"/>
                        </a:spcBef>
                        <a:spcAft>
                          <a:spcPts val="1000"/>
                        </a:spcAft>
                        <a:buFont typeface="Symbol"/>
                        <a:buChar char=""/>
                      </a:pPr>
                      <a:r>
                        <a:rPr lang="ar-OM" sz="1600" dirty="0">
                          <a:latin typeface="Calibri"/>
                          <a:ea typeface="Calibri"/>
                          <a:cs typeface="Traditional Arabic"/>
                        </a:rPr>
                        <a:t>هل لديكم طاقم طبي كاف في جميع الحقول ؟</a:t>
                      </a:r>
                      <a:endParaRPr lang="en-US" sz="1600" dirty="0">
                        <a:latin typeface="Calibri"/>
                        <a:ea typeface="Calibri"/>
                        <a:cs typeface="Arial"/>
                      </a:endParaRPr>
                    </a:p>
                    <a:p>
                      <a:pPr marL="342900" marR="0" lvl="0" indent="-342900" algn="r" rtl="1">
                        <a:lnSpc>
                          <a:spcPct val="115000"/>
                        </a:lnSpc>
                        <a:spcBef>
                          <a:spcPts val="0"/>
                        </a:spcBef>
                        <a:spcAft>
                          <a:spcPts val="1000"/>
                        </a:spcAft>
                        <a:buFont typeface="Symbol"/>
                        <a:buChar char=""/>
                      </a:pPr>
                      <a:r>
                        <a:rPr lang="ar-OM" sz="1600" dirty="0">
                          <a:latin typeface="Calibri"/>
                          <a:ea typeface="Calibri"/>
                          <a:cs typeface="Traditional Arabic"/>
                        </a:rPr>
                        <a:t>هل تقومون بتنظيم حملات صحية بشكل دوري ؟</a:t>
                      </a:r>
                      <a:endParaRPr lang="en-US" sz="1600" dirty="0">
                        <a:latin typeface="Calibri"/>
                        <a:ea typeface="Calibri"/>
                        <a:cs typeface="Arial"/>
                      </a:endParaRPr>
                    </a:p>
                    <a:p>
                      <a:pPr marL="342900" marR="0" lvl="0" indent="-342900" algn="r" rtl="1">
                        <a:lnSpc>
                          <a:spcPct val="115000"/>
                        </a:lnSpc>
                        <a:spcBef>
                          <a:spcPts val="0"/>
                        </a:spcBef>
                        <a:spcAft>
                          <a:spcPts val="1000"/>
                        </a:spcAft>
                        <a:buFont typeface="Symbol"/>
                        <a:buChar char=""/>
                      </a:pPr>
                      <a:r>
                        <a:rPr lang="ar-OM" sz="1600" dirty="0">
                          <a:latin typeface="Calibri"/>
                          <a:ea typeface="Calibri"/>
                          <a:cs typeface="Traditional Arabic"/>
                        </a:rPr>
                        <a:t>هل تراقبون حالة الموظفين الصحية بانتظام ؟</a:t>
                      </a:r>
                      <a:endParaRPr lang="en-US" sz="1600" dirty="0">
                        <a:latin typeface="Calibri"/>
                        <a:ea typeface="Calibri"/>
                        <a:cs typeface="Arial"/>
                      </a:endParaRPr>
                    </a:p>
                    <a:p>
                      <a:pPr marL="342900" marR="0" lvl="0" indent="-342900" algn="r" rtl="1">
                        <a:lnSpc>
                          <a:spcPct val="115000"/>
                        </a:lnSpc>
                        <a:spcBef>
                          <a:spcPts val="0"/>
                        </a:spcBef>
                        <a:spcAft>
                          <a:spcPts val="1000"/>
                        </a:spcAft>
                        <a:buFont typeface="Symbol"/>
                        <a:buChar char=""/>
                      </a:pPr>
                      <a:r>
                        <a:rPr lang="ar-OM" sz="1600" dirty="0">
                          <a:latin typeface="Calibri"/>
                          <a:ea typeface="Calibri"/>
                          <a:cs typeface="Traditional Arabic"/>
                        </a:rPr>
                        <a:t>هل يلتقي طاقمكم الطبي سنويا لتبادل أفضل الممارسات الصحية ؟</a:t>
                      </a:r>
                      <a:endParaRPr lang="en-US" sz="1600" dirty="0">
                        <a:latin typeface="Calibri"/>
                        <a:ea typeface="Calibri"/>
                        <a:cs typeface="Arial"/>
                      </a:endParaRPr>
                    </a:p>
                  </a:txBody>
                  <a:tcPr marL="114300" marR="114300" marT="0" marB="0">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Arabic 1</Language>
    <DocId xmlns="4880e4f8-4b7d-4bdd-91e3-e10d47036eca">18738</DocId>
    <ImageCreateDate xmlns="4880E4F8-4B7D-4BDD-91E3-E10D47036ECA" xsi:nil="true"/>
    <wic_System_Copyright xmlns="http://schemas.microsoft.com/sharepoint/v3/fields" xsi:nil="true"/>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897D7ECE-E672-47A2-AB94-9942901033BA}"/>
</file>

<file path=customXml/itemProps2.xml><?xml version="1.0" encoding="utf-8"?>
<ds:datastoreItem xmlns:ds="http://schemas.openxmlformats.org/officeDocument/2006/customXml" ds:itemID="{240A0DCE-EDA7-40CF-84AA-EC631CCFEA9E}"/>
</file>

<file path=customXml/itemProps3.xml><?xml version="1.0" encoding="utf-8"?>
<ds:datastoreItem xmlns:ds="http://schemas.openxmlformats.org/officeDocument/2006/customXml" ds:itemID="{C28C09E7-AFE7-4AF0-8E7E-850457597F92}"/>
</file>

<file path=customXml/itemProps4.xml><?xml version="1.0" encoding="utf-8"?>
<ds:datastoreItem xmlns:ds="http://schemas.openxmlformats.org/officeDocument/2006/customXml" ds:itemID="{A7F482E6-F3A9-42A6-9734-8D10EE43EB5D}">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otalTime>52</TotalTime>
  <Words>277</Words>
  <Application>Microsoft Office PowerPoint</Application>
  <PresentationFormat>On-screen Show (4:3)</PresentationFormat>
  <Paragraphs>28</Paragraphs>
  <Slides>2</Slides>
  <Notes>1</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Slide 1</vt:lpstr>
      <vt:lpstr>Slide 2</vt:lpstr>
    </vt:vector>
  </TitlesOfParts>
  <Company>PDO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Cover /Master slide</dc:title>
  <dc:creator>mu55647</dc:creator>
  <cp:lastModifiedBy>mu93647</cp:lastModifiedBy>
  <cp:revision>23</cp:revision>
  <dcterms:created xsi:type="dcterms:W3CDTF">2013-03-31T10:31:45Z</dcterms:created>
  <dcterms:modified xsi:type="dcterms:W3CDTF">2013-08-26T07:41:25Z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f90c1aa1-ed48-4ae5-b2bb-b87911a51e35</vt:lpwstr>
  </property>
  <property fmtid="{D5CDD505-2E9C-101B-9397-08002B2CF9AE}" pid="3" name="ContentTypeId">
    <vt:lpwstr>0x0101009148F5A04DDD49CBA7127AADA5FB792B00AADE34325A8B49CDA8BB4DB53328F214009C4067D375EDA046866D1CFD34BA6725</vt:lpwstr>
  </property>
</Properties>
</file>