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71" r:id="rId6"/>
    <p:sldId id="280"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p:scale>
          <a:sx n="89" d="100"/>
          <a:sy n="89" d="100"/>
        </p:scale>
        <p:origin x="-1181" y="30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EC1421C-CD7E-451D-83BD-C627DB3B72C4}" type="datetimeFigureOut">
              <a:rPr lang="en-US" smtClean="0"/>
              <a:pPr/>
              <a:t>26/08/2013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3A3B993-C98A-47FF-967B-EBDCD50A3C40}" type="slidenum">
              <a:rPr lang="en-US" smtClean="0"/>
              <a:pPr/>
              <a:t>‹#›</a:t>
            </a:fld>
            <a:endParaRPr lang="en-US"/>
          </a:p>
        </p:txBody>
      </p:sp>
    </p:spTree>
    <p:extLst>
      <p:ext uri="{BB962C8B-B14F-4D97-AF65-F5344CB8AC3E}">
        <p14:creationId xmlns:p14="http://schemas.microsoft.com/office/powerpoint/2010/main" xmlns="" val="2791256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t>Non Accidental Death- 24 April 2013</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pPr/>
              <a:t>26/08/2013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pPr/>
              <a:t>26/08/2013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2F58E-0D41-440B-B912-1A5118F5CDB1}" type="slidenum">
              <a:rPr lang="en-US" smtClean="0"/>
              <a:pPr/>
              <a:t>‹#›</a:t>
            </a:fld>
            <a:endParaRPr lang="en-US"/>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pPr/>
              <a:t>26/08/2013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2F58E-0D41-440B-B912-1A5118F5CDB1}" type="slidenum">
              <a:rPr lang="en-US" smtClean="0"/>
              <a:pPr/>
              <a:t>‹#›</a:t>
            </a:fld>
            <a:endParaRPr lang="en-US"/>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pPr/>
              <a:t>26/08/2013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2F58E-0D41-440B-B912-1A5118F5CDB1}" type="slidenum">
              <a:rPr lang="en-US" smtClean="0"/>
              <a:pPr/>
              <a:t>‹#›</a:t>
            </a:fld>
            <a:endParaRPr lang="en-US"/>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pPr/>
              <a:t>26/08/2013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pPr/>
              <a:t>26/08/2013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source=images&amp;cd=&amp;cad=rja&amp;docid=9fBeAjsWz9BeNM&amp;tbnid=psEvoVNoRnCdeM:&amp;ved=0CAgQjRwwAA&amp;url=http://www.midlandladders.com/blog/tag/ladder-safety&amp;ei=smfKUZ-WDsTCswbqk4C4DA&amp;psig=AFQjCNFR2BlsImpP_THaEnQ0DMASouYPrg&amp;ust=137230571428538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028700"/>
            <a:ext cx="4826550" cy="4798237"/>
          </a:xfrm>
          <a:prstGeom prst="rect">
            <a:avLst/>
          </a:prstGeom>
          <a:noFill/>
          <a:ln w="19050">
            <a:noFill/>
            <a:miter lim="800000"/>
            <a:headEnd/>
            <a:tailEnd/>
          </a:ln>
        </p:spPr>
        <p:txBody>
          <a:bodyPr wrap="square">
            <a:spAutoFit/>
          </a:bodyPr>
          <a:lstStyle/>
          <a:p>
            <a:pPr marL="114300" indent="-114300" algn="just">
              <a:defRPr/>
            </a:pPr>
            <a:r>
              <a:rPr lang="en-GB" b="1" dirty="0">
                <a:latin typeface="Arial" pitchFamily="34" charset="0"/>
                <a:cs typeface="Arial" pitchFamily="34" charset="0"/>
              </a:rPr>
              <a:t>Date:</a:t>
            </a:r>
            <a:r>
              <a:rPr lang="en-US" b="1" dirty="0">
                <a:latin typeface="Arial" pitchFamily="34" charset="0"/>
                <a:cs typeface="Arial" pitchFamily="34" charset="0"/>
              </a:rPr>
              <a:t> </a:t>
            </a:r>
            <a:r>
              <a:rPr lang="en-US" b="1" dirty="0" smtClean="0">
                <a:latin typeface="Arial" pitchFamily="34" charset="0"/>
                <a:cs typeface="Arial" pitchFamily="34" charset="0"/>
              </a:rPr>
              <a:t>16/06/2013  </a:t>
            </a:r>
            <a:r>
              <a:rPr lang="en-GB" b="1" dirty="0" smtClean="0">
                <a:latin typeface="Arial" pitchFamily="34" charset="0"/>
                <a:cs typeface="Arial" pitchFamily="34" charset="0"/>
              </a:rPr>
              <a:t>Fractured leg</a:t>
            </a:r>
          </a:p>
          <a:p>
            <a:pPr marL="114300" indent="-114300" algn="just">
              <a:defRPr/>
            </a:pPr>
            <a:endParaRPr lang="en-US" b="1" dirty="0">
              <a:latin typeface="Arial" pitchFamily="34" charset="0"/>
              <a:cs typeface="Arial" pitchFamily="34" charset="0"/>
            </a:endParaRPr>
          </a:p>
          <a:p>
            <a:pPr marL="114300" indent="-114300" algn="just">
              <a:defRPr/>
            </a:pPr>
            <a:r>
              <a:rPr lang="en-US" sz="1600" b="1" dirty="0" smtClean="0">
                <a:latin typeface="Arial" pitchFamily="34" charset="0"/>
                <a:cs typeface="Arial" pitchFamily="34" charset="0"/>
              </a:rPr>
              <a:t>Helper falls from 1.2 </a:t>
            </a:r>
            <a:r>
              <a:rPr lang="en-US" sz="1600" b="1" dirty="0" err="1" smtClean="0">
                <a:latin typeface="Arial" pitchFamily="34" charset="0"/>
                <a:cs typeface="Arial" pitchFamily="34" charset="0"/>
              </a:rPr>
              <a:t>metres</a:t>
            </a:r>
            <a:r>
              <a:rPr lang="en-US" sz="1600" b="1" dirty="0" smtClean="0">
                <a:latin typeface="Arial" pitchFamily="34" charset="0"/>
                <a:cs typeface="Arial" pitchFamily="34" charset="0"/>
              </a:rPr>
              <a:t> and fractured</a:t>
            </a:r>
            <a:r>
              <a:rPr lang="en-GB" sz="1600" b="1" dirty="0" smtClean="0">
                <a:latin typeface="Arial" pitchFamily="34" charset="0"/>
                <a:cs typeface="Arial" pitchFamily="34" charset="0"/>
              </a:rPr>
              <a:t> leg</a:t>
            </a:r>
            <a:endParaRPr lang="en-US" sz="1600" b="1" dirty="0" smtClean="0">
              <a:latin typeface="Arial" pitchFamily="34" charset="0"/>
              <a:cs typeface="Arial" pitchFamily="34" charset="0"/>
            </a:endParaRPr>
          </a:p>
          <a:p>
            <a:pPr marL="114300" indent="-114300" algn="just">
              <a:defRPr/>
            </a:pPr>
            <a:endParaRPr lang="en-US" b="1" dirty="0">
              <a:solidFill>
                <a:srgbClr val="FF0000"/>
              </a:solidFill>
              <a:latin typeface="Arial" pitchFamily="34" charset="0"/>
              <a:cs typeface="Arial" pitchFamily="34" charset="0"/>
            </a:endParaRPr>
          </a:p>
          <a:p>
            <a:pPr marL="114300" indent="-114300" algn="just">
              <a:defRPr/>
            </a:pPr>
            <a:r>
              <a:rPr lang="en-US" b="1" dirty="0">
                <a:solidFill>
                  <a:srgbClr val="FF0000"/>
                </a:solidFill>
                <a:latin typeface="Arial" pitchFamily="34" charset="0"/>
                <a:cs typeface="Arial" pitchFamily="34" charset="0"/>
              </a:rPr>
              <a:t>What happened?</a:t>
            </a:r>
            <a:endParaRPr lang="en-US" dirty="0">
              <a:solidFill>
                <a:srgbClr val="FF0000"/>
              </a:solidFill>
              <a:latin typeface="Arial" pitchFamily="34" charset="0"/>
              <a:cs typeface="Arial" pitchFamily="34" charset="0"/>
            </a:endParaRPr>
          </a:p>
          <a:p>
            <a:pPr>
              <a:spcBef>
                <a:spcPct val="20000"/>
              </a:spcBef>
              <a:buClr>
                <a:schemeClr val="tx1"/>
              </a:buClr>
              <a:defRPr/>
            </a:pPr>
            <a:r>
              <a:rPr lang="en-GB" dirty="0" smtClean="0">
                <a:solidFill>
                  <a:srgbClr val="000000"/>
                </a:solidFill>
                <a:latin typeface="Arial" pitchFamily="34" charset="0"/>
                <a:cs typeface="Arial" pitchFamily="34" charset="0"/>
              </a:rPr>
              <a:t>An Al </a:t>
            </a:r>
            <a:r>
              <a:rPr lang="en-GB" dirty="0">
                <a:solidFill>
                  <a:srgbClr val="000000"/>
                </a:solidFill>
                <a:latin typeface="Arial" pitchFamily="34" charset="0"/>
                <a:cs typeface="Arial" pitchFamily="34" charset="0"/>
              </a:rPr>
              <a:t>Turki </a:t>
            </a:r>
            <a:r>
              <a:rPr lang="en-GB" dirty="0" smtClean="0">
                <a:solidFill>
                  <a:srgbClr val="000000"/>
                </a:solidFill>
                <a:latin typeface="Arial" pitchFamily="34" charset="0"/>
                <a:cs typeface="Arial" pitchFamily="34" charset="0"/>
              </a:rPr>
              <a:t>helper while climbing down from a height of 1.2 meter using an unsecured ladder was severely  injured when the base of the ladder slipped and he fell awkwardly to the ground trapping his left leg between the rungs. His leg bones fractured.</a:t>
            </a:r>
            <a:endParaRPr lang="en-GB" dirty="0">
              <a:solidFill>
                <a:srgbClr val="000000"/>
              </a:solidFill>
              <a:latin typeface="Arial" pitchFamily="34" charset="0"/>
              <a:cs typeface="Arial" pitchFamily="34" charset="0"/>
            </a:endParaRPr>
          </a:p>
          <a:p>
            <a:pPr marL="457200" indent="-457200" eaLnBrk="1" hangingPunct="1">
              <a:lnSpc>
                <a:spcPct val="190000"/>
              </a:lnSpc>
              <a:defRPr/>
            </a:pPr>
            <a:r>
              <a:rPr lang="en-GB" b="1" dirty="0" smtClean="0">
                <a:solidFill>
                  <a:srgbClr val="333399"/>
                </a:solidFill>
                <a:latin typeface="Arial" pitchFamily="34" charset="0"/>
                <a:cs typeface="Arial" pitchFamily="34" charset="0"/>
              </a:rPr>
              <a:t>Your </a:t>
            </a:r>
            <a:r>
              <a:rPr lang="en-GB" b="1" dirty="0">
                <a:solidFill>
                  <a:srgbClr val="333399"/>
                </a:solidFill>
                <a:latin typeface="Arial" pitchFamily="34" charset="0"/>
                <a:cs typeface="Arial" pitchFamily="34" charset="0"/>
              </a:rPr>
              <a:t>learning:</a:t>
            </a:r>
          </a:p>
          <a:p>
            <a:pPr eaLnBrk="1" hangingPunct="1">
              <a:buFont typeface="Arial" pitchFamily="34" charset="0"/>
              <a:buChar char="•"/>
              <a:tabLst>
                <a:tab pos="230188" algn="l"/>
              </a:tabLst>
              <a:defRPr/>
            </a:pPr>
            <a:r>
              <a:rPr lang="en-US" dirty="0">
                <a:solidFill>
                  <a:srgbClr val="000000"/>
                </a:solidFill>
                <a:latin typeface="Arial" pitchFamily="34" charset="0"/>
                <a:cs typeface="Arial" pitchFamily="34" charset="0"/>
              </a:rPr>
              <a:t> </a:t>
            </a:r>
            <a:r>
              <a:rPr lang="en-US" dirty="0" smtClean="0">
                <a:solidFill>
                  <a:srgbClr val="000000"/>
                </a:solidFill>
                <a:latin typeface="Arial" pitchFamily="34" charset="0"/>
                <a:cs typeface="Arial" pitchFamily="34" charset="0"/>
              </a:rPr>
              <a:t>	</a:t>
            </a:r>
            <a:r>
              <a:rPr lang="en-US" dirty="0" smtClean="0">
                <a:solidFill>
                  <a:srgbClr val="000000"/>
                </a:solidFill>
                <a:latin typeface="Arial" pitchFamily="34" charset="0"/>
                <a:cs typeface="Arial" pitchFamily="34" charset="0"/>
              </a:rPr>
              <a:t>Always </a:t>
            </a:r>
            <a:r>
              <a:rPr lang="en-US" dirty="0" smtClean="0">
                <a:solidFill>
                  <a:srgbClr val="000000"/>
                </a:solidFill>
                <a:latin typeface="Arial" pitchFamily="34" charset="0"/>
                <a:cs typeface="Arial" pitchFamily="34" charset="0"/>
              </a:rPr>
              <a:t>ensure that a ladder is tied or held </a:t>
            </a:r>
            <a:r>
              <a:rPr lang="en-US" dirty="0" smtClean="0">
                <a:solidFill>
                  <a:srgbClr val="000000"/>
                </a:solidFill>
                <a:latin typeface="Arial" pitchFamily="34" charset="0"/>
                <a:cs typeface="Arial" pitchFamily="34" charset="0"/>
              </a:rPr>
              <a:t>	by </a:t>
            </a:r>
            <a:r>
              <a:rPr lang="en-US" dirty="0" smtClean="0">
                <a:solidFill>
                  <a:srgbClr val="000000"/>
                </a:solidFill>
                <a:latin typeface="Arial" pitchFamily="34" charset="0"/>
                <a:cs typeface="Arial" pitchFamily="34" charset="0"/>
              </a:rPr>
              <a:t>another person when it is being used.</a:t>
            </a:r>
          </a:p>
          <a:p>
            <a:pPr eaLnBrk="1" hangingPunct="1">
              <a:buFont typeface="Arial" pitchFamily="34" charset="0"/>
              <a:buChar char="•"/>
              <a:tabLst>
                <a:tab pos="230188" algn="l"/>
              </a:tabLst>
              <a:defRPr/>
            </a:pPr>
            <a:r>
              <a:rPr lang="en-US" dirty="0" smtClean="0">
                <a:solidFill>
                  <a:srgbClr val="000000"/>
                </a:solidFill>
                <a:latin typeface="Arial" pitchFamily="34" charset="0"/>
                <a:cs typeface="Arial" pitchFamily="34" charset="0"/>
              </a:rPr>
              <a:t> </a:t>
            </a:r>
            <a:r>
              <a:rPr lang="en-US" dirty="0" smtClean="0">
                <a:solidFill>
                  <a:srgbClr val="000000"/>
                </a:solidFill>
                <a:latin typeface="Arial" pitchFamily="34" charset="0"/>
                <a:cs typeface="Arial" pitchFamily="34" charset="0"/>
              </a:rPr>
              <a:t>	Always </a:t>
            </a:r>
            <a:r>
              <a:rPr lang="en-US" dirty="0" smtClean="0">
                <a:solidFill>
                  <a:srgbClr val="000000"/>
                </a:solidFill>
                <a:latin typeface="Arial" pitchFamily="34" charset="0"/>
                <a:cs typeface="Arial" pitchFamily="34" charset="0"/>
              </a:rPr>
              <a:t>pay your full attention when </a:t>
            </a:r>
            <a:r>
              <a:rPr lang="en-US" dirty="0" smtClean="0">
                <a:solidFill>
                  <a:srgbClr val="000000"/>
                </a:solidFill>
                <a:latin typeface="Arial" pitchFamily="34" charset="0"/>
                <a:cs typeface="Arial" pitchFamily="34" charset="0"/>
              </a:rPr>
              <a:t>	climbing </a:t>
            </a:r>
            <a:r>
              <a:rPr lang="en-US" dirty="0" smtClean="0">
                <a:solidFill>
                  <a:srgbClr val="000000"/>
                </a:solidFill>
                <a:latin typeface="Arial" pitchFamily="34" charset="0"/>
                <a:cs typeface="Arial" pitchFamily="34" charset="0"/>
              </a:rPr>
              <a:t>ladders, even for small heights.</a:t>
            </a:r>
            <a:endParaRPr lang="en-US" dirty="0">
              <a:solidFill>
                <a:srgbClr val="000000"/>
              </a:solidFill>
              <a:latin typeface="Arial" pitchFamily="34" charset="0"/>
              <a:cs typeface="Arial" pitchFamily="34" charset="0"/>
            </a:endParaRPr>
          </a:p>
        </p:txBody>
      </p:sp>
      <p:grpSp>
        <p:nvGrpSpPr>
          <p:cNvPr id="2" name="Group 9"/>
          <p:cNvGrpSpPr>
            <a:grpSpLocks/>
          </p:cNvGrpSpPr>
          <p:nvPr/>
        </p:nvGrpSpPr>
        <p:grpSpPr bwMode="auto">
          <a:xfrm>
            <a:off x="1447800" y="1"/>
            <a:ext cx="7239000" cy="762000"/>
            <a:chOff x="212" y="-1034"/>
            <a:chExt cx="5884" cy="1514"/>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9467" name="Text Box 12"/>
            <p:cNvSpPr txBox="1">
              <a:spLocks noChangeArrowheads="1"/>
            </p:cNvSpPr>
            <p:nvPr/>
          </p:nvSpPr>
          <p:spPr bwMode="auto">
            <a:xfrm>
              <a:off x="212" y="-1034"/>
              <a:ext cx="4816" cy="703"/>
            </a:xfrm>
            <a:prstGeom prst="rect">
              <a:avLst/>
            </a:prstGeom>
            <a:noFill/>
            <a:ln w="9525">
              <a:noFill/>
              <a:miter lim="800000"/>
              <a:headEnd/>
              <a:tailEnd/>
            </a:ln>
          </p:spPr>
          <p:txBody>
            <a:bodyPr wrap="square">
              <a:spAutoFit/>
            </a:bodyPr>
            <a:lstStyle/>
            <a:p>
              <a:pPr algn="ctr"/>
              <a:r>
                <a:rPr lang="en-GB" sz="4000" b="1" dirty="0" smtClean="0">
                  <a:solidFill>
                    <a:srgbClr val="0000FF"/>
                  </a:solidFill>
                  <a:latin typeface="Arial Black" pitchFamily="34" charset="0"/>
                </a:rPr>
                <a:t>PDO Safety Advice</a:t>
              </a:r>
              <a:endParaRPr lang="en-GB" sz="4000" b="1" dirty="0">
                <a:solidFill>
                  <a:srgbClr val="0000FF"/>
                </a:solidFill>
                <a:latin typeface="Arial Black" pitchFamily="34" charset="0"/>
              </a:endParaRP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9461" name="Text Box 5"/>
          <p:cNvSpPr txBox="1">
            <a:spLocks noChangeArrowheads="1"/>
          </p:cNvSpPr>
          <p:nvPr/>
        </p:nvSpPr>
        <p:spPr bwMode="auto">
          <a:xfrm>
            <a:off x="5838825" y="1409701"/>
            <a:ext cx="1584837" cy="1015663"/>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19462" name="TextBox 1"/>
          <p:cNvSpPr txBox="1">
            <a:spLocks noChangeArrowheads="1"/>
          </p:cNvSpPr>
          <p:nvPr/>
        </p:nvSpPr>
        <p:spPr bwMode="auto">
          <a:xfrm>
            <a:off x="685800" y="5924490"/>
            <a:ext cx="7772400" cy="400110"/>
          </a:xfrm>
          <a:prstGeom prst="rect">
            <a:avLst/>
          </a:prstGeom>
          <a:solidFill>
            <a:schemeClr val="accent2"/>
          </a:solidFill>
          <a:ln w="9525">
            <a:noFill/>
            <a:miter lim="800000"/>
            <a:headEnd/>
            <a:tailEnd/>
          </a:ln>
        </p:spPr>
        <p:txBody>
          <a:bodyPr wrap="square">
            <a:spAutoFit/>
          </a:bodyPr>
          <a:lstStyle/>
          <a:p>
            <a:pPr algn="ctr"/>
            <a:r>
              <a:rPr lang="en-US" sz="2000" b="1" dirty="0" smtClean="0">
                <a:solidFill>
                  <a:srgbClr val="FFFF00"/>
                </a:solidFill>
              </a:rPr>
              <a:t>Never be complacent or underestimate risk.</a:t>
            </a:r>
            <a:endParaRPr lang="en-US" sz="2000" dirty="0">
              <a:solidFill>
                <a:schemeClr val="bg1"/>
              </a:solidFill>
            </a:endParaRPr>
          </a:p>
        </p:txBody>
      </p:sp>
      <p:sp>
        <p:nvSpPr>
          <p:cNvPr id="13" name="Slide Number Placeholder 12"/>
          <p:cNvSpPr>
            <a:spLocks noGrp="1"/>
          </p:cNvSpPr>
          <p:nvPr>
            <p:ph type="sldNum" sz="quarter" idx="12"/>
          </p:nvPr>
        </p:nvSpPr>
        <p:spPr/>
        <p:txBody>
          <a:bodyPr/>
          <a:lstStyle/>
          <a:p>
            <a:fld id="{F402F58E-0D41-440B-B912-1A5118F5CDB1}" type="slidenum">
              <a:rPr lang="en-US" smtClean="0"/>
              <a:pPr/>
              <a:t>1</a:t>
            </a:fld>
            <a:endParaRPr lang="en-US"/>
          </a:p>
        </p:txBody>
      </p:sp>
      <p:pic>
        <p:nvPicPr>
          <p:cNvPr id="1026" name="Picture 2" descr="http://www.midlandladders.com/blog/wp-content/uploads/2012/04/Ladder-Safety.jpg">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257800" y="1066800"/>
            <a:ext cx="3576208" cy="4724400"/>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Rectangle 7"/>
          <p:cNvSpPr>
            <a:spLocks noChangeArrowheads="1"/>
          </p:cNvSpPr>
          <p:nvPr/>
        </p:nvSpPr>
        <p:spPr bwMode="auto">
          <a:xfrm>
            <a:off x="0" y="685800"/>
            <a:ext cx="8644567" cy="253916"/>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12"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5"/>
              </a:rPr>
              <a:t>:  </a:t>
            </a:r>
            <a:r>
              <a:rPr lang="en-US" sz="1000" b="0" dirty="0" smtClean="0">
                <a:solidFill>
                  <a:schemeClr val="accent6">
                    <a:lumMod val="50000"/>
                  </a:schemeClr>
                </a:solidFill>
                <a:latin typeface="+mn-lt"/>
                <a:cs typeface="Calibri" pitchFamily="34" charset="0"/>
                <a:hlinkClick r:id="rId5"/>
              </a:rPr>
              <a:t>MSE54</a:t>
            </a:r>
            <a:r>
              <a:rPr lang="en-US" sz="1000" b="0" dirty="0" smtClean="0">
                <a:latin typeface="+mn-lt"/>
                <a:cs typeface="Calibri" pitchFamily="34" charset="0"/>
                <a:hlinkClick r:id="rId5"/>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6"/>
              </a:rPr>
              <a:t>HSE Website</a:t>
            </a:r>
            <a:r>
              <a:rPr lang="en-US" sz="1000" b="0" dirty="0" smtClean="0">
                <a:latin typeface="+mn-lt"/>
                <a:cs typeface="Calibri" pitchFamily="34" charset="0"/>
              </a:rPr>
              <a:t>                                 Learning No </a:t>
            </a:r>
            <a:r>
              <a:rPr lang="en-US" sz="1000" b="0" dirty="0" smtClean="0">
                <a:latin typeface="+mn-lt"/>
                <a:cs typeface="Calibri" pitchFamily="34" charset="0"/>
              </a:rPr>
              <a:t>20</a:t>
            </a:r>
            <a:r>
              <a:rPr lang="en-US" sz="1000" b="0" dirty="0" smtClean="0">
                <a:latin typeface="+mn-lt"/>
                <a:cs typeface="Calibri" pitchFamily="34" charset="0"/>
              </a:rPr>
              <a:t>                                                              </a:t>
            </a:r>
            <a:r>
              <a:rPr lang="en-US" sz="1000" b="0" dirty="0" smtClean="0">
                <a:latin typeface="+mn-lt"/>
                <a:cs typeface="Calibri" pitchFamily="34" charset="0"/>
              </a:rPr>
              <a:t>22/07/2013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402F58E-0D41-440B-B912-1A5118F5CDB1}" type="slidenum">
              <a:rPr lang="en-US" smtClean="0"/>
              <a:pPr/>
              <a:t>2</a:t>
            </a:fld>
            <a:endParaRPr lang="en-US"/>
          </a:p>
        </p:txBody>
      </p:sp>
      <p:sp>
        <p:nvSpPr>
          <p:cNvPr id="3" name="Rectangle 2"/>
          <p:cNvSpPr/>
          <p:nvPr/>
        </p:nvSpPr>
        <p:spPr>
          <a:xfrm>
            <a:off x="762000" y="7203"/>
            <a:ext cx="7467600" cy="707886"/>
          </a:xfrm>
          <a:prstGeom prst="rect">
            <a:avLst/>
          </a:prstGeom>
        </p:spPr>
        <p:txBody>
          <a:bodyPr wrap="square">
            <a:spAutoFit/>
          </a:bodyPr>
          <a:lstStyle/>
          <a:p>
            <a:pPr algn="ctr"/>
            <a:r>
              <a:rPr lang="en-GB" sz="4000" b="1" dirty="0" smtClean="0">
                <a:solidFill>
                  <a:srgbClr val="0000FF"/>
                </a:solidFill>
                <a:latin typeface="Arial" pitchFamily="34" charset="0"/>
                <a:cs typeface="Arial" pitchFamily="34" charset="0"/>
              </a:rPr>
              <a:t>Management </a:t>
            </a:r>
            <a:r>
              <a:rPr lang="en-GB" sz="4000" b="1" dirty="0" err="1" smtClean="0">
                <a:solidFill>
                  <a:srgbClr val="0000FF"/>
                </a:solidFill>
                <a:latin typeface="Arial" pitchFamily="34" charset="0"/>
                <a:cs typeface="Arial" pitchFamily="34" charset="0"/>
              </a:rPr>
              <a:t>learnings</a:t>
            </a:r>
            <a:r>
              <a:rPr lang="en-GB" sz="4000" b="1" dirty="0" smtClean="0">
                <a:solidFill>
                  <a:srgbClr val="0000FF"/>
                </a:solidFill>
                <a:latin typeface="Arial" pitchFamily="34" charset="0"/>
                <a:cs typeface="Arial" pitchFamily="34" charset="0"/>
              </a:rPr>
              <a:t> </a:t>
            </a:r>
            <a:endParaRPr lang="en-GB" sz="4000" b="1" dirty="0">
              <a:solidFill>
                <a:srgbClr val="0000FF"/>
              </a:solidFill>
              <a:latin typeface="Arial" pitchFamily="34" charset="0"/>
              <a:cs typeface="Arial" pitchFamily="34" charset="0"/>
            </a:endParaRPr>
          </a:p>
        </p:txBody>
      </p:sp>
      <p:sp>
        <p:nvSpPr>
          <p:cNvPr id="4" name="Rectangle 11"/>
          <p:cNvSpPr>
            <a:spLocks noChangeArrowheads="1"/>
          </p:cNvSpPr>
          <p:nvPr/>
        </p:nvSpPr>
        <p:spPr bwMode="auto">
          <a:xfrm>
            <a:off x="457200" y="1143000"/>
            <a:ext cx="8001000" cy="5113644"/>
          </a:xfrm>
          <a:prstGeom prst="rect">
            <a:avLst/>
          </a:prstGeom>
          <a:noFill/>
          <a:ln w="9525">
            <a:noFill/>
            <a:miter lim="800000"/>
            <a:headEnd/>
            <a:tailEnd/>
          </a:ln>
          <a:effectLst/>
        </p:spPr>
        <p:txBody>
          <a:bodyPr wrap="square">
            <a:spAutoFit/>
          </a:bodyPr>
          <a:lstStyle/>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Is ladder safety  included in your company HEMP and risk assessment?</a:t>
            </a:r>
          </a:p>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Do you have checks to ensure that controls identified from your risk assessments have been introduced into the  procedures and people trained? </a:t>
            </a:r>
          </a:p>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Is ladder safety in your induction for people at risk?</a:t>
            </a:r>
          </a:p>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Does your management system include management inspections and do these look out for safety issues including unsecured ladders?</a:t>
            </a:r>
          </a:p>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Do you have competency criteria for you supervision?</a:t>
            </a:r>
          </a:p>
          <a:p>
            <a:pPr marL="374650" lvl="1" indent="-285750" algn="just">
              <a:lnSpc>
                <a:spcPct val="150000"/>
              </a:lnSpc>
              <a:buFont typeface="Arial" pitchFamily="34" charset="0"/>
              <a:buChar char="•"/>
              <a:defRPr/>
            </a:pPr>
            <a:r>
              <a:rPr lang="en-GB" sz="2000" dirty="0" smtClean="0">
                <a:latin typeface="Arial" pitchFamily="34" charset="0"/>
                <a:cs typeface="Arial" pitchFamily="34" charset="0"/>
              </a:rPr>
              <a:t>Do you have controls on the storage and use of ladders?</a:t>
            </a:r>
          </a:p>
        </p:txBody>
      </p:sp>
    </p:spTree>
    <p:extLst>
      <p:ext uri="{BB962C8B-B14F-4D97-AF65-F5344CB8AC3E}">
        <p14:creationId xmlns:p14="http://schemas.microsoft.com/office/powerpoint/2010/main" xmlns="" val="1737005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18743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BDEBB0F-983C-44EB-88CD-06AAB5CCD208}"/>
</file>

<file path=customXml/itemProps2.xml><?xml version="1.0" encoding="utf-8"?>
<ds:datastoreItem xmlns:ds="http://schemas.openxmlformats.org/officeDocument/2006/customXml" ds:itemID="{C28C09E7-AFE7-4AF0-8E7E-850457597F92}"/>
</file>

<file path=customXml/itemProps3.xml><?xml version="1.0" encoding="utf-8"?>
<ds:datastoreItem xmlns:ds="http://schemas.openxmlformats.org/officeDocument/2006/customXml" ds:itemID="{240A0DCE-EDA7-40CF-84AA-EC631CCFEA9E}"/>
</file>

<file path=customXml/itemProps4.xml><?xml version="1.0" encoding="utf-8"?>
<ds:datastoreItem xmlns:ds="http://schemas.openxmlformats.org/officeDocument/2006/customXml" ds:itemID="{A7F482E6-F3A9-42A6-9734-8D10EE43EB5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3137</TotalTime>
  <Words>216</Words>
  <Application>Microsoft Office PowerPoint</Application>
  <PresentationFormat>On-screen Show (4:3)</PresentationFormat>
  <Paragraphs>23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/Master slide</dc:title>
  <dc:creator>mu55647</dc:creator>
  <cp:lastModifiedBy>mu93647</cp:lastModifiedBy>
  <cp:revision>412</cp:revision>
  <cp:lastPrinted>2013-07-24T04:23:06Z</cp:lastPrinted>
  <dcterms:created xsi:type="dcterms:W3CDTF">2013-03-31T10:31:45Z</dcterms:created>
  <dcterms:modified xsi:type="dcterms:W3CDTF">2013-08-26T09:13:00Z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f90c1aa1-ed48-4ae5-b2bb-b87911a51e35</vt:lpwstr>
  </property>
  <property fmtid="{D5CDD505-2E9C-101B-9397-08002B2CF9AE}" pid="3" name="ContentTypeId">
    <vt:lpwstr>0x0101009148F5A04DDD49CBA7127AADA5FB792B00AADE34325A8B49CDA8BB4DB53328F214009C4067D375EDA046866D1CFD34BA6725</vt:lpwstr>
  </property>
  <property fmtid="{D5CDD505-2E9C-101B-9397-08002B2CF9AE}" pid="4" name="_NewReviewCycle">
    <vt:lpwstr/>
  </property>
</Properties>
</file>