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EC4F5-D001-4E9D-BAD6-3DD356159BC1}" type="datetimeFigureOut">
              <a:rPr lang="en-US" smtClean="0"/>
              <a:pPr/>
              <a:t>28/08/2013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6FDFB-EB48-4D00-B855-6E956D743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pdointernet/hseforcontractors/Pages/OnlineLibrary1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 txBox="1">
            <a:spLocks/>
          </p:cNvSpPr>
          <p:nvPr/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2EF89AB-A8E7-45CD-9CDC-A10173CEEFD5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79512" y="1052736"/>
            <a:ext cx="5472608" cy="470898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rtl="1">
              <a:defRPr/>
            </a:pPr>
            <a:r>
              <a:rPr lang="ar-OM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التاريخ: 20 أبريل 2013</a:t>
            </a:r>
            <a:endParaRPr lang="en-GB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endParaRPr lang="en-GB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 rtl="1">
              <a:defRPr/>
            </a:pPr>
            <a:r>
              <a:rPr lang="ar-OM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كسر في مرفق اليد</a:t>
            </a:r>
          </a:p>
          <a:p>
            <a:pPr marL="114300" indent="-114300" algn="just" rtl="1">
              <a:defRPr/>
            </a:pPr>
            <a:endParaRPr lang="en-US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r" rtl="1"/>
            <a:r>
              <a:rPr lang="ar-OM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ماذا حدث؟</a:t>
            </a:r>
            <a:endParaRPr lang="en-US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rtl="1" eaLnBrk="1" hangingPunct="1"/>
            <a:r>
              <a:rPr lang="ar-OM" sz="1600" dirty="0" smtClean="0">
                <a:latin typeface="Arial" pitchFamily="34" charset="0"/>
                <a:cs typeface="Arial" pitchFamily="34" charset="0"/>
              </a:rPr>
              <a:t>بعدما أنهى أحد الموظفين عمله من فريق فحص الآبار توجه إلى السيارة و هو يحمل زجاجتين تحويان عينة من النفط المستخرج من البئر.  عندما كان قريبا من خط الأنابيب إلتفت إلى الخلف ليسأل زميلا له سؤالا و لكنه ظل يمشي إلى الوراء و نسي خط الأنابيب و أدى ذلك إلى تعثره و سقوطه على ظهره. حاول هذا الموظف أن لا يفلت الزجاجتين لكي يحميهما من الكسر فنتج عن هذا سقوطه على مرفقه و حدوث كسر في المرفق.</a:t>
            </a:r>
          </a:p>
          <a:p>
            <a:pPr algn="just" rtl="1" eaLnBrk="1" hangingPunct="1"/>
            <a:endParaRPr lang="ar-OM" sz="1600" dirty="0" smtClean="0">
              <a:latin typeface="Arial" pitchFamily="34" charset="0"/>
              <a:cs typeface="Arial" pitchFamily="34" charset="0"/>
            </a:endParaRPr>
          </a:p>
          <a:p>
            <a:pPr marL="114300" indent="-114300" algn="just" rtl="1">
              <a:defRPr/>
            </a:pPr>
            <a:r>
              <a:rPr lang="ar-OM" sz="16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ماذا تتعلم من هذه الحادثة؟</a:t>
            </a:r>
            <a:endParaRPr lang="en-US" sz="16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 rtl="1">
              <a:buFont typeface="Arial" pitchFamily="34" charset="0"/>
              <a:buChar char="•"/>
            </a:pPr>
            <a:r>
              <a:rPr lang="ar-OM" sz="1600" dirty="0" smtClean="0">
                <a:latin typeface="Arial" pitchFamily="34" charset="0"/>
                <a:cs typeface="Arial" pitchFamily="34" charset="0"/>
              </a:rPr>
              <a:t>دائما أنظر إلى حيث تمشي.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 rtl="1">
              <a:buFont typeface="Arial" pitchFamily="34" charset="0"/>
              <a:buChar char="•"/>
            </a:pPr>
            <a:r>
              <a:rPr lang="ar-OM" sz="1600" dirty="0" smtClean="0">
                <a:latin typeface="Arial" pitchFamily="34" charset="0"/>
                <a:cs typeface="Arial" pitchFamily="34" charset="0"/>
              </a:rPr>
              <a:t>دائما إنتبه إلى ما يحيط بك.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 rtl="1">
              <a:buFont typeface="Arial" pitchFamily="34" charset="0"/>
              <a:buChar char="•"/>
            </a:pPr>
            <a:r>
              <a:rPr lang="ar-OM" sz="1600" dirty="0" smtClean="0">
                <a:latin typeface="Arial" pitchFamily="34" charset="0"/>
                <a:cs typeface="Arial" pitchFamily="34" charset="0"/>
              </a:rPr>
              <a:t>إنتبه إلى ما قد يشتت أنتباهك في العمل.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 rtl="1">
              <a:buFont typeface="Arial" pitchFamily="34" charset="0"/>
              <a:buChar char="•"/>
            </a:pPr>
            <a:r>
              <a:rPr lang="ar-OM" sz="1600" dirty="0" smtClean="0">
                <a:latin typeface="Arial" pitchFamily="34" charset="0"/>
                <a:cs typeface="Arial" pitchFamily="34" charset="0"/>
              </a:rPr>
              <a:t>حذر الآخرين إذا رأيتهم في خطر.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 rtl="1">
              <a:buFont typeface="Arial" pitchFamily="34" charset="0"/>
              <a:buChar char="•"/>
            </a:pPr>
            <a:r>
              <a:rPr lang="ar-OM" sz="1600" dirty="0" smtClean="0">
                <a:latin typeface="Arial" pitchFamily="34" charset="0"/>
                <a:cs typeface="Arial" pitchFamily="34" charset="0"/>
              </a:rPr>
              <a:t>إحمي نفسك أولا قبل أن تحمي المعدات و الأجهزة.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827584" y="0"/>
            <a:ext cx="7056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OM" sz="3200" b="1" dirty="0" smtClean="0">
                <a:solidFill>
                  <a:srgbClr val="0000FF"/>
                </a:solidFill>
              </a:rPr>
              <a:t>شركة تنمية نفط عمان – نصيحة للسلامة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pic>
        <p:nvPicPr>
          <p:cNvPr id="14" name="Picture 2" descr="G:\20130424_1132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124744"/>
            <a:ext cx="2982686" cy="2438400"/>
          </a:xfrm>
          <a:prstGeom prst="rect">
            <a:avLst/>
          </a:prstGeom>
          <a:noFill/>
        </p:spPr>
      </p:pic>
      <p:grpSp>
        <p:nvGrpSpPr>
          <p:cNvPr id="2" name="Group 15"/>
          <p:cNvGrpSpPr/>
          <p:nvPr/>
        </p:nvGrpSpPr>
        <p:grpSpPr>
          <a:xfrm>
            <a:off x="5798463" y="2591326"/>
            <a:ext cx="2509946" cy="870684"/>
            <a:chOff x="235863" y="2057926"/>
            <a:chExt cx="2509946" cy="870684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838200" y="2286000"/>
              <a:ext cx="609600" cy="15240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Freeform 17"/>
            <p:cNvSpPr/>
            <p:nvPr/>
          </p:nvSpPr>
          <p:spPr bwMode="auto">
            <a:xfrm>
              <a:off x="1447800" y="2286000"/>
              <a:ext cx="257355" cy="171090"/>
            </a:xfrm>
            <a:custGeom>
              <a:avLst/>
              <a:gdLst>
                <a:gd name="connsiteX0" fmla="*/ 0 w 257355"/>
                <a:gd name="connsiteY0" fmla="*/ 146649 h 171090"/>
                <a:gd name="connsiteX1" fmla="*/ 215661 w 257355"/>
                <a:gd name="connsiteY1" fmla="*/ 155275 h 171090"/>
                <a:gd name="connsiteX2" fmla="*/ 250166 w 257355"/>
                <a:gd name="connsiteY2" fmla="*/ 51758 h 171090"/>
                <a:gd name="connsiteX3" fmla="*/ 172529 w 257355"/>
                <a:gd name="connsiteY3" fmla="*/ 0 h 171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355" h="171090">
                  <a:moveTo>
                    <a:pt x="0" y="146649"/>
                  </a:moveTo>
                  <a:cubicBezTo>
                    <a:pt x="86983" y="158869"/>
                    <a:pt x="173967" y="171090"/>
                    <a:pt x="215661" y="155275"/>
                  </a:cubicBezTo>
                  <a:cubicBezTo>
                    <a:pt x="257355" y="139460"/>
                    <a:pt x="257355" y="77637"/>
                    <a:pt x="250166" y="51758"/>
                  </a:cubicBezTo>
                  <a:cubicBezTo>
                    <a:pt x="242977" y="25879"/>
                    <a:pt x="189782" y="14377"/>
                    <a:pt x="172529" y="0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1447800" y="2209800"/>
              <a:ext cx="152400" cy="762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762000" y="2438400"/>
              <a:ext cx="990600" cy="304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054594" y="2667000"/>
              <a:ext cx="6912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-OM" sz="11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إتجاه مشيه</a:t>
              </a:r>
              <a:endParaRPr 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5863" y="2057926"/>
              <a:ext cx="12218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OM" sz="11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الإتجاه الذي ينظر إليه</a:t>
              </a:r>
              <a:endParaRPr 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2440" y="2924944"/>
            <a:ext cx="336550" cy="544513"/>
            <a:chOff x="3504" y="544"/>
            <a:chExt cx="2287" cy="1855"/>
          </a:xfrm>
        </p:grpSpPr>
        <p:sp>
          <p:nvSpPr>
            <p:cNvPr id="1127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1127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Calibri" pitchFamily="34" charset="0"/>
                <a:hlinkClick r:id="rId3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19                                                              22/07/2013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3573016"/>
            <a:ext cx="29821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Freeform 132"/>
          <p:cNvSpPr>
            <a:spLocks/>
          </p:cNvSpPr>
          <p:nvPr/>
        </p:nvSpPr>
        <p:spPr bwMode="auto">
          <a:xfrm>
            <a:off x="8460432" y="5445224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251520" y="5733256"/>
            <a:ext cx="5328592" cy="400110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ar-OM" sz="2000" b="1" dirty="0" smtClean="0">
                <a:solidFill>
                  <a:srgbClr val="FFFF66"/>
                </a:solidFill>
                <a:latin typeface="Calibri" pitchFamily="34" charset="0"/>
                <a:cs typeface="Calibri" pitchFamily="34" charset="0"/>
              </a:rPr>
              <a:t>إنتبه دائما إلى ما تفعله</a:t>
            </a:r>
            <a:endParaRPr lang="en-US" sz="2000" b="1" dirty="0" smtClean="0">
              <a:solidFill>
                <a:srgbClr val="FFFF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0" y="719118"/>
            <a:ext cx="91440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إستخدم هذا الإنذار: ناقشه في الإجتماعات التنويرية </a:t>
            </a:r>
            <a:r>
              <a:rPr lang="ar-OM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Symbol"/>
              </a:rPr>
              <a:t> أرسله إلى المقاولين  ضعه على لوحة الإعلانات  أدرجه ضمن اللقاء التعريفي بموقع العمل 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1520" y="1863983"/>
            <a:ext cx="8712968" cy="36933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r" rtl="1" eaLnBrk="1" hangingPunct="1">
              <a:defRPr/>
            </a:pPr>
            <a:r>
              <a:rPr lang="ar-OM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مما يمكن أن يستفاد من هذه الحادثة و لضمان التحسين المستمر، على جميع مدراء العقود أن يراجعوا الجزء المتعلق بإدارة المخاطر في منظومة إدارة الصحة و السلامة و البيئة للإجابة على الأسئلة التالية:</a:t>
            </a:r>
          </a:p>
          <a:p>
            <a:pPr marL="342900" indent="-342900" eaLnBrk="1" hangingPunct="1">
              <a:defRPr/>
            </a:pP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defRPr/>
            </a:pPr>
            <a:endParaRPr lang="en-US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r" rtl="1">
              <a:buFont typeface="Arial" pitchFamily="34" charset="0"/>
              <a:buChar char="•"/>
              <a:defRPr/>
            </a:pPr>
            <a:r>
              <a:rPr lang="ar-OM" dirty="0" smtClean="0">
                <a:latin typeface="Arial" pitchFamily="34" charset="0"/>
                <a:cs typeface="Arial" pitchFamily="34" charset="0"/>
              </a:rPr>
              <a:t>هل يشمل نظام الإدارة متطلبات تحديد المخاطر قبل بدء العمل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TRIC</a:t>
            </a:r>
            <a:r>
              <a:rPr lang="ar-OM" dirty="0" smtClean="0">
                <a:latin typeface="Arial" pitchFamily="34" charset="0"/>
                <a:cs typeface="Arial" pitchFamily="34" charset="0"/>
              </a:rPr>
              <a:t>)؟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 rtl="1">
              <a:buFont typeface="Arial" pitchFamily="34" charset="0"/>
              <a:buChar char="•"/>
              <a:defRPr/>
            </a:pPr>
            <a:r>
              <a:rPr lang="ar-OM" dirty="0" smtClean="0">
                <a:latin typeface="Arial" pitchFamily="34" charset="0"/>
                <a:cs typeface="Arial" pitchFamily="34" charset="0"/>
              </a:rPr>
              <a:t>هل تضمن أن المشرفين العاملين لديك أنهم كفؤ في تحديد و إدارة المخاطر؟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 rtl="1" eaLnBrk="1" hangingPunct="1">
              <a:buFont typeface="Arial" pitchFamily="34" charset="0"/>
              <a:buChar char="•"/>
              <a:defRPr/>
            </a:pPr>
            <a:r>
              <a:rPr lang="ar-OM" dirty="0" smtClean="0">
                <a:latin typeface="Arial" pitchFamily="34" charset="0"/>
                <a:cs typeface="Arial" pitchFamily="34" charset="0"/>
              </a:rPr>
              <a:t>هل تتطلب إدارة المخاطر لديك التقليل من المشي و عبور خطوط الأنابيب؟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 rtl="1" eaLnBrk="1" hangingPunct="1">
              <a:buFont typeface="Arial" pitchFamily="34" charset="0"/>
              <a:buChar char="•"/>
              <a:defRPr/>
            </a:pPr>
            <a:r>
              <a:rPr lang="ar-OM" dirty="0" smtClean="0">
                <a:latin typeface="Arial" pitchFamily="34" charset="0"/>
                <a:cs typeface="Arial" pitchFamily="34" charset="0"/>
              </a:rPr>
              <a:t>هل نظام إيقاف العمل عند الشعور بالخطر فعال لتحذير العمال من المخاطر؟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 rtl="1">
              <a:buFont typeface="Arial" pitchFamily="34" charset="0"/>
              <a:buChar char="•"/>
              <a:defRPr/>
            </a:pPr>
            <a:r>
              <a:rPr lang="ar-OM" dirty="0" smtClean="0">
                <a:latin typeface="Arial" pitchFamily="34" charset="0"/>
                <a:cs typeface="Arial" pitchFamily="34" charset="0"/>
              </a:rPr>
              <a:t>هل لديك نظام يضمن أن الأدارة تستطيع التعامل مع الحالات الطارئة؟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 rtl="1">
              <a:buFont typeface="Arial" pitchFamily="34" charset="0"/>
              <a:buChar char="•"/>
              <a:defRPr/>
            </a:pPr>
            <a:r>
              <a:rPr lang="ar-OM" dirty="0" smtClean="0">
                <a:latin typeface="Arial" pitchFamily="34" charset="0"/>
                <a:cs typeface="Arial" pitchFamily="34" charset="0"/>
              </a:rPr>
              <a:t>هل تقوم بإختبار فعالية نظام التعامل مع الحالات الطارئة بشكل دوري لتتأكد من أن الجميع يعرفونه و يستخدمونه؟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 startAt="4"/>
              <a:defRPr/>
            </a:pPr>
            <a:endParaRPr lang="en-US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endParaRPr lang="en-US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8538"/>
            <a:chOff x="9" y="-144"/>
            <a:chExt cx="6087" cy="629"/>
          </a:xfrm>
        </p:grpSpPr>
        <p:sp>
          <p:nvSpPr>
            <p:cNvPr id="12293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smtClea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2294" name="Text Box 12"/>
            <p:cNvSpPr txBox="1">
              <a:spLocks noChangeArrowheads="1"/>
            </p:cNvSpPr>
            <p:nvPr/>
          </p:nvSpPr>
          <p:spPr bwMode="auto">
            <a:xfrm>
              <a:off x="614" y="0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ar-OM" sz="4400" b="1" dirty="0" smtClean="0">
                  <a:solidFill>
                    <a:srgbClr val="0000FF"/>
                  </a:solidFill>
                  <a:latin typeface="+mj-lt"/>
                </a:rPr>
                <a:t>دروس للمدراء</a:t>
              </a:r>
              <a:endParaRPr lang="en-GB" sz="4400" b="1" dirty="0" smtClean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2295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smtClea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2296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 eaLnBrk="1" hangingPunct="1"/>
              <a:endParaRPr lang="en-US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12292" name="Slide Number Placeholder 4"/>
          <p:cNvSpPr txBox="1">
            <a:spLocks/>
          </p:cNvSpPr>
          <p:nvPr/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4478309-D542-4669-9D3C-1E20F44C6126}" type="slidenum">
              <a:rPr lang="en-US" smtClean="0">
                <a:solidFill>
                  <a:srgbClr val="000000"/>
                </a:solidFill>
                <a:latin typeface="+mj-lt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6024" y="1013827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 rtl="1">
              <a:defRPr/>
            </a:pPr>
            <a:r>
              <a:rPr lang="ar-OM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التاريخ: 20 أبريل 2013</a:t>
            </a:r>
            <a:endParaRPr lang="en-GB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endParaRPr lang="en-GB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 rtl="1">
              <a:defRPr/>
            </a:pPr>
            <a:r>
              <a:rPr lang="ar-OM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كسر في مرفق اليد</a:t>
            </a:r>
          </a:p>
          <a:p>
            <a:pPr marL="114300" indent="-114300" algn="just" rtl="1">
              <a:defRPr/>
            </a:pPr>
            <a:endParaRPr lang="en-US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18742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AD816BE-E875-45B7-93EC-7C5B4388BC6A}"/>
</file>

<file path=customXml/itemProps2.xml><?xml version="1.0" encoding="utf-8"?>
<ds:datastoreItem xmlns:ds="http://schemas.openxmlformats.org/officeDocument/2006/customXml" ds:itemID="{5914A91A-17AD-4CF4-8209-B06321E7BF7F}"/>
</file>

<file path=customXml/itemProps3.xml><?xml version="1.0" encoding="utf-8"?>
<ds:datastoreItem xmlns:ds="http://schemas.openxmlformats.org/officeDocument/2006/customXml" ds:itemID="{9D962803-891A-4854-9C89-968996F019DE}"/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326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mu54394</dc:creator>
  <cp:lastModifiedBy>mu93647</cp:lastModifiedBy>
  <cp:revision>178</cp:revision>
  <dcterms:created xsi:type="dcterms:W3CDTF">2013-06-10T03:28:51Z</dcterms:created>
  <dcterms:modified xsi:type="dcterms:W3CDTF">2013-08-28T11:42:04Z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