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EC4F5-D001-4E9D-BAD6-3DD356159BC1}" type="datetimeFigureOut">
              <a:rPr lang="en-US" smtClean="0"/>
              <a:pPr/>
              <a:t>28/08/2013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6FDFB-EB48-4D00-B855-6E956D743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B962-0ECF-496A-953A-24C57B5DE9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PPT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9407" cy="68539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6F4D-8936-4277-889E-F9BFE2F049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9509-BE6D-4490-AAA4-2C7CDE4D5D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0499-D67F-4E38-A892-3734D9A9F9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30A2-B972-454B-A938-45FBA496BF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B355-346C-4B7C-9297-030D4ACF42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2226-C74A-438B-96EA-DADC0EE1CE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BC44-A36B-473C-BD62-EDC4C78DC01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E1E6-DFBB-4EF5-A2F4-E83521F983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E0EA-EB60-43CB-91B1-A07062D4D0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E6F5-3A21-4DDE-ACB8-F9ADDCFE99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3" descr="PPT option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BCCC-901E-4ECA-90B4-25A6E75F09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28/08/2013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pdointernet/hseforcontractors/Pages/OnlineLibrary1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 txBox="1">
            <a:spLocks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2EF89AB-A8E7-45CD-9CDC-A10173CEEFD5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79512" y="1052736"/>
            <a:ext cx="5472608" cy="418576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Date : 20/04/2013 </a:t>
            </a:r>
          </a:p>
          <a:p>
            <a:pPr marL="114300" indent="-114300" algn="just">
              <a:defRPr/>
            </a:pPr>
            <a:endParaRPr lang="en-GB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GB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Fractured elbow</a:t>
            </a:r>
            <a:endParaRPr lang="en-US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/>
            <a:endParaRPr lang="en-US" sz="1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happened?</a:t>
            </a:r>
          </a:p>
          <a:p>
            <a:pPr algn="just" eaLnBrk="1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The employee was walking to his vehicle carrying oil filled glass sample bottles from a well test.  Just before crossing a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flowline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he was distracted by a colleague behind him. He turned around whilst walking backward and fell over the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flowline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on to his back. He held on to the glass bottles to protect them and in doing so he fractured his elbow.</a:t>
            </a:r>
          </a:p>
          <a:p>
            <a:pPr marL="114300" indent="-114300"/>
            <a:endParaRPr lang="en-US" sz="1400" b="1" dirty="0" smtClean="0">
              <a:solidFill>
                <a:srgbClr val="333399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Arial" pitchFamily="34" charset="0"/>
                <a:cs typeface="Arial" pitchFamily="34" charset="0"/>
              </a:rPr>
              <a:t>Your learning from this incident…</a:t>
            </a:r>
          </a:p>
          <a:p>
            <a:pPr marL="114300" indent="-114300" algn="just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Always look where you are walking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Always remain aware of your surroundings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Beware of distractions in your work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Warn other people if you see them in danger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Protect yourself first before protecting equipment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827584" y="0"/>
            <a:ext cx="705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pic>
        <p:nvPicPr>
          <p:cNvPr id="14" name="Picture 2" descr="G:\20130424_113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124744"/>
            <a:ext cx="2982686" cy="2438400"/>
          </a:xfrm>
          <a:prstGeom prst="rect">
            <a:avLst/>
          </a:prstGeom>
          <a:noFill/>
        </p:spPr>
      </p:pic>
      <p:grpSp>
        <p:nvGrpSpPr>
          <p:cNvPr id="2" name="Group 15"/>
          <p:cNvGrpSpPr/>
          <p:nvPr/>
        </p:nvGrpSpPr>
        <p:grpSpPr>
          <a:xfrm>
            <a:off x="5638800" y="2590800"/>
            <a:ext cx="2669609" cy="871210"/>
            <a:chOff x="76200" y="2057400"/>
            <a:chExt cx="2669609" cy="871210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838200" y="2286000"/>
              <a:ext cx="609600" cy="15240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Freeform 17"/>
            <p:cNvSpPr/>
            <p:nvPr/>
          </p:nvSpPr>
          <p:spPr bwMode="auto">
            <a:xfrm>
              <a:off x="1447800" y="2286000"/>
              <a:ext cx="257355" cy="171090"/>
            </a:xfrm>
            <a:custGeom>
              <a:avLst/>
              <a:gdLst>
                <a:gd name="connsiteX0" fmla="*/ 0 w 257355"/>
                <a:gd name="connsiteY0" fmla="*/ 146649 h 171090"/>
                <a:gd name="connsiteX1" fmla="*/ 215661 w 257355"/>
                <a:gd name="connsiteY1" fmla="*/ 155275 h 171090"/>
                <a:gd name="connsiteX2" fmla="*/ 250166 w 257355"/>
                <a:gd name="connsiteY2" fmla="*/ 51758 h 171090"/>
                <a:gd name="connsiteX3" fmla="*/ 172529 w 257355"/>
                <a:gd name="connsiteY3" fmla="*/ 0 h 171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355" h="171090">
                  <a:moveTo>
                    <a:pt x="0" y="146649"/>
                  </a:moveTo>
                  <a:cubicBezTo>
                    <a:pt x="86983" y="158869"/>
                    <a:pt x="173967" y="171090"/>
                    <a:pt x="215661" y="155275"/>
                  </a:cubicBezTo>
                  <a:cubicBezTo>
                    <a:pt x="257355" y="139460"/>
                    <a:pt x="257355" y="77637"/>
                    <a:pt x="250166" y="51758"/>
                  </a:cubicBezTo>
                  <a:cubicBezTo>
                    <a:pt x="242977" y="25879"/>
                    <a:pt x="189782" y="14377"/>
                    <a:pt x="172529" y="0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 flipV="1">
              <a:off x="1447800" y="2209800"/>
              <a:ext cx="152400" cy="76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762000" y="2438400"/>
              <a:ext cx="990600" cy="304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1524000" y="2667000"/>
              <a:ext cx="12218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Direction of travel</a:t>
              </a:r>
              <a:endParaRPr lang="en-US" sz="11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200" y="2057400"/>
              <a:ext cx="12218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Direction he faces</a:t>
              </a:r>
              <a:endParaRPr lang="en-US" sz="1100" dirty="0"/>
            </a:p>
          </p:txBody>
        </p: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2440" y="2924944"/>
            <a:ext cx="336550" cy="544513"/>
            <a:chOff x="3504" y="544"/>
            <a:chExt cx="2287" cy="1855"/>
          </a:xfrm>
        </p:grpSpPr>
        <p:sp>
          <p:nvSpPr>
            <p:cNvPr id="1127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  <p:sp>
          <p:nvSpPr>
            <p:cNvPr id="1127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16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Calibri" pitchFamily="34" charset="0"/>
                <a:hlinkClick r:id="rId3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4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19                                                              22/07/2013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3573016"/>
            <a:ext cx="29821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Freeform 132"/>
          <p:cNvSpPr>
            <a:spLocks/>
          </p:cNvSpPr>
          <p:nvPr/>
        </p:nvSpPr>
        <p:spPr bwMode="auto">
          <a:xfrm>
            <a:off x="8460432" y="5445224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1600" smtClean="0">
              <a:solidFill>
                <a:srgbClr val="000000"/>
              </a:solidFill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51520" y="5733256"/>
            <a:ext cx="5328592" cy="400110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2000" b="1" dirty="0" smtClean="0">
                <a:solidFill>
                  <a:srgbClr val="FFFF66"/>
                </a:solidFill>
                <a:latin typeface="Calibri" pitchFamily="34" charset="0"/>
                <a:cs typeface="Calibri" pitchFamily="34" charset="0"/>
              </a:rPr>
              <a:t>Always pay attention to what you are doing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1520" y="1863983"/>
            <a:ext cx="8712968" cy="32932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Does your management system include the requirement for TRIC?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 you ensure your supervision are competent in TRIC and risk assessment?</a:t>
            </a:r>
          </a:p>
          <a:p>
            <a:pPr marL="228600" indent="-2286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Does your HEMP require you to minimise walking distances and avoid crossing flow-lines?</a:t>
            </a:r>
          </a:p>
          <a:p>
            <a:pPr marL="228600" indent="-2286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 you have a working STOP system which is effective in warning people of hazards? 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 you have a system to ensure your management are competent in the emergency escalation procedure?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Do you regularly test your emergency escalation procedure to ensure it is known and used?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 startAt="4"/>
              <a:defRPr/>
            </a:pPr>
            <a:endParaRPr lang="en-US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endParaRPr lang="en-US" sz="16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8538"/>
            <a:chOff x="9" y="-144"/>
            <a:chExt cx="6087" cy="629"/>
          </a:xfrm>
        </p:grpSpPr>
        <p:sp>
          <p:nvSpPr>
            <p:cNvPr id="12293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smtClea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294" name="Text Box 12"/>
            <p:cNvSpPr txBox="1">
              <a:spLocks noChangeArrowheads="1"/>
            </p:cNvSpPr>
            <p:nvPr/>
          </p:nvSpPr>
          <p:spPr bwMode="auto">
            <a:xfrm>
              <a:off x="614" y="0"/>
              <a:ext cx="4816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400" b="1" dirty="0" smtClean="0">
                  <a:solidFill>
                    <a:srgbClr val="0000FF"/>
                  </a:solidFill>
                  <a:latin typeface="+mj-lt"/>
                </a:rPr>
                <a:t>Management actions</a:t>
              </a:r>
            </a:p>
          </p:txBody>
        </p:sp>
        <p:sp>
          <p:nvSpPr>
            <p:cNvPr id="12295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smtClea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2296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 eaLnBrk="1" hangingPunct="1"/>
              <a:endParaRPr lang="en-US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12292" name="Slide Number Placeholder 4"/>
          <p:cNvSpPr txBox="1">
            <a:spLocks/>
          </p:cNvSpPr>
          <p:nvPr/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4478309-D542-4669-9D3C-1E20F44C6126}" type="slidenum">
              <a:rPr lang="en-US" smtClean="0">
                <a:solidFill>
                  <a:srgbClr val="000000"/>
                </a:solidFill>
                <a:latin typeface="+mj-lt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6024" y="101382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Date : 20/04/2013 </a:t>
            </a:r>
          </a:p>
          <a:p>
            <a:pPr marL="114300" indent="-114300" algn="just">
              <a:defRPr/>
            </a:pPr>
            <a:endParaRPr lang="en-GB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Fractured elbow</a:t>
            </a:r>
            <a:endParaRPr lang="en-US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18742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B7746C1-E3AE-45A1-8F5D-D8A853DD3E3D}"/>
</file>

<file path=customXml/itemProps2.xml><?xml version="1.0" encoding="utf-8"?>
<ds:datastoreItem xmlns:ds="http://schemas.openxmlformats.org/officeDocument/2006/customXml" ds:itemID="{3FC7DEF5-712C-4662-A230-D3D1EF156251}"/>
</file>

<file path=customXml/itemProps3.xml><?xml version="1.0" encoding="utf-8"?>
<ds:datastoreItem xmlns:ds="http://schemas.openxmlformats.org/officeDocument/2006/customXml" ds:itemID="{E0A74A92-5A42-4917-9725-22DFDB147721}"/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293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mu54394</dc:creator>
  <cp:lastModifiedBy>mu93647</cp:lastModifiedBy>
  <cp:revision>179</cp:revision>
  <dcterms:created xsi:type="dcterms:W3CDTF">2013-06-10T03:28:51Z</dcterms:created>
  <dcterms:modified xsi:type="dcterms:W3CDTF">2013-08-28T11:49:51Z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