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02/09/2013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02/09/2013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02/09/2013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02/09/2013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02/09/2013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02/09/2013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02/09/2013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pdointernet/hseforcontractors/Pages/OnlineLibrary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1438" y="762000"/>
            <a:ext cx="6176962" cy="4330416"/>
          </a:xfrm>
          <a:prstGeom prst="rect">
            <a:avLst/>
          </a:prstGeom>
          <a:noFill/>
          <a:ln w="19050">
            <a:noFill/>
            <a:miter lim="800000"/>
            <a:headEnd/>
            <a:tailEnd/>
          </a:ln>
        </p:spPr>
        <p:txBody>
          <a:bodyPr wrap="square">
            <a:spAutoFit/>
          </a:bodyPr>
          <a:lstStyle/>
          <a:p>
            <a:pPr marL="114300" indent="-114300" algn="just">
              <a:defRPr/>
            </a:pPr>
            <a:endParaRPr lang="en-GB" sz="1600" b="1" dirty="0" smtClean="0">
              <a:latin typeface="Calibri" pitchFamily="34" charset="0"/>
              <a:cs typeface="Calibri" pitchFamily="34" charset="0"/>
            </a:endParaRPr>
          </a:p>
          <a:p>
            <a:pPr marL="114300" indent="-114300" algn="just">
              <a:defRPr/>
            </a:pPr>
            <a:endParaRPr lang="en-GB" sz="1400" b="1" dirty="0" smtClean="0"/>
          </a:p>
          <a:p>
            <a:pPr marL="114300" indent="-114300" algn="just">
              <a:defRPr/>
            </a:pPr>
            <a:r>
              <a:rPr lang="en-GB" sz="1400" b="1" dirty="0" smtClean="0"/>
              <a:t>Date</a:t>
            </a:r>
            <a:r>
              <a:rPr lang="en-GB" sz="1400" b="1" dirty="0"/>
              <a:t>:</a:t>
            </a:r>
            <a:r>
              <a:rPr lang="en-US" sz="1400" b="1" dirty="0"/>
              <a:t> </a:t>
            </a:r>
            <a:r>
              <a:rPr lang="en-US" sz="1400" b="1" dirty="0" smtClean="0"/>
              <a:t>15/06/2013  -  Fire breaks out in Journey Manager’s office (</a:t>
            </a:r>
            <a:r>
              <a:rPr lang="en-US" sz="1400" b="1" dirty="0" err="1" smtClean="0"/>
              <a:t>portacabin</a:t>
            </a:r>
            <a:r>
              <a:rPr lang="en-US" sz="1400" b="1" dirty="0" smtClean="0"/>
              <a:t>) </a:t>
            </a:r>
            <a:endParaRPr lang="en-US" sz="1400" b="1" dirty="0"/>
          </a:p>
          <a:p>
            <a:pPr marL="114300" indent="-114300" algn="just">
              <a:defRPr/>
            </a:pPr>
            <a:endParaRPr lang="en-US" sz="1300" b="1" dirty="0">
              <a:solidFill>
                <a:srgbClr val="FF0000"/>
              </a:solidFill>
              <a:latin typeface="Calibri" pitchFamily="34" charset="0"/>
              <a:cs typeface="Calibri" pitchFamily="34" charset="0"/>
            </a:endParaRPr>
          </a:p>
          <a:p>
            <a:pPr marL="114300" indent="-114300" algn="just">
              <a:defRPr/>
            </a:pPr>
            <a:r>
              <a:rPr lang="en-US" sz="1600" b="1" dirty="0">
                <a:solidFill>
                  <a:srgbClr val="FF0000"/>
                </a:solidFill>
                <a:latin typeface="Calibri" pitchFamily="34" charset="0"/>
                <a:cs typeface="Calibri" pitchFamily="34" charset="0"/>
              </a:rPr>
              <a:t>What happened?</a:t>
            </a:r>
            <a:endParaRPr lang="en-US" sz="1600" dirty="0">
              <a:solidFill>
                <a:srgbClr val="FF0000"/>
              </a:solidFill>
              <a:latin typeface="Calibri" pitchFamily="34" charset="0"/>
              <a:cs typeface="Calibri" pitchFamily="34" charset="0"/>
            </a:endParaRPr>
          </a:p>
          <a:p>
            <a:pPr>
              <a:spcBef>
                <a:spcPct val="20000"/>
              </a:spcBef>
              <a:buClr>
                <a:schemeClr val="tx1"/>
              </a:buClr>
              <a:defRPr/>
            </a:pPr>
            <a:r>
              <a:rPr lang="en-GB" sz="1400" dirty="0" smtClean="0"/>
              <a:t>In the early hours of the morning smoke was seen coming out of the Journey manager’s office. The alarm was raised, the emergency response procedure initiated, site evacuated and the fire extinguished by portable fire extinguishers. The interior of the office was burnt including  all office equipment. No one was injured.  The fire had started in a short circuit in the air conditioning unit.</a:t>
            </a:r>
          </a:p>
          <a:p>
            <a:pPr>
              <a:spcBef>
                <a:spcPct val="20000"/>
              </a:spcBef>
              <a:buClr>
                <a:schemeClr val="tx1"/>
              </a:buClr>
              <a:defRPr/>
            </a:pPr>
            <a:endParaRPr lang="en-GB" sz="800" b="1" dirty="0">
              <a:latin typeface="Calibri" pitchFamily="34" charset="0"/>
              <a:cs typeface="Calibri" pitchFamily="34" charset="0"/>
            </a:endParaRPr>
          </a:p>
          <a:p>
            <a:pPr marL="114300" indent="-114300" algn="just">
              <a:defRPr/>
            </a:pP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333399"/>
                </a:solidFill>
                <a:latin typeface="Calibri" pitchFamily="34" charset="0"/>
                <a:cs typeface="Calibri" pitchFamily="34" charset="0"/>
              </a:rPr>
              <a:t>Your learning from this incident…</a:t>
            </a:r>
          </a:p>
          <a:p>
            <a:pPr marL="114300" indent="-114300" algn="just">
              <a:defRPr/>
            </a:pPr>
            <a:endParaRPr lang="en-US" sz="1600" b="1" dirty="0" smtClean="0">
              <a:solidFill>
                <a:srgbClr val="333399"/>
              </a:solidFill>
              <a:latin typeface="Calibri" pitchFamily="34" charset="0"/>
              <a:cs typeface="Calibri" pitchFamily="34" charset="0"/>
            </a:endParaRP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Know the date when your electrical equipment should be serviced.</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Challenge management if the </a:t>
            </a:r>
            <a:r>
              <a:rPr lang="en-US" sz="1400" dirty="0" smtClean="0">
                <a:solidFill>
                  <a:srgbClr val="000000"/>
                </a:solidFill>
                <a:latin typeface="Calibri" pitchFamily="34" charset="0"/>
                <a:cs typeface="Calibri" pitchFamily="34" charset="0"/>
              </a:rPr>
              <a:t>electrical/air-con </a:t>
            </a:r>
            <a:r>
              <a:rPr lang="en-US" sz="1400" dirty="0" smtClean="0">
                <a:solidFill>
                  <a:srgbClr val="000000"/>
                </a:solidFill>
                <a:latin typeface="Calibri" pitchFamily="34" charset="0"/>
                <a:cs typeface="Calibri" pitchFamily="34" charset="0"/>
              </a:rPr>
              <a:t>servicing is late. </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Always turn off your air-conditioning over night when not in use.</a:t>
            </a:r>
          </a:p>
          <a:p>
            <a:pPr eaLnBrk="1" hangingPunct="1">
              <a:buFont typeface="Arial" pitchFamily="34" charset="0"/>
              <a:buChar char="•"/>
              <a:defRPr/>
            </a:pPr>
            <a:r>
              <a:rPr lang="en-US" sz="1400" dirty="0" smtClean="0">
                <a:solidFill>
                  <a:srgbClr val="000000"/>
                </a:solidFill>
                <a:latin typeface="Calibri" pitchFamily="34" charset="0"/>
                <a:cs typeface="Calibri" pitchFamily="34" charset="0"/>
              </a:rPr>
              <a:t> Always lock your offices at night to avoid unauthorised access. </a:t>
            </a:r>
            <a:endParaRPr lang="en-US" sz="1400" dirty="0">
              <a:solidFill>
                <a:srgbClr val="000000"/>
              </a:solidFill>
              <a:latin typeface="Calibri" pitchFamily="34" charset="0"/>
              <a:cs typeface="Calibri" pitchFamily="34" charset="0"/>
            </a:endParaRPr>
          </a:p>
          <a:p>
            <a:pPr eaLnBrk="1" hangingPunct="1">
              <a:buFont typeface="Arial" pitchFamily="34" charset="0"/>
              <a:buChar char="•"/>
              <a:defRPr/>
            </a:pPr>
            <a:endParaRPr lang="en-US" sz="1600" dirty="0">
              <a:solidFill>
                <a:srgbClr val="000000"/>
              </a:solidFill>
              <a:latin typeface="Calibri" pitchFamily="34" charset="0"/>
              <a:cs typeface="Calibri" pitchFamily="34" charset="0"/>
            </a:endParaRPr>
          </a:p>
        </p:txBody>
      </p:sp>
      <p:grpSp>
        <p:nvGrpSpPr>
          <p:cNvPr id="2" name="Group 9"/>
          <p:cNvGrpSpPr>
            <a:grpSpLocks/>
          </p:cNvGrpSpPr>
          <p:nvPr/>
        </p:nvGrpSpPr>
        <p:grpSpPr bwMode="auto">
          <a:xfrm>
            <a:off x="1447800"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19467" name="Text Box 12"/>
            <p:cNvSpPr txBox="1">
              <a:spLocks noChangeArrowheads="1"/>
            </p:cNvSpPr>
            <p:nvPr/>
          </p:nvSpPr>
          <p:spPr bwMode="auto">
            <a:xfrm>
              <a:off x="212" y="-1034"/>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latin typeface="Calibri" pitchFamily="34" charset="0"/>
              <a:cs typeface="Calibri" pitchFamily="34" charset="0"/>
              <a:sym typeface="Webdings" pitchFamily="18" charset="2"/>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1</a:t>
            </a:fld>
            <a:endParaRPr lang="en-US" dirty="0">
              <a:latin typeface="Calibri" pitchFamily="34" charset="0"/>
              <a:cs typeface="Calibri" pitchFamily="34" charset="0"/>
            </a:endParaRPr>
          </a:p>
        </p:txBody>
      </p:sp>
      <p:sp>
        <p:nvSpPr>
          <p:cNvPr id="12"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tx2">
                    <a:lumMod val="75000"/>
                  </a:schemeClr>
                </a:solidFill>
                <a:latin typeface="Calibri" pitchFamily="34" charset="0"/>
                <a:cs typeface="Calibri" pitchFamily="34" charset="0"/>
              </a:rPr>
              <a:t>Use this Alert: Discuss in Tool Box Talks and HSE Meetings </a:t>
            </a:r>
            <a:r>
              <a:rPr lang="en-US" sz="110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tx2">
                  <a:lumMod val="75000"/>
                </a:schemeClr>
              </a:solidFill>
              <a:latin typeface="Calibri" pitchFamily="34" charset="0"/>
              <a:cs typeface="Calibri" pitchFamily="34" charset="0"/>
            </a:endParaRP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3"/>
              </a:rPr>
              <a:t>:  </a:t>
            </a:r>
            <a:r>
              <a:rPr lang="en-US" sz="1000" b="0" dirty="0" smtClean="0">
                <a:solidFill>
                  <a:schemeClr val="accent6">
                    <a:lumMod val="50000"/>
                  </a:schemeClr>
                </a:solidFill>
                <a:latin typeface="Calibri" pitchFamily="34" charset="0"/>
                <a:cs typeface="Calibri" pitchFamily="34" charset="0"/>
                <a:hlinkClick r:id="rId3"/>
              </a:rPr>
              <a:t>MSE54</a:t>
            </a:r>
            <a:r>
              <a:rPr lang="en-US" sz="1000" b="0" dirty="0" smtClean="0">
                <a:latin typeface="Calibri" pitchFamily="34" charset="0"/>
                <a:cs typeface="Calibri" pitchFamily="34" charset="0"/>
                <a:hlinkClick r:id="rId3"/>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4"/>
              </a:rPr>
              <a:t>HSE Website</a:t>
            </a:r>
            <a:r>
              <a:rPr lang="en-US" sz="1000" b="0" dirty="0" smtClean="0">
                <a:latin typeface="Calibri" pitchFamily="34" charset="0"/>
                <a:cs typeface="Calibri" pitchFamily="34" charset="0"/>
              </a:rPr>
              <a:t>                                 Learning No </a:t>
            </a:r>
            <a:r>
              <a:rPr lang="en-US" sz="1000" b="0" dirty="0" smtClean="0">
                <a:latin typeface="Calibri" pitchFamily="34" charset="0"/>
                <a:cs typeface="Calibri" pitchFamily="34" charset="0"/>
              </a:rPr>
              <a:t>21                                                               02/09/2013</a:t>
            </a:r>
            <a:endParaRPr lang="en-US" sz="1000" b="0" dirty="0" smtClean="0">
              <a:latin typeface="Calibri" pitchFamily="34" charset="0"/>
              <a:cs typeface="Calibri" pitchFamily="34" charset="0"/>
            </a:endParaRPr>
          </a:p>
        </p:txBody>
      </p:sp>
      <p:sp>
        <p:nvSpPr>
          <p:cNvPr id="15" name="Text Box 5"/>
          <p:cNvSpPr txBox="1">
            <a:spLocks noChangeArrowheads="1"/>
          </p:cNvSpPr>
          <p:nvPr/>
        </p:nvSpPr>
        <p:spPr bwMode="auto">
          <a:xfrm>
            <a:off x="76200" y="5486400"/>
            <a:ext cx="6096000" cy="338554"/>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1600" b="1" dirty="0" smtClean="0">
                <a:solidFill>
                  <a:srgbClr val="FFFF66"/>
                </a:solidFill>
                <a:latin typeface="Calibri" pitchFamily="34" charset="0"/>
                <a:cs typeface="Calibri" pitchFamily="34" charset="0"/>
              </a:rPr>
              <a:t>Challenge management if your </a:t>
            </a:r>
            <a:r>
              <a:rPr lang="en-US" sz="1600" b="1" dirty="0" smtClean="0">
                <a:solidFill>
                  <a:srgbClr val="FFFF66"/>
                </a:solidFill>
                <a:latin typeface="Calibri" pitchFamily="34" charset="0"/>
                <a:cs typeface="Calibri" pitchFamily="34" charset="0"/>
              </a:rPr>
              <a:t>electrical/air-con </a:t>
            </a:r>
            <a:r>
              <a:rPr lang="en-US" sz="1600" b="1" dirty="0" smtClean="0">
                <a:solidFill>
                  <a:srgbClr val="FFFF66"/>
                </a:solidFill>
                <a:latin typeface="Calibri" pitchFamily="34" charset="0"/>
                <a:cs typeface="Calibri" pitchFamily="34" charset="0"/>
              </a:rPr>
              <a:t>servicing is late </a:t>
            </a:r>
          </a:p>
        </p:txBody>
      </p:sp>
      <p:pic>
        <p:nvPicPr>
          <p:cNvPr id="16" name="Picture 2" descr="100_9533"/>
          <p:cNvPicPr>
            <a:picLocks noChangeAspect="1" noChangeArrowheads="1"/>
          </p:cNvPicPr>
          <p:nvPr/>
        </p:nvPicPr>
        <p:blipFill>
          <a:blip r:embed="rId5" cstate="print"/>
          <a:srcRect/>
          <a:stretch>
            <a:fillRect/>
          </a:stretch>
        </p:blipFill>
        <p:spPr bwMode="auto">
          <a:xfrm>
            <a:off x="6248400" y="1219200"/>
            <a:ext cx="2663453" cy="2157984"/>
          </a:xfrm>
          <a:prstGeom prst="rect">
            <a:avLst/>
          </a:prstGeom>
          <a:noFill/>
          <a:ln w="19050">
            <a:solidFill>
              <a:schemeClr val="tx1"/>
            </a:solidFill>
            <a:miter lim="800000"/>
            <a:headEnd/>
            <a:tailEnd/>
          </a:ln>
        </p:spPr>
      </p:pic>
      <p:pic>
        <p:nvPicPr>
          <p:cNvPr id="7171" name="Picture 3"/>
          <p:cNvPicPr>
            <a:picLocks noChangeAspect="1" noChangeArrowheads="1"/>
          </p:cNvPicPr>
          <p:nvPr/>
        </p:nvPicPr>
        <p:blipFill>
          <a:blip r:embed="rId6" cstate="print"/>
          <a:srcRect/>
          <a:stretch>
            <a:fillRect/>
          </a:stretch>
        </p:blipFill>
        <p:spPr bwMode="auto">
          <a:xfrm>
            <a:off x="6248400" y="3962400"/>
            <a:ext cx="2667000" cy="2390775"/>
          </a:xfrm>
          <a:prstGeom prst="rect">
            <a:avLst/>
          </a:prstGeom>
          <a:noFill/>
          <a:ln w="9525">
            <a:solidFill>
              <a:schemeClr val="tx1"/>
            </a:solidFill>
            <a:miter lim="800000"/>
            <a:headEnd/>
            <a:tailEnd/>
          </a:ln>
        </p:spPr>
      </p:pic>
      <p:grpSp>
        <p:nvGrpSpPr>
          <p:cNvPr id="18" name="Group 131"/>
          <p:cNvGrpSpPr>
            <a:grpSpLocks/>
          </p:cNvGrpSpPr>
          <p:nvPr/>
        </p:nvGrpSpPr>
        <p:grpSpPr bwMode="auto">
          <a:xfrm>
            <a:off x="8532440" y="292494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grpSp>
      <p:sp>
        <p:nvSpPr>
          <p:cNvPr id="21" name="Freeform 132"/>
          <p:cNvSpPr>
            <a:spLocks/>
          </p:cNvSpPr>
          <p:nvPr/>
        </p:nvSpPr>
        <p:spPr bwMode="auto">
          <a:xfrm>
            <a:off x="8610600" y="5943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z="1600" smtClean="0">
              <a:solidFill>
                <a:srgbClr val="0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Calibri" pitchFamily="34" charset="0"/>
                  <a:cs typeface="Calibri" pitchFamily="34" charset="0"/>
                </a:rPr>
                <a:t>Management </a:t>
              </a:r>
              <a:r>
                <a:rPr lang="en-GB" sz="4400" b="1" dirty="0" smtClean="0">
                  <a:solidFill>
                    <a:srgbClr val="0000FF"/>
                  </a:solidFill>
                  <a:latin typeface="Calibri" pitchFamily="34" charset="0"/>
                  <a:cs typeface="Calibri" pitchFamily="34" charset="0"/>
                </a:rPr>
                <a:t>actions</a:t>
              </a:r>
              <a:endParaRPr lang="en-GB" sz="4400" b="1" dirty="0">
                <a:solidFill>
                  <a:srgbClr val="0000FF"/>
                </a:solidFill>
                <a:latin typeface="Calibri" pitchFamily="34" charset="0"/>
                <a:cs typeface="Calibri"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20484" name="Rectangle 11"/>
          <p:cNvSpPr>
            <a:spLocks noChangeArrowheads="1"/>
          </p:cNvSpPr>
          <p:nvPr/>
        </p:nvSpPr>
        <p:spPr bwMode="auto">
          <a:xfrm>
            <a:off x="381000" y="2438400"/>
            <a:ext cx="8628063" cy="2723823"/>
          </a:xfrm>
          <a:prstGeom prst="rect">
            <a:avLst/>
          </a:prstGeom>
          <a:noFill/>
          <a:ln w="9525">
            <a:noFill/>
            <a:miter lim="800000"/>
            <a:headEnd/>
            <a:tailEnd/>
          </a:ln>
        </p:spPr>
        <p:txBody>
          <a:bodyPr>
            <a:spAutoFit/>
          </a:bodyPr>
          <a:lstStyle/>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systems to ensure all your electrical equipment is fit for purpose?</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your assurance processes ensure electrical equipment fuse/circuit breaker ratings are as per manufacturers recommendations</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planned preventative maintenance/servicing schedules for electrical equipment?</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systems to check the planned preventative maintenance is taking place?</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employ sufficiently qualified technicians to service/maintain electrical equipment?</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have a formal process for employees to report electrical faults or over-due servicing?</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educate your workforce to switch off electrical equipment when not in use ?</a:t>
            </a:r>
          </a:p>
          <a:p>
            <a:pPr marL="573088" lvl="1" indent="-457200" algn="just">
              <a:buFont typeface="+mj-lt"/>
              <a:buAutoNum type="arabicPeriod"/>
            </a:pPr>
            <a:r>
              <a:rPr lang="en-US" sz="1600" dirty="0" smtClean="0">
                <a:solidFill>
                  <a:srgbClr val="000000"/>
                </a:solidFill>
                <a:latin typeface="Calibri" pitchFamily="34" charset="0"/>
                <a:cs typeface="Calibri" pitchFamily="34" charset="0"/>
              </a:rPr>
              <a:t>Do you educate your workforce to lock rooms after working hours to avoid unauthorized entry?</a:t>
            </a:r>
          </a:p>
          <a:p>
            <a:pPr marL="374650" lvl="1" indent="-285750">
              <a:lnSpc>
                <a:spcPct val="150000"/>
              </a:lnSpc>
            </a:pPr>
            <a:endParaRPr lang="en-GB" dirty="0">
              <a:solidFill>
                <a:srgbClr val="FF0000"/>
              </a:solidFill>
              <a:latin typeface="Calibri" pitchFamily="34" charset="0"/>
              <a:cs typeface="Calibri" pitchFamily="34" charset="0"/>
            </a:endParaRPr>
          </a:p>
        </p:txBody>
      </p:sp>
      <p:sp>
        <p:nvSpPr>
          <p:cNvPr id="10" name="Slide Number Placeholder 9"/>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2</a:t>
            </a:fld>
            <a:endParaRPr lang="en-US">
              <a:latin typeface="Calibri" pitchFamily="34" charset="0"/>
              <a:cs typeface="Calibri" pitchFamily="34" charset="0"/>
            </a:endParaRPr>
          </a:p>
        </p:txBody>
      </p:sp>
      <p:sp>
        <p:nvSpPr>
          <p:cNvPr id="9" name="Rectangle 8"/>
          <p:cNvSpPr/>
          <p:nvPr/>
        </p:nvSpPr>
        <p:spPr>
          <a:xfrm>
            <a:off x="457200" y="838200"/>
            <a:ext cx="7162800" cy="861774"/>
          </a:xfrm>
          <a:prstGeom prst="rect">
            <a:avLst/>
          </a:prstGeom>
        </p:spPr>
        <p:txBody>
          <a:bodyPr wrap="square">
            <a:spAutoFit/>
          </a:bodyPr>
          <a:lstStyle/>
          <a:p>
            <a:pPr marL="114300" indent="-114300" algn="just">
              <a:defRPr/>
            </a:pPr>
            <a:r>
              <a:rPr lang="en-GB" sz="1600" b="1" dirty="0" smtClean="0">
                <a:latin typeface="Calibri" pitchFamily="34" charset="0"/>
                <a:cs typeface="Calibri" pitchFamily="34" charset="0"/>
              </a:rPr>
              <a:t>Date:</a:t>
            </a:r>
            <a:r>
              <a:rPr lang="en-US" sz="1600" b="1" dirty="0" smtClean="0">
                <a:latin typeface="Calibri" pitchFamily="34" charset="0"/>
                <a:cs typeface="Calibri" pitchFamily="34" charset="0"/>
              </a:rPr>
              <a:t> 15/06/2013 </a:t>
            </a:r>
          </a:p>
          <a:p>
            <a:pPr marL="114300" indent="-114300" algn="just">
              <a:defRPr/>
            </a:pPr>
            <a:endParaRPr lang="en-US" sz="1600" b="1" dirty="0" smtClean="0">
              <a:latin typeface="Calibri" pitchFamily="34" charset="0"/>
              <a:cs typeface="Calibri" pitchFamily="34" charset="0"/>
            </a:endParaRPr>
          </a:p>
          <a:p>
            <a:pPr marL="114300" indent="-114300" algn="just">
              <a:defRPr/>
            </a:pPr>
            <a:r>
              <a:rPr lang="en-US" sz="1600" b="1" dirty="0" smtClean="0">
                <a:latin typeface="Calibri" pitchFamily="34" charset="0"/>
                <a:cs typeface="Calibri" pitchFamily="34" charset="0"/>
              </a:rPr>
              <a:t>Fire outbreak in the Journey Manager’s office (</a:t>
            </a:r>
            <a:r>
              <a:rPr lang="en-US" sz="1600" b="1" dirty="0" err="1" smtClean="0">
                <a:latin typeface="Calibri" pitchFamily="34" charset="0"/>
                <a:cs typeface="Calibri" pitchFamily="34" charset="0"/>
              </a:rPr>
              <a:t>portacabin</a:t>
            </a:r>
            <a:r>
              <a:rPr lang="en-US" sz="1600" b="1" dirty="0" smtClean="0">
                <a:latin typeface="Calibri" pitchFamily="34" charset="0"/>
                <a:cs typeface="Calibri" pitchFamily="34" charset="0"/>
              </a:rPr>
              <a:t>) at night </a:t>
            </a:r>
            <a:endParaRPr lang="en-US" sz="1600" b="1" dirty="0">
              <a:latin typeface="Calibri" pitchFamily="34" charset="0"/>
              <a:cs typeface="Calibri" pitchFamily="34" charset="0"/>
            </a:endParaRPr>
          </a:p>
        </p:txBody>
      </p:sp>
      <p:sp>
        <p:nvSpPr>
          <p:cNvPr id="11" name="Rectangle 10"/>
          <p:cNvSpPr/>
          <p:nvPr/>
        </p:nvSpPr>
        <p:spPr>
          <a:xfrm>
            <a:off x="381000" y="1752600"/>
            <a:ext cx="8305800" cy="646331"/>
          </a:xfrm>
          <a:prstGeom prst="rect">
            <a:avLst/>
          </a:prstGeom>
        </p:spPr>
        <p:txBody>
          <a:bodyPr wrap="square">
            <a:spAutoFit/>
          </a:bodyPr>
          <a:lstStyle/>
          <a:p>
            <a:pPr marL="342900" indent="-342900">
              <a:defRPr/>
            </a:pPr>
            <a:r>
              <a:rPr lang="en-US" dirty="0" smtClean="0">
                <a:solidFill>
                  <a:srgbClr val="FF0000"/>
                </a:solidFill>
                <a:latin typeface="Calibri" pitchFamily="34" charset="0"/>
                <a:cs typeface="Calibri" pitchFamily="34" charset="0"/>
              </a:rPr>
              <a:t>As a learning from this incident and ensure continual improvement all contract</a:t>
            </a:r>
          </a:p>
          <a:p>
            <a:pPr marL="342900" indent="-342900">
              <a:defRPr/>
            </a:pPr>
            <a:r>
              <a:rPr lang="en-US" dirty="0" smtClean="0">
                <a:solidFill>
                  <a:srgbClr val="FF0000"/>
                </a:solidFill>
                <a:latin typeface="Calibri" pitchFamily="34" charset="0"/>
                <a:cs typeface="Calibri" pitchFamily="34" charset="0"/>
              </a:rPr>
              <a:t>managers are to review their HSE HEMP against the questions asked below:        </a:t>
            </a:r>
            <a:endParaRPr lang="en-US" dirty="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18744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BCC122A-B246-409C-AD15-7BDEDF59465E}"/>
</file>

<file path=customXml/itemProps2.xml><?xml version="1.0" encoding="utf-8"?>
<ds:datastoreItem xmlns:ds="http://schemas.openxmlformats.org/officeDocument/2006/customXml" ds:itemID="{C28C09E7-AFE7-4AF0-8E7E-850457597F92}"/>
</file>

<file path=customXml/itemProps3.xml><?xml version="1.0" encoding="utf-8"?>
<ds:datastoreItem xmlns:ds="http://schemas.openxmlformats.org/officeDocument/2006/customXml" ds:itemID="{240A0DCE-EDA7-40CF-84AA-EC631CCFEA9E}"/>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179</TotalTime>
  <Words>358</Words>
  <Application>Microsoft Office PowerPoint</Application>
  <PresentationFormat>On-screen Show (4:3)</PresentationFormat>
  <Paragraphs>35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21</cp:revision>
  <dcterms:created xsi:type="dcterms:W3CDTF">2013-03-31T10:31:45Z</dcterms:created>
  <dcterms:modified xsi:type="dcterms:W3CDTF">2013-09-02T05:31:41Z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