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customXml/itemProps4.xml" ContentType="application/vnd.openxmlformats-officedocument.customXmlProperties+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8"/>
  </p:notesMasterIdLst>
  <p:sldIdLst>
    <p:sldId id="271" r:id="rId6"/>
    <p:sldId id="27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80" d="100"/>
          <a:sy n="80" d="100"/>
        </p:scale>
        <p:origin x="-1445"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1.xml"/><Relationship Id="rId10" Type="http://schemas.openxmlformats.org/officeDocument/2006/relationships/viewProps" Target="viewProps.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EC1421C-CD7E-451D-83BD-C627DB3B72C4}" type="datetimeFigureOut">
              <a:rPr lang="en-US" smtClean="0"/>
              <a:pPr/>
              <a:t>02/09/2013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A3B993-C98A-47FF-967B-EBDCD50A3C4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p:spPr>
        <p:txBody>
          <a:bodyPr/>
          <a:lstStyle/>
          <a:p>
            <a:endParaRPr lang="en-US" smtClean="0"/>
          </a:p>
        </p:txBody>
      </p:sp>
      <p:sp>
        <p:nvSpPr>
          <p:cNvPr id="4" name="Header Placeholder 3"/>
          <p:cNvSpPr>
            <a:spLocks noGrp="1"/>
          </p:cNvSpPr>
          <p:nvPr>
            <p:ph type="hdr" sz="quarter"/>
          </p:nvPr>
        </p:nvSpPr>
        <p:spPr/>
        <p:txBody>
          <a:bodyPr/>
          <a:lstStyle/>
          <a:p>
            <a:pPr>
              <a:defRPr/>
            </a:pPr>
            <a:r>
              <a:rPr lang="en-US" smtClean="0"/>
              <a:t>Non Accidental Death- 24 April 2013</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0DB962-0ECF-496A-953A-24C57B5DE9BA}" type="datetime1">
              <a:rPr lang="en-US" smtClean="0"/>
              <a:pPr/>
              <a:t>02/09/2013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2F58E-0D41-440B-B912-1A5118F5CDB1}" type="slidenum">
              <a:rPr lang="en-US" smtClean="0"/>
              <a:pPr/>
              <a:t>‹#›</a:t>
            </a:fld>
            <a:endParaRPr lang="en-US"/>
          </a:p>
        </p:txBody>
      </p:sp>
      <p:pic>
        <p:nvPicPr>
          <p:cNvPr id="7" name="Picture 6" descr="PPT cover.jpg"/>
          <p:cNvPicPr>
            <a:picLocks noChangeAspect="1"/>
          </p:cNvPicPr>
          <p:nvPr userDrawn="1"/>
        </p:nvPicPr>
        <p:blipFill>
          <a:blip r:embed="rId2" cstate="print"/>
          <a:stretch>
            <a:fillRect/>
          </a:stretch>
        </p:blipFill>
        <p:spPr>
          <a:xfrm>
            <a:off x="0" y="0"/>
            <a:ext cx="9149407" cy="685395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796F4D-8936-4277-889E-F9BFE2F04940}" type="datetime1">
              <a:rPr lang="en-US" smtClean="0"/>
              <a:pPr/>
              <a:t>02/09/2013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2F58E-0D41-440B-B912-1A5118F5CDB1}" type="slidenum">
              <a:rPr lang="en-US" smtClean="0"/>
              <a:pPr/>
              <a:t>‹#›</a:t>
            </a:fld>
            <a:endParaRPr lang="en-US"/>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B29509-BE6D-4490-AAA4-2C7CDE4D5D4E}" type="datetime1">
              <a:rPr lang="en-US" smtClean="0"/>
              <a:pPr/>
              <a:t>02/09/2013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2F58E-0D41-440B-B912-1A5118F5CDB1}" type="slidenum">
              <a:rPr lang="en-US" smtClean="0"/>
              <a:pPr/>
              <a:t>‹#›</a:t>
            </a:fld>
            <a:endParaRPr lang="en-US"/>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EF0499-D67F-4E38-A892-3734D9A9F9F0}" type="datetime1">
              <a:rPr lang="en-US" smtClean="0"/>
              <a:pPr/>
              <a:t>02/09/2013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2F58E-0D41-440B-B912-1A5118F5CDB1}" type="slidenum">
              <a:rPr lang="en-US" smtClean="0"/>
              <a:pPr/>
              <a:t>‹#›</a:t>
            </a:fld>
            <a:endParaRPr lang="en-US"/>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2E30A2-B972-454B-A938-45FBA496BF4E}" type="datetime1">
              <a:rPr lang="en-US" smtClean="0"/>
              <a:pPr/>
              <a:t>02/09/2013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02F58E-0D41-440B-B912-1A5118F5CDB1}" type="slidenum">
              <a:rPr lang="en-US" smtClean="0"/>
              <a:pPr/>
              <a:t>‹#›</a:t>
            </a:fld>
            <a:endParaRPr lang="en-US"/>
          </a:p>
        </p:txBody>
      </p:sp>
      <p:pic>
        <p:nvPicPr>
          <p:cNvPr id="7"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1DB355-346C-4B7C-9297-030D4ACF42A5}" type="datetime1">
              <a:rPr lang="en-US" smtClean="0"/>
              <a:pPr/>
              <a:t>02/09/2013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2F58E-0D41-440B-B912-1A5118F5CDB1}" type="slidenum">
              <a:rPr lang="en-US" smtClean="0"/>
              <a:pPr/>
              <a:t>‹#›</a:t>
            </a:fld>
            <a:endParaRPr lang="en-US"/>
          </a:p>
        </p:txBody>
      </p:sp>
      <p:pic>
        <p:nvPicPr>
          <p:cNvPr id="8"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C32226-C74A-438B-96EA-DADC0EE1CEF3}" type="datetime1">
              <a:rPr lang="en-US" smtClean="0"/>
              <a:pPr/>
              <a:t>02/09/2013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02F58E-0D41-440B-B912-1A5118F5CDB1}" type="slidenum">
              <a:rPr lang="en-US" smtClean="0"/>
              <a:pPr/>
              <a:t>‹#›</a:t>
            </a:fld>
            <a:endParaRPr lang="en-US"/>
          </a:p>
        </p:txBody>
      </p:sp>
      <p:pic>
        <p:nvPicPr>
          <p:cNvPr id="10"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8ACBC44-A36B-473C-BD62-EDC4C78DC01E}" type="datetime1">
              <a:rPr lang="en-US" smtClean="0"/>
              <a:pPr/>
              <a:t>02/09/2013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02F58E-0D41-440B-B912-1A5118F5CDB1}" type="slidenum">
              <a:rPr lang="en-US" smtClean="0"/>
              <a:pPr/>
              <a:t>‹#›</a:t>
            </a:fld>
            <a:endParaRPr lang="en-US"/>
          </a:p>
        </p:txBody>
      </p:sp>
      <p:pic>
        <p:nvPicPr>
          <p:cNvPr id="6"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8EE1E6-DFBB-4EF5-A2F4-E83521F9838D}" type="datetime1">
              <a:rPr lang="en-US" smtClean="0"/>
              <a:pPr/>
              <a:t>02/09/2013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02F58E-0D41-440B-B912-1A5118F5CDB1}" type="slidenum">
              <a:rPr lang="en-US" smtClean="0"/>
              <a:pPr/>
              <a:t>‹#›</a:t>
            </a:fld>
            <a:endParaRPr lang="en-US"/>
          </a:p>
        </p:txBody>
      </p:sp>
      <p:pic>
        <p:nvPicPr>
          <p:cNvPr id="5"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FAE0EA-EB60-43CB-91B1-A07062D4D034}" type="datetime1">
              <a:rPr lang="en-US" smtClean="0"/>
              <a:pPr/>
              <a:t>02/09/2013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2F58E-0D41-440B-B912-1A5118F5CDB1}" type="slidenum">
              <a:rPr lang="en-US" smtClean="0"/>
              <a:pPr/>
              <a:t>‹#›</a:t>
            </a:fld>
            <a:endParaRPr lang="en-US"/>
          </a:p>
        </p:txBody>
      </p:sp>
      <p:pic>
        <p:nvPicPr>
          <p:cNvPr id="8"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8A2E6F5-3A21-4DDE-ACB8-F9ADDCFE99F4}" type="datetime1">
              <a:rPr lang="en-US" smtClean="0"/>
              <a:pPr/>
              <a:t>02/09/2013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02F58E-0D41-440B-B912-1A5118F5CDB1}" type="slidenum">
              <a:rPr lang="en-US" smtClean="0"/>
              <a:pPr/>
              <a:t>‹#›</a:t>
            </a:fld>
            <a:endParaRPr lang="en-US"/>
          </a:p>
        </p:txBody>
      </p:sp>
      <p:pic>
        <p:nvPicPr>
          <p:cNvPr id="8" name="Content Placeholder 3" descr="PPT option1.jpg"/>
          <p:cNvPicPr>
            <a:picLocks noChangeAspect="1"/>
          </p:cNvPicPr>
          <p:nvPr userDrawn="1"/>
        </p:nvPicPr>
        <p:blipFill>
          <a:blip r:embed="rId2" cstate="print"/>
          <a:stretch>
            <a:fillRect/>
          </a:stretch>
        </p:blipFill>
        <p:spPr>
          <a:xfrm>
            <a:off x="-10813" y="0"/>
            <a:ext cx="9154813" cy="68580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22BCCC-901E-4ECA-90B4-25A6E75F09C2}" type="datetime1">
              <a:rPr lang="en-US" smtClean="0"/>
              <a:pPr/>
              <a:t>02/09/2013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02F58E-0D41-440B-B912-1A5118F5CD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alib.z.shaqsi@pdo.co.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hyperlink" Target="http://pdointernet/hseforcontractors/Pages/OnlineLibrary1.asp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71438" y="762000"/>
            <a:ext cx="6176962" cy="4330416"/>
          </a:xfrm>
          <a:prstGeom prst="rect">
            <a:avLst/>
          </a:prstGeom>
          <a:noFill/>
          <a:ln w="19050">
            <a:noFill/>
            <a:miter lim="800000"/>
            <a:headEnd/>
            <a:tailEnd/>
          </a:ln>
        </p:spPr>
        <p:txBody>
          <a:bodyPr wrap="square">
            <a:spAutoFit/>
          </a:bodyPr>
          <a:lstStyle/>
          <a:p>
            <a:pPr marL="114300" indent="-114300" algn="just">
              <a:defRPr/>
            </a:pPr>
            <a:endParaRPr lang="en-GB" sz="1600" b="1" dirty="0" smtClean="0">
              <a:latin typeface="Calibri" pitchFamily="34" charset="0"/>
              <a:cs typeface="Calibri" pitchFamily="34" charset="0"/>
            </a:endParaRPr>
          </a:p>
          <a:p>
            <a:pPr marL="114300" indent="-114300" algn="just">
              <a:defRPr/>
            </a:pPr>
            <a:endParaRPr lang="en-GB" sz="1400" b="1" dirty="0" smtClean="0"/>
          </a:p>
          <a:p>
            <a:pPr marL="114300" indent="-114300" algn="just">
              <a:defRPr/>
            </a:pPr>
            <a:r>
              <a:rPr lang="en-GB" sz="1400" b="1" dirty="0" smtClean="0"/>
              <a:t>Date</a:t>
            </a:r>
            <a:r>
              <a:rPr lang="en-GB" sz="1400" b="1" dirty="0"/>
              <a:t>:</a:t>
            </a:r>
            <a:r>
              <a:rPr lang="en-US" sz="1400" b="1" dirty="0"/>
              <a:t> </a:t>
            </a:r>
            <a:r>
              <a:rPr lang="en-US" sz="1400" b="1" dirty="0" smtClean="0"/>
              <a:t>15/06/2013  -  Fire breaks out in Journey Manager’s office (</a:t>
            </a:r>
            <a:r>
              <a:rPr lang="en-US" sz="1400" b="1" dirty="0" err="1" smtClean="0"/>
              <a:t>portacabin</a:t>
            </a:r>
            <a:r>
              <a:rPr lang="en-US" sz="1400" b="1" dirty="0" smtClean="0"/>
              <a:t>) </a:t>
            </a:r>
            <a:endParaRPr lang="en-US" sz="1400" b="1" dirty="0"/>
          </a:p>
          <a:p>
            <a:pPr marL="114300" indent="-114300" algn="just">
              <a:defRPr/>
            </a:pPr>
            <a:endParaRPr lang="en-US" sz="1300" b="1" dirty="0">
              <a:solidFill>
                <a:srgbClr val="FF0000"/>
              </a:solidFill>
              <a:latin typeface="Calibri" pitchFamily="34" charset="0"/>
              <a:cs typeface="Calibri" pitchFamily="34" charset="0"/>
            </a:endParaRPr>
          </a:p>
          <a:p>
            <a:pPr marL="114300" indent="-114300" algn="just">
              <a:defRPr/>
            </a:pPr>
            <a:r>
              <a:rPr lang="en-US" sz="1600" b="1" dirty="0">
                <a:solidFill>
                  <a:srgbClr val="FF0000"/>
                </a:solidFill>
                <a:latin typeface="Calibri" pitchFamily="34" charset="0"/>
                <a:cs typeface="Calibri" pitchFamily="34" charset="0"/>
              </a:rPr>
              <a:t>What happened?</a:t>
            </a:r>
            <a:endParaRPr lang="en-US" sz="1600" dirty="0">
              <a:solidFill>
                <a:srgbClr val="FF0000"/>
              </a:solidFill>
              <a:latin typeface="Calibri" pitchFamily="34" charset="0"/>
              <a:cs typeface="Calibri" pitchFamily="34" charset="0"/>
            </a:endParaRPr>
          </a:p>
          <a:p>
            <a:pPr>
              <a:spcBef>
                <a:spcPct val="20000"/>
              </a:spcBef>
              <a:buClr>
                <a:schemeClr val="tx1"/>
              </a:buClr>
              <a:defRPr/>
            </a:pPr>
            <a:r>
              <a:rPr lang="en-GB" sz="1400" dirty="0" smtClean="0"/>
              <a:t>In the early hours of the morning smoke was seen coming out of the Journey manager’s office. The alarm was raised, the emergency response procedure initiated, site evacuated and the fire extinguished by portable fire extinguishers. The interior of the office was burnt including  all office equipment. No one was injured.  The fire had started in a short circuit in the air conditioning unit.</a:t>
            </a:r>
          </a:p>
          <a:p>
            <a:pPr>
              <a:spcBef>
                <a:spcPct val="20000"/>
              </a:spcBef>
              <a:buClr>
                <a:schemeClr val="tx1"/>
              </a:buClr>
              <a:defRPr/>
            </a:pPr>
            <a:endParaRPr lang="en-GB" sz="800" b="1" dirty="0">
              <a:latin typeface="Calibri" pitchFamily="34" charset="0"/>
              <a:cs typeface="Calibri" pitchFamily="34" charset="0"/>
            </a:endParaRPr>
          </a:p>
          <a:p>
            <a:pPr marL="114300" indent="-114300" algn="just">
              <a:defRPr/>
            </a:pPr>
            <a:endParaRPr lang="en-US" sz="1600" b="1" dirty="0" smtClean="0">
              <a:solidFill>
                <a:srgbClr val="333399"/>
              </a:solidFill>
              <a:latin typeface="Calibri" pitchFamily="34" charset="0"/>
              <a:cs typeface="Calibri" pitchFamily="34" charset="0"/>
            </a:endParaRPr>
          </a:p>
          <a:p>
            <a:pPr marL="114300" indent="-114300" algn="just">
              <a:defRPr/>
            </a:pPr>
            <a:r>
              <a:rPr lang="en-US" sz="1600" b="1" dirty="0" smtClean="0">
                <a:solidFill>
                  <a:srgbClr val="333399"/>
                </a:solidFill>
                <a:latin typeface="Calibri" pitchFamily="34" charset="0"/>
                <a:cs typeface="Calibri" pitchFamily="34" charset="0"/>
              </a:rPr>
              <a:t>Your learning from this incident…</a:t>
            </a:r>
          </a:p>
          <a:p>
            <a:pPr marL="114300" indent="-114300" algn="just">
              <a:defRPr/>
            </a:pPr>
            <a:endParaRPr lang="en-US" sz="1600" b="1" dirty="0" smtClean="0">
              <a:solidFill>
                <a:srgbClr val="333399"/>
              </a:solidFill>
              <a:latin typeface="Calibri" pitchFamily="34" charset="0"/>
              <a:cs typeface="Calibri" pitchFamily="34" charset="0"/>
            </a:endParaRPr>
          </a:p>
          <a:p>
            <a:pPr eaLnBrk="1" hangingPunct="1">
              <a:buFont typeface="Arial" pitchFamily="34" charset="0"/>
              <a:buChar char="•"/>
              <a:defRPr/>
            </a:pPr>
            <a:r>
              <a:rPr lang="en-US" sz="1400" dirty="0" smtClean="0">
                <a:solidFill>
                  <a:srgbClr val="000000"/>
                </a:solidFill>
                <a:latin typeface="Calibri" pitchFamily="34" charset="0"/>
                <a:cs typeface="Calibri" pitchFamily="34" charset="0"/>
              </a:rPr>
              <a:t> Know the date when your electrical equipment should be serviced.</a:t>
            </a:r>
          </a:p>
          <a:p>
            <a:pPr eaLnBrk="1" hangingPunct="1">
              <a:buFont typeface="Arial" pitchFamily="34" charset="0"/>
              <a:buChar char="•"/>
              <a:defRPr/>
            </a:pPr>
            <a:r>
              <a:rPr lang="en-US" sz="1400" dirty="0" smtClean="0">
                <a:solidFill>
                  <a:srgbClr val="000000"/>
                </a:solidFill>
                <a:latin typeface="Calibri" pitchFamily="34" charset="0"/>
                <a:cs typeface="Calibri" pitchFamily="34" charset="0"/>
              </a:rPr>
              <a:t> Challenge management if the </a:t>
            </a:r>
            <a:r>
              <a:rPr lang="en-US" sz="1400" dirty="0" smtClean="0">
                <a:solidFill>
                  <a:srgbClr val="000000"/>
                </a:solidFill>
                <a:latin typeface="Calibri" pitchFamily="34" charset="0"/>
                <a:cs typeface="Calibri" pitchFamily="34" charset="0"/>
              </a:rPr>
              <a:t>electrical/air-con </a:t>
            </a:r>
            <a:r>
              <a:rPr lang="en-US" sz="1400" dirty="0" smtClean="0">
                <a:solidFill>
                  <a:srgbClr val="000000"/>
                </a:solidFill>
                <a:latin typeface="Calibri" pitchFamily="34" charset="0"/>
                <a:cs typeface="Calibri" pitchFamily="34" charset="0"/>
              </a:rPr>
              <a:t>servicing is late. </a:t>
            </a:r>
          </a:p>
          <a:p>
            <a:pPr eaLnBrk="1" hangingPunct="1">
              <a:buFont typeface="Arial" pitchFamily="34" charset="0"/>
              <a:buChar char="•"/>
              <a:defRPr/>
            </a:pPr>
            <a:r>
              <a:rPr lang="en-US" sz="1400" dirty="0" smtClean="0">
                <a:solidFill>
                  <a:srgbClr val="000000"/>
                </a:solidFill>
                <a:latin typeface="Calibri" pitchFamily="34" charset="0"/>
                <a:cs typeface="Calibri" pitchFamily="34" charset="0"/>
              </a:rPr>
              <a:t> Always turn off your air-conditioning over night when not in use.</a:t>
            </a:r>
          </a:p>
          <a:p>
            <a:pPr eaLnBrk="1" hangingPunct="1">
              <a:buFont typeface="Arial" pitchFamily="34" charset="0"/>
              <a:buChar char="•"/>
              <a:defRPr/>
            </a:pPr>
            <a:r>
              <a:rPr lang="en-US" sz="1400" dirty="0" smtClean="0">
                <a:solidFill>
                  <a:srgbClr val="000000"/>
                </a:solidFill>
                <a:latin typeface="Calibri" pitchFamily="34" charset="0"/>
                <a:cs typeface="Calibri" pitchFamily="34" charset="0"/>
              </a:rPr>
              <a:t> Always lock your offices at night to avoid unauthorised access. </a:t>
            </a:r>
            <a:endParaRPr lang="en-US" sz="1400" dirty="0">
              <a:solidFill>
                <a:srgbClr val="000000"/>
              </a:solidFill>
              <a:latin typeface="Calibri" pitchFamily="34" charset="0"/>
              <a:cs typeface="Calibri" pitchFamily="34" charset="0"/>
            </a:endParaRPr>
          </a:p>
          <a:p>
            <a:pPr eaLnBrk="1" hangingPunct="1">
              <a:buFont typeface="Arial" pitchFamily="34" charset="0"/>
              <a:buChar char="•"/>
              <a:defRPr/>
            </a:pPr>
            <a:endParaRPr lang="en-US" sz="1600" dirty="0">
              <a:solidFill>
                <a:srgbClr val="000000"/>
              </a:solidFill>
              <a:latin typeface="Calibri" pitchFamily="34" charset="0"/>
              <a:cs typeface="Calibri" pitchFamily="34" charset="0"/>
            </a:endParaRPr>
          </a:p>
        </p:txBody>
      </p:sp>
      <p:grpSp>
        <p:nvGrpSpPr>
          <p:cNvPr id="2" name="Group 9"/>
          <p:cNvGrpSpPr>
            <a:grpSpLocks/>
          </p:cNvGrpSpPr>
          <p:nvPr/>
        </p:nvGrpSpPr>
        <p:grpSpPr bwMode="auto">
          <a:xfrm>
            <a:off x="1447800" y="0"/>
            <a:ext cx="7239000" cy="2403475"/>
            <a:chOff x="212" y="-1034"/>
            <a:chExt cx="5884" cy="1514"/>
          </a:xfrm>
        </p:grpSpPr>
        <p:sp>
          <p:nvSpPr>
            <p:cNvPr id="19466"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Calibri" pitchFamily="34" charset="0"/>
                <a:cs typeface="Calibri" pitchFamily="34" charset="0"/>
              </a:endParaRPr>
            </a:p>
          </p:txBody>
        </p:sp>
        <p:sp>
          <p:nvSpPr>
            <p:cNvPr id="19467" name="Text Box 12"/>
            <p:cNvSpPr txBox="1">
              <a:spLocks noChangeArrowheads="1"/>
            </p:cNvSpPr>
            <p:nvPr/>
          </p:nvSpPr>
          <p:spPr bwMode="auto">
            <a:xfrm>
              <a:off x="212" y="-1034"/>
              <a:ext cx="4816" cy="485"/>
            </a:xfrm>
            <a:prstGeom prst="rect">
              <a:avLst/>
            </a:prstGeom>
            <a:noFill/>
            <a:ln w="9525">
              <a:noFill/>
              <a:miter lim="800000"/>
              <a:headEnd/>
              <a:tailEnd/>
            </a:ln>
          </p:spPr>
          <p:txBody>
            <a:bodyPr>
              <a:spAutoFit/>
            </a:bodyPr>
            <a:lstStyle/>
            <a:p>
              <a:pPr algn="ctr"/>
              <a:r>
                <a:rPr lang="en-GB" sz="4400" b="1" dirty="0">
                  <a:solidFill>
                    <a:srgbClr val="0000FF"/>
                  </a:solidFill>
                  <a:latin typeface="Calibri" pitchFamily="34" charset="0"/>
                  <a:cs typeface="Calibri" pitchFamily="34" charset="0"/>
                </a:rPr>
                <a:t>PDO safety advice</a:t>
              </a:r>
            </a:p>
          </p:txBody>
        </p:sp>
        <p:sp>
          <p:nvSpPr>
            <p:cNvPr id="19468"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Calibri" pitchFamily="34" charset="0"/>
                <a:cs typeface="Calibri" pitchFamily="34" charset="0"/>
              </a:endParaRPr>
            </a:p>
          </p:txBody>
        </p:sp>
      </p:grpSp>
      <p:sp>
        <p:nvSpPr>
          <p:cNvPr id="19461"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latin typeface="Calibri" pitchFamily="34" charset="0"/>
              <a:cs typeface="Calibri" pitchFamily="34" charset="0"/>
              <a:sym typeface="Webdings" pitchFamily="18" charset="2"/>
            </a:endParaRPr>
          </a:p>
        </p:txBody>
      </p:sp>
      <p:sp>
        <p:nvSpPr>
          <p:cNvPr id="13" name="Slide Number Placeholder 12"/>
          <p:cNvSpPr>
            <a:spLocks noGrp="1"/>
          </p:cNvSpPr>
          <p:nvPr>
            <p:ph type="sldNum" sz="quarter" idx="12"/>
          </p:nvPr>
        </p:nvSpPr>
        <p:spPr/>
        <p:txBody>
          <a:bodyPr/>
          <a:lstStyle/>
          <a:p>
            <a:fld id="{F402F58E-0D41-440B-B912-1A5118F5CDB1}" type="slidenum">
              <a:rPr lang="en-US" smtClean="0">
                <a:latin typeface="Calibri" pitchFamily="34" charset="0"/>
                <a:cs typeface="Calibri" pitchFamily="34" charset="0"/>
              </a:rPr>
              <a:pPr/>
              <a:t>1</a:t>
            </a:fld>
            <a:endParaRPr lang="en-US" dirty="0">
              <a:latin typeface="Calibri" pitchFamily="34" charset="0"/>
              <a:cs typeface="Calibri" pitchFamily="34" charset="0"/>
            </a:endParaRPr>
          </a:p>
        </p:txBody>
      </p:sp>
      <p:sp>
        <p:nvSpPr>
          <p:cNvPr id="12" name="Rectangle 7"/>
          <p:cNvSpPr>
            <a:spLocks noChangeArrowheads="1"/>
          </p:cNvSpPr>
          <p:nvPr/>
        </p:nvSpPr>
        <p:spPr bwMode="auto">
          <a:xfrm>
            <a:off x="0" y="723900"/>
            <a:ext cx="9144000" cy="261610"/>
          </a:xfrm>
          <a:prstGeom prst="rect">
            <a:avLst/>
          </a:prstGeom>
          <a:solidFill>
            <a:schemeClr val="bg1">
              <a:lumMod val="85000"/>
            </a:schemeClr>
          </a:solidFill>
          <a:ln w="9525">
            <a:solidFill>
              <a:schemeClr val="tx1"/>
            </a:solidFill>
            <a:miter lim="800000"/>
            <a:headEnd/>
            <a:tailEnd/>
          </a:ln>
        </p:spPr>
        <p:txBody>
          <a:bodyPr>
            <a:spAutoFit/>
          </a:bodyPr>
          <a:lstStyle/>
          <a:p>
            <a:pPr algn="ctr" eaLnBrk="0" fontAlgn="auto" hangingPunct="0">
              <a:spcBef>
                <a:spcPts val="0"/>
              </a:spcBef>
              <a:spcAft>
                <a:spcPts val="0"/>
              </a:spcAft>
              <a:defRPr/>
            </a:pPr>
            <a:r>
              <a:rPr lang="en-US" sz="1100" b="1" dirty="0">
                <a:solidFill>
                  <a:schemeClr val="tx2">
                    <a:lumMod val="75000"/>
                  </a:schemeClr>
                </a:solidFill>
                <a:latin typeface="Calibri" pitchFamily="34" charset="0"/>
                <a:cs typeface="Calibri" pitchFamily="34" charset="0"/>
              </a:rPr>
              <a:t>Use this Alert: Discuss in Tool Box Talks and HSE Meetings </a:t>
            </a:r>
            <a:r>
              <a:rPr lang="en-US" sz="1100" b="1" dirty="0">
                <a:solidFill>
                  <a:schemeClr val="tx2">
                    <a:lumMod val="75000"/>
                  </a:schemeClr>
                </a:solidFill>
                <a:latin typeface="Calibri" pitchFamily="34" charset="0"/>
                <a:cs typeface="Calibri" pitchFamily="34" charset="0"/>
                <a:sym typeface="Wingdings" pitchFamily="2" charset="2"/>
              </a:rPr>
              <a:t> Distribute to contractors  Post on HSE Notice Boards  Include in site HSE Induction</a:t>
            </a:r>
            <a:endParaRPr lang="en-US" sz="1100" b="1" dirty="0">
              <a:solidFill>
                <a:schemeClr val="tx2">
                  <a:lumMod val="75000"/>
                </a:schemeClr>
              </a:solidFill>
              <a:latin typeface="Calibri" pitchFamily="34" charset="0"/>
              <a:cs typeface="Calibri" pitchFamily="34" charset="0"/>
            </a:endParaRPr>
          </a:p>
        </p:txBody>
      </p:sp>
      <p:sp>
        <p:nvSpPr>
          <p:cNvPr id="14"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lvl1pPr>
              <a:defRPr b="1">
                <a:latin typeface="Arial" pitchFamily="34" charset="0"/>
                <a:cs typeface="Arial" pitchFamily="34" charset="0"/>
              </a:defRPr>
            </a:lvl1pPr>
          </a:lstStyle>
          <a:p>
            <a:pPr fontAlgn="auto">
              <a:spcBef>
                <a:spcPts val="0"/>
              </a:spcBef>
              <a:spcAft>
                <a:spcPts val="0"/>
              </a:spcAft>
              <a:defRPr/>
            </a:pPr>
            <a:r>
              <a:rPr lang="en-US" sz="1000" b="0" dirty="0" smtClean="0">
                <a:latin typeface="Calibri" pitchFamily="34" charset="0"/>
                <a:cs typeface="Calibri" pitchFamily="34" charset="0"/>
              </a:rPr>
              <a:t>Contact</a:t>
            </a:r>
            <a:r>
              <a:rPr lang="en-US" sz="1000" b="0" dirty="0" smtClean="0">
                <a:latin typeface="Calibri" pitchFamily="34" charset="0"/>
                <a:cs typeface="Calibri" pitchFamily="34" charset="0"/>
                <a:hlinkClick r:id="rId3"/>
              </a:rPr>
              <a:t>:  </a:t>
            </a:r>
            <a:r>
              <a:rPr lang="en-US" sz="1000" b="0" dirty="0" smtClean="0">
                <a:solidFill>
                  <a:schemeClr val="accent6">
                    <a:lumMod val="50000"/>
                  </a:schemeClr>
                </a:solidFill>
                <a:latin typeface="Calibri" pitchFamily="34" charset="0"/>
                <a:cs typeface="Calibri" pitchFamily="34" charset="0"/>
                <a:hlinkClick r:id="rId3"/>
              </a:rPr>
              <a:t>MSE54</a:t>
            </a:r>
            <a:r>
              <a:rPr lang="en-US" sz="1000" b="0" dirty="0" smtClean="0">
                <a:latin typeface="Calibri" pitchFamily="34" charset="0"/>
                <a:cs typeface="Calibri" pitchFamily="34" charset="0"/>
                <a:hlinkClick r:id="rId3"/>
              </a:rPr>
              <a:t> </a:t>
            </a:r>
            <a:r>
              <a:rPr lang="en-US" sz="1000" b="0" dirty="0" smtClean="0">
                <a:latin typeface="Calibri" pitchFamily="34" charset="0"/>
                <a:cs typeface="Calibri" pitchFamily="34" charset="0"/>
              </a:rPr>
              <a:t>for further information or visit the </a:t>
            </a:r>
            <a:r>
              <a:rPr lang="en-US" sz="1000" b="0" dirty="0" smtClean="0">
                <a:latin typeface="Calibri" pitchFamily="34" charset="0"/>
                <a:cs typeface="Calibri" pitchFamily="34" charset="0"/>
                <a:hlinkClick r:id="rId4"/>
              </a:rPr>
              <a:t>HSE Website</a:t>
            </a:r>
            <a:r>
              <a:rPr lang="en-US" sz="1000" b="0" dirty="0" smtClean="0">
                <a:latin typeface="Calibri" pitchFamily="34" charset="0"/>
                <a:cs typeface="Calibri" pitchFamily="34" charset="0"/>
              </a:rPr>
              <a:t>                                 Learning No </a:t>
            </a:r>
            <a:r>
              <a:rPr lang="en-US" sz="1000" b="0" dirty="0" smtClean="0">
                <a:latin typeface="Calibri" pitchFamily="34" charset="0"/>
                <a:cs typeface="Calibri" pitchFamily="34" charset="0"/>
              </a:rPr>
              <a:t>21                                                               02/09/2013</a:t>
            </a:r>
            <a:endParaRPr lang="en-US" sz="1000" b="0" dirty="0" smtClean="0">
              <a:latin typeface="Calibri" pitchFamily="34" charset="0"/>
              <a:cs typeface="Calibri" pitchFamily="34" charset="0"/>
            </a:endParaRPr>
          </a:p>
        </p:txBody>
      </p:sp>
      <p:sp>
        <p:nvSpPr>
          <p:cNvPr id="15" name="Text Box 5"/>
          <p:cNvSpPr txBox="1">
            <a:spLocks noChangeArrowheads="1"/>
          </p:cNvSpPr>
          <p:nvPr/>
        </p:nvSpPr>
        <p:spPr bwMode="auto">
          <a:xfrm>
            <a:off x="76200" y="5486400"/>
            <a:ext cx="6096000" cy="338554"/>
          </a:xfrm>
          <a:prstGeom prst="rect">
            <a:avLst/>
          </a:prstGeom>
          <a:solidFill>
            <a:srgbClr val="003366"/>
          </a:solidFill>
          <a:ln w="31750">
            <a:solidFill>
              <a:srgbClr val="0000CC"/>
            </a:solidFill>
            <a:miter lim="800000"/>
            <a:headEnd/>
            <a:tailEnd/>
          </a:ln>
        </p:spPr>
        <p:txBody>
          <a:bodyPr wrap="square">
            <a:spAutoFit/>
          </a:bodyPr>
          <a:lstStyle/>
          <a:p>
            <a:pPr algn="ctr">
              <a:spcBef>
                <a:spcPct val="50000"/>
              </a:spcBef>
              <a:tabLst>
                <a:tab pos="287338" algn="l"/>
              </a:tabLst>
              <a:defRPr/>
            </a:pPr>
            <a:r>
              <a:rPr lang="en-US" sz="1600" b="1" dirty="0" smtClean="0">
                <a:solidFill>
                  <a:srgbClr val="FFFF66"/>
                </a:solidFill>
                <a:latin typeface="Calibri" pitchFamily="34" charset="0"/>
                <a:cs typeface="Calibri" pitchFamily="34" charset="0"/>
              </a:rPr>
              <a:t>Challenge management if your </a:t>
            </a:r>
            <a:r>
              <a:rPr lang="en-US" sz="1600" b="1" dirty="0" smtClean="0">
                <a:solidFill>
                  <a:srgbClr val="FFFF66"/>
                </a:solidFill>
                <a:latin typeface="Calibri" pitchFamily="34" charset="0"/>
                <a:cs typeface="Calibri" pitchFamily="34" charset="0"/>
              </a:rPr>
              <a:t>electrical/air-con </a:t>
            </a:r>
            <a:r>
              <a:rPr lang="en-US" sz="1600" b="1" dirty="0" smtClean="0">
                <a:solidFill>
                  <a:srgbClr val="FFFF66"/>
                </a:solidFill>
                <a:latin typeface="Calibri" pitchFamily="34" charset="0"/>
                <a:cs typeface="Calibri" pitchFamily="34" charset="0"/>
              </a:rPr>
              <a:t>servicing is late </a:t>
            </a:r>
          </a:p>
        </p:txBody>
      </p:sp>
      <p:pic>
        <p:nvPicPr>
          <p:cNvPr id="16" name="Picture 2" descr="100_9533"/>
          <p:cNvPicPr>
            <a:picLocks noChangeAspect="1" noChangeArrowheads="1"/>
          </p:cNvPicPr>
          <p:nvPr/>
        </p:nvPicPr>
        <p:blipFill>
          <a:blip r:embed="rId5" cstate="print"/>
          <a:srcRect/>
          <a:stretch>
            <a:fillRect/>
          </a:stretch>
        </p:blipFill>
        <p:spPr bwMode="auto">
          <a:xfrm>
            <a:off x="6248400" y="1219200"/>
            <a:ext cx="2663453" cy="2157984"/>
          </a:xfrm>
          <a:prstGeom prst="rect">
            <a:avLst/>
          </a:prstGeom>
          <a:noFill/>
          <a:ln w="19050">
            <a:solidFill>
              <a:schemeClr val="tx1"/>
            </a:solidFill>
            <a:miter lim="800000"/>
            <a:headEnd/>
            <a:tailEnd/>
          </a:ln>
        </p:spPr>
      </p:pic>
      <p:pic>
        <p:nvPicPr>
          <p:cNvPr id="7171" name="Picture 3"/>
          <p:cNvPicPr>
            <a:picLocks noChangeAspect="1" noChangeArrowheads="1"/>
          </p:cNvPicPr>
          <p:nvPr/>
        </p:nvPicPr>
        <p:blipFill>
          <a:blip r:embed="rId6" cstate="print"/>
          <a:srcRect/>
          <a:stretch>
            <a:fillRect/>
          </a:stretch>
        </p:blipFill>
        <p:spPr bwMode="auto">
          <a:xfrm>
            <a:off x="6248400" y="3962400"/>
            <a:ext cx="2667000" cy="2390775"/>
          </a:xfrm>
          <a:prstGeom prst="rect">
            <a:avLst/>
          </a:prstGeom>
          <a:noFill/>
          <a:ln w="9525">
            <a:solidFill>
              <a:schemeClr val="tx1"/>
            </a:solidFill>
            <a:miter lim="800000"/>
            <a:headEnd/>
            <a:tailEnd/>
          </a:ln>
        </p:spPr>
      </p:pic>
      <p:grpSp>
        <p:nvGrpSpPr>
          <p:cNvPr id="18" name="Group 131"/>
          <p:cNvGrpSpPr>
            <a:grpSpLocks/>
          </p:cNvGrpSpPr>
          <p:nvPr/>
        </p:nvGrpSpPr>
        <p:grpSpPr bwMode="auto">
          <a:xfrm>
            <a:off x="8532440" y="2924944"/>
            <a:ext cx="336550" cy="544513"/>
            <a:chOff x="3504" y="544"/>
            <a:chExt cx="2287" cy="1855"/>
          </a:xfrm>
        </p:grpSpPr>
        <p:sp>
          <p:nvSpPr>
            <p:cNvPr id="19"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pPr eaLnBrk="1" hangingPunct="1"/>
              <a:endParaRPr lang="en-US" sz="1600" smtClean="0">
                <a:solidFill>
                  <a:srgbClr val="000000"/>
                </a:solidFill>
              </a:endParaRPr>
            </a:p>
          </p:txBody>
        </p:sp>
        <p:sp>
          <p:nvSpPr>
            <p:cNvPr id="20"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pPr eaLnBrk="1" hangingPunct="1"/>
              <a:endParaRPr lang="en-US" sz="1600" smtClean="0">
                <a:solidFill>
                  <a:srgbClr val="000000"/>
                </a:solidFill>
              </a:endParaRPr>
            </a:p>
          </p:txBody>
        </p:sp>
      </p:grpSp>
      <p:sp>
        <p:nvSpPr>
          <p:cNvPr id="21" name="Freeform 132"/>
          <p:cNvSpPr>
            <a:spLocks/>
          </p:cNvSpPr>
          <p:nvPr/>
        </p:nvSpPr>
        <p:spPr bwMode="auto">
          <a:xfrm>
            <a:off x="8610600" y="59436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pPr eaLnBrk="1" hangingPunct="1"/>
            <a:endParaRPr lang="en-US" sz="1600" smtClean="0">
              <a:solidFill>
                <a:srgbClr val="0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12700" y="-228600"/>
            <a:ext cx="8920163" cy="998538"/>
            <a:chOff x="9" y="-144"/>
            <a:chExt cx="6087" cy="629"/>
          </a:xfrm>
        </p:grpSpPr>
        <p:sp>
          <p:nvSpPr>
            <p:cNvPr id="20486"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Calibri" pitchFamily="34" charset="0"/>
                <a:cs typeface="Calibri" pitchFamily="34" charset="0"/>
              </a:endParaRPr>
            </a:p>
          </p:txBody>
        </p:sp>
        <p:sp>
          <p:nvSpPr>
            <p:cNvPr id="20487" name="Text Box 12"/>
            <p:cNvSpPr txBox="1">
              <a:spLocks noChangeArrowheads="1"/>
            </p:cNvSpPr>
            <p:nvPr/>
          </p:nvSpPr>
          <p:spPr bwMode="auto">
            <a:xfrm>
              <a:off x="676" y="0"/>
              <a:ext cx="4816" cy="485"/>
            </a:xfrm>
            <a:prstGeom prst="rect">
              <a:avLst/>
            </a:prstGeom>
            <a:noFill/>
            <a:ln w="9525">
              <a:noFill/>
              <a:miter lim="800000"/>
              <a:headEnd/>
              <a:tailEnd/>
            </a:ln>
          </p:spPr>
          <p:txBody>
            <a:bodyPr>
              <a:spAutoFit/>
            </a:bodyPr>
            <a:lstStyle/>
            <a:p>
              <a:pPr algn="ctr"/>
              <a:r>
                <a:rPr lang="en-GB" sz="4400" b="1" dirty="0">
                  <a:solidFill>
                    <a:srgbClr val="0000FF"/>
                  </a:solidFill>
                  <a:latin typeface="Calibri" pitchFamily="34" charset="0"/>
                  <a:cs typeface="Calibri" pitchFamily="34" charset="0"/>
                </a:rPr>
                <a:t>Management </a:t>
              </a:r>
              <a:r>
                <a:rPr lang="en-GB" sz="4400" b="1" dirty="0" smtClean="0">
                  <a:solidFill>
                    <a:srgbClr val="0000FF"/>
                  </a:solidFill>
                  <a:latin typeface="Calibri" pitchFamily="34" charset="0"/>
                  <a:cs typeface="Calibri" pitchFamily="34" charset="0"/>
                </a:rPr>
                <a:t>actions</a:t>
              </a:r>
              <a:endParaRPr lang="en-GB" sz="4400" b="1" dirty="0">
                <a:solidFill>
                  <a:srgbClr val="0000FF"/>
                </a:solidFill>
                <a:latin typeface="Calibri" pitchFamily="34" charset="0"/>
                <a:cs typeface="Calibri" pitchFamily="34" charset="0"/>
              </a:endParaRPr>
            </a:p>
          </p:txBody>
        </p:sp>
        <p:sp>
          <p:nvSpPr>
            <p:cNvPr id="20488"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Calibri" pitchFamily="34" charset="0"/>
                <a:cs typeface="Calibri" pitchFamily="34" charset="0"/>
              </a:endParaRPr>
            </a:p>
          </p:txBody>
        </p:sp>
        <p:sp>
          <p:nvSpPr>
            <p:cNvPr id="20489"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Calibri" pitchFamily="34" charset="0"/>
                <a:cs typeface="Calibri" pitchFamily="34" charset="0"/>
              </a:endParaRPr>
            </a:p>
          </p:txBody>
        </p:sp>
      </p:grpSp>
      <p:sp>
        <p:nvSpPr>
          <p:cNvPr id="20484" name="Rectangle 11"/>
          <p:cNvSpPr>
            <a:spLocks noChangeArrowheads="1"/>
          </p:cNvSpPr>
          <p:nvPr/>
        </p:nvSpPr>
        <p:spPr bwMode="auto">
          <a:xfrm>
            <a:off x="381000" y="2438400"/>
            <a:ext cx="8628063" cy="2723823"/>
          </a:xfrm>
          <a:prstGeom prst="rect">
            <a:avLst/>
          </a:prstGeom>
          <a:noFill/>
          <a:ln w="9525">
            <a:noFill/>
            <a:miter lim="800000"/>
            <a:headEnd/>
            <a:tailEnd/>
          </a:ln>
        </p:spPr>
        <p:txBody>
          <a:bodyPr>
            <a:spAutoFit/>
          </a:bodyPr>
          <a:lstStyle/>
          <a:p>
            <a:pPr marL="573088" lvl="1" indent="-457200" algn="just">
              <a:buFont typeface="+mj-lt"/>
              <a:buAutoNum type="arabicPeriod"/>
            </a:pPr>
            <a:r>
              <a:rPr lang="en-US" sz="1600" dirty="0" smtClean="0">
                <a:solidFill>
                  <a:srgbClr val="000000"/>
                </a:solidFill>
                <a:latin typeface="Calibri" pitchFamily="34" charset="0"/>
                <a:cs typeface="Calibri" pitchFamily="34" charset="0"/>
              </a:rPr>
              <a:t>Do you have systems to ensure all your electrical equipment is fit for purpose?</a:t>
            </a:r>
          </a:p>
          <a:p>
            <a:pPr marL="573088" lvl="1" indent="-457200" algn="just">
              <a:buFont typeface="+mj-lt"/>
              <a:buAutoNum type="arabicPeriod"/>
            </a:pPr>
            <a:r>
              <a:rPr lang="en-US" sz="1600" dirty="0" smtClean="0">
                <a:solidFill>
                  <a:srgbClr val="000000"/>
                </a:solidFill>
                <a:latin typeface="Calibri" pitchFamily="34" charset="0"/>
                <a:cs typeface="Calibri" pitchFamily="34" charset="0"/>
              </a:rPr>
              <a:t>Do your assurance processes ensure electrical equipment fuse/circuit breaker ratings are as per manufacturers recommendations</a:t>
            </a:r>
          </a:p>
          <a:p>
            <a:pPr marL="573088" lvl="1" indent="-457200" algn="just">
              <a:buFont typeface="+mj-lt"/>
              <a:buAutoNum type="arabicPeriod"/>
            </a:pPr>
            <a:r>
              <a:rPr lang="en-US" sz="1600" dirty="0" smtClean="0">
                <a:solidFill>
                  <a:srgbClr val="000000"/>
                </a:solidFill>
                <a:latin typeface="Calibri" pitchFamily="34" charset="0"/>
                <a:cs typeface="Calibri" pitchFamily="34" charset="0"/>
              </a:rPr>
              <a:t>Do you have planned preventative maintenance/servicing schedules for electrical equipment?</a:t>
            </a:r>
          </a:p>
          <a:p>
            <a:pPr marL="573088" lvl="1" indent="-457200" algn="just">
              <a:buFont typeface="+mj-lt"/>
              <a:buAutoNum type="arabicPeriod"/>
            </a:pPr>
            <a:r>
              <a:rPr lang="en-US" sz="1600" dirty="0" smtClean="0">
                <a:solidFill>
                  <a:srgbClr val="000000"/>
                </a:solidFill>
                <a:latin typeface="Calibri" pitchFamily="34" charset="0"/>
                <a:cs typeface="Calibri" pitchFamily="34" charset="0"/>
              </a:rPr>
              <a:t>Do you have systems to check the planned preventative maintenance is taking place?</a:t>
            </a:r>
          </a:p>
          <a:p>
            <a:pPr marL="573088" lvl="1" indent="-457200" algn="just">
              <a:buFont typeface="+mj-lt"/>
              <a:buAutoNum type="arabicPeriod"/>
            </a:pPr>
            <a:r>
              <a:rPr lang="en-US" sz="1600" dirty="0" smtClean="0">
                <a:solidFill>
                  <a:srgbClr val="000000"/>
                </a:solidFill>
                <a:latin typeface="Calibri" pitchFamily="34" charset="0"/>
                <a:cs typeface="Calibri" pitchFamily="34" charset="0"/>
              </a:rPr>
              <a:t>Do you employ sufficiently qualified technicians to service/maintain electrical equipment?</a:t>
            </a:r>
          </a:p>
          <a:p>
            <a:pPr marL="573088" lvl="1" indent="-457200" algn="just">
              <a:buFont typeface="+mj-lt"/>
              <a:buAutoNum type="arabicPeriod"/>
            </a:pPr>
            <a:r>
              <a:rPr lang="en-US" sz="1600" dirty="0" smtClean="0">
                <a:solidFill>
                  <a:srgbClr val="000000"/>
                </a:solidFill>
                <a:latin typeface="Calibri" pitchFamily="34" charset="0"/>
                <a:cs typeface="Calibri" pitchFamily="34" charset="0"/>
              </a:rPr>
              <a:t>Do you have a formal process for employees to report electrical faults or over-due servicing?</a:t>
            </a:r>
          </a:p>
          <a:p>
            <a:pPr marL="573088" lvl="1" indent="-457200" algn="just">
              <a:buFont typeface="+mj-lt"/>
              <a:buAutoNum type="arabicPeriod"/>
            </a:pPr>
            <a:r>
              <a:rPr lang="en-US" sz="1600" dirty="0" smtClean="0">
                <a:solidFill>
                  <a:srgbClr val="000000"/>
                </a:solidFill>
                <a:latin typeface="Calibri" pitchFamily="34" charset="0"/>
                <a:cs typeface="Calibri" pitchFamily="34" charset="0"/>
              </a:rPr>
              <a:t>Do you educate your workforce to switch off electrical equipment when not in use ?</a:t>
            </a:r>
          </a:p>
          <a:p>
            <a:pPr marL="573088" lvl="1" indent="-457200" algn="just">
              <a:buFont typeface="+mj-lt"/>
              <a:buAutoNum type="arabicPeriod"/>
            </a:pPr>
            <a:r>
              <a:rPr lang="en-US" sz="1600" dirty="0" smtClean="0">
                <a:solidFill>
                  <a:srgbClr val="000000"/>
                </a:solidFill>
                <a:latin typeface="Calibri" pitchFamily="34" charset="0"/>
                <a:cs typeface="Calibri" pitchFamily="34" charset="0"/>
              </a:rPr>
              <a:t>Do you educate your workforce to lock rooms after working hours to avoid unauthorized entry?</a:t>
            </a:r>
          </a:p>
          <a:p>
            <a:pPr marL="374650" lvl="1" indent="-285750">
              <a:lnSpc>
                <a:spcPct val="150000"/>
              </a:lnSpc>
            </a:pPr>
            <a:endParaRPr lang="en-GB" dirty="0">
              <a:solidFill>
                <a:srgbClr val="FF0000"/>
              </a:solidFill>
              <a:latin typeface="Calibri" pitchFamily="34" charset="0"/>
              <a:cs typeface="Calibri" pitchFamily="34" charset="0"/>
            </a:endParaRPr>
          </a:p>
        </p:txBody>
      </p:sp>
      <p:sp>
        <p:nvSpPr>
          <p:cNvPr id="10" name="Slide Number Placeholder 9"/>
          <p:cNvSpPr>
            <a:spLocks noGrp="1"/>
          </p:cNvSpPr>
          <p:nvPr>
            <p:ph type="sldNum" sz="quarter" idx="12"/>
          </p:nvPr>
        </p:nvSpPr>
        <p:spPr/>
        <p:txBody>
          <a:bodyPr/>
          <a:lstStyle/>
          <a:p>
            <a:fld id="{F402F58E-0D41-440B-B912-1A5118F5CDB1}" type="slidenum">
              <a:rPr lang="en-US" smtClean="0">
                <a:latin typeface="Calibri" pitchFamily="34" charset="0"/>
                <a:cs typeface="Calibri" pitchFamily="34" charset="0"/>
              </a:rPr>
              <a:pPr/>
              <a:t>2</a:t>
            </a:fld>
            <a:endParaRPr lang="en-US">
              <a:latin typeface="Calibri" pitchFamily="34" charset="0"/>
              <a:cs typeface="Calibri" pitchFamily="34" charset="0"/>
            </a:endParaRPr>
          </a:p>
        </p:txBody>
      </p:sp>
      <p:sp>
        <p:nvSpPr>
          <p:cNvPr id="9" name="Rectangle 8"/>
          <p:cNvSpPr/>
          <p:nvPr/>
        </p:nvSpPr>
        <p:spPr>
          <a:xfrm>
            <a:off x="457200" y="838200"/>
            <a:ext cx="7162800" cy="861774"/>
          </a:xfrm>
          <a:prstGeom prst="rect">
            <a:avLst/>
          </a:prstGeom>
        </p:spPr>
        <p:txBody>
          <a:bodyPr wrap="square">
            <a:spAutoFit/>
          </a:bodyPr>
          <a:lstStyle/>
          <a:p>
            <a:pPr marL="114300" indent="-114300" algn="just">
              <a:defRPr/>
            </a:pPr>
            <a:r>
              <a:rPr lang="en-GB" sz="1600" b="1" dirty="0" smtClean="0">
                <a:latin typeface="Calibri" pitchFamily="34" charset="0"/>
                <a:cs typeface="Calibri" pitchFamily="34" charset="0"/>
              </a:rPr>
              <a:t>Date:</a:t>
            </a:r>
            <a:r>
              <a:rPr lang="en-US" sz="1600" b="1" dirty="0" smtClean="0">
                <a:latin typeface="Calibri" pitchFamily="34" charset="0"/>
                <a:cs typeface="Calibri" pitchFamily="34" charset="0"/>
              </a:rPr>
              <a:t> 15/06/2013 </a:t>
            </a:r>
          </a:p>
          <a:p>
            <a:pPr marL="114300" indent="-114300" algn="just">
              <a:defRPr/>
            </a:pPr>
            <a:endParaRPr lang="en-US" sz="1600" b="1" dirty="0" smtClean="0">
              <a:latin typeface="Calibri" pitchFamily="34" charset="0"/>
              <a:cs typeface="Calibri" pitchFamily="34" charset="0"/>
            </a:endParaRPr>
          </a:p>
          <a:p>
            <a:pPr marL="114300" indent="-114300" algn="just">
              <a:defRPr/>
            </a:pPr>
            <a:r>
              <a:rPr lang="en-US" sz="1600" b="1" dirty="0" smtClean="0">
                <a:latin typeface="Calibri" pitchFamily="34" charset="0"/>
                <a:cs typeface="Calibri" pitchFamily="34" charset="0"/>
              </a:rPr>
              <a:t>Fire outbreak in the Journey Manager’s office (</a:t>
            </a:r>
            <a:r>
              <a:rPr lang="en-US" sz="1600" b="1" dirty="0" err="1" smtClean="0">
                <a:latin typeface="Calibri" pitchFamily="34" charset="0"/>
                <a:cs typeface="Calibri" pitchFamily="34" charset="0"/>
              </a:rPr>
              <a:t>portacabin</a:t>
            </a:r>
            <a:r>
              <a:rPr lang="en-US" sz="1600" b="1" dirty="0" smtClean="0">
                <a:latin typeface="Calibri" pitchFamily="34" charset="0"/>
                <a:cs typeface="Calibri" pitchFamily="34" charset="0"/>
              </a:rPr>
              <a:t>) at night </a:t>
            </a:r>
            <a:endParaRPr lang="en-US" sz="1600" b="1" dirty="0">
              <a:latin typeface="Calibri" pitchFamily="34" charset="0"/>
              <a:cs typeface="Calibri" pitchFamily="34" charset="0"/>
            </a:endParaRPr>
          </a:p>
        </p:txBody>
      </p:sp>
      <p:sp>
        <p:nvSpPr>
          <p:cNvPr id="11" name="Rectangle 10"/>
          <p:cNvSpPr/>
          <p:nvPr/>
        </p:nvSpPr>
        <p:spPr>
          <a:xfrm>
            <a:off x="381000" y="1752600"/>
            <a:ext cx="8305800" cy="646331"/>
          </a:xfrm>
          <a:prstGeom prst="rect">
            <a:avLst/>
          </a:prstGeom>
        </p:spPr>
        <p:txBody>
          <a:bodyPr wrap="square">
            <a:spAutoFit/>
          </a:bodyPr>
          <a:lstStyle/>
          <a:p>
            <a:pPr marL="342900" indent="-342900">
              <a:defRPr/>
            </a:pPr>
            <a:r>
              <a:rPr lang="en-US" dirty="0" smtClean="0">
                <a:solidFill>
                  <a:srgbClr val="FF0000"/>
                </a:solidFill>
                <a:latin typeface="Calibri" pitchFamily="34" charset="0"/>
                <a:cs typeface="Calibri" pitchFamily="34" charset="0"/>
              </a:rPr>
              <a:t>As a learning from this incident and ensure continual improvement all contract</a:t>
            </a:r>
          </a:p>
          <a:p>
            <a:pPr marL="342900" indent="-342900">
              <a:defRPr/>
            </a:pPr>
            <a:r>
              <a:rPr lang="en-US" dirty="0" smtClean="0">
                <a:solidFill>
                  <a:srgbClr val="FF0000"/>
                </a:solidFill>
                <a:latin typeface="Calibri" pitchFamily="34" charset="0"/>
                <a:cs typeface="Calibri" pitchFamily="34" charset="0"/>
              </a:rPr>
              <a:t>managers are to review their HSE HEMP against the questions asked below:        </a:t>
            </a:r>
            <a:endParaRPr lang="en-US" dirty="0">
              <a:solidFill>
                <a:srgbClr val="FF0000"/>
              </a:solidFill>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18744</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FBCC122A-B246-409C-AD15-7BDEDF59465E}"/>
</file>

<file path=customXml/itemProps2.xml><?xml version="1.0" encoding="utf-8"?>
<ds:datastoreItem xmlns:ds="http://schemas.openxmlformats.org/officeDocument/2006/customXml" ds:itemID="{C28C09E7-AFE7-4AF0-8E7E-850457597F92}"/>
</file>

<file path=customXml/itemProps3.xml><?xml version="1.0" encoding="utf-8"?>
<ds:datastoreItem xmlns:ds="http://schemas.openxmlformats.org/officeDocument/2006/customXml" ds:itemID="{240A0DCE-EDA7-40CF-84AA-EC631CCFEA9E}"/>
</file>

<file path=customXml/itemProps4.xml><?xml version="1.0" encoding="utf-8"?>
<ds:datastoreItem xmlns:ds="http://schemas.openxmlformats.org/officeDocument/2006/customXml" ds:itemID="{A7F482E6-F3A9-42A6-9734-8D10EE43EB5D}">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179</TotalTime>
  <Words>358</Words>
  <Application>Microsoft Office PowerPoint</Application>
  <PresentationFormat>On-screen Show (4:3)</PresentationFormat>
  <Paragraphs>35</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Cover /Master slide</dc:title>
  <dc:creator>mu55647</dc:creator>
  <cp:lastModifiedBy>mu93647</cp:lastModifiedBy>
  <cp:revision>21</cp:revision>
  <dcterms:created xsi:type="dcterms:W3CDTF">2013-03-31T10:31:45Z</dcterms:created>
  <dcterms:modified xsi:type="dcterms:W3CDTF">2013-09-02T05:31:41Z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f90c1aa1-ed48-4ae5-b2bb-b87911a51e35</vt:lpwstr>
  </property>
  <property fmtid="{D5CDD505-2E9C-101B-9397-08002B2CF9AE}" pid="3" name="ContentTypeId">
    <vt:lpwstr>0x0101009148F5A04DDD49CBA7127AADA5FB792B00AADE34325A8B49CDA8BB4DB53328F214009C4067D375EDA046866D1CFD34BA6725</vt:lpwstr>
  </property>
</Properties>
</file>