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81" r:id="rId6"/>
    <p:sldId id="282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Grid="0">
      <p:cViewPr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1421C-CD7E-451D-83BD-C627DB3B72C4}" type="datetimeFigureOut">
              <a:rPr lang="en-US" smtClean="0"/>
              <a:pPr/>
              <a:t>05/09/2013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3B993-C98A-47FF-967B-EBDCD50A3C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256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Non Accidental Death- 24 April 2013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/>
              <a:pPr/>
              <a:t>05/09/2013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9fBeAjsWz9BeNM&amp;tbnid=psEvoVNoRnCdeM:&amp;ved=0CAgQjRwwAA&amp;url=http://www.midlandladders.com/blog/tag/ladder-safety&amp;ei=smfKUZ-WDsTCswbqk4C4DA&amp;psig=AFQjCNFR2BlsImpP_THaEnQ0DMASouYPrg&amp;ust=137230571428538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dointernet/hseforcontractors/Pages/OnlineLibrary1.aspx" TargetMode="Externa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019175"/>
            <a:ext cx="5105400" cy="39980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rtl="1">
              <a:defRPr/>
            </a:pPr>
            <a:r>
              <a:rPr lang="ar-OM" b="1" dirty="0" smtClean="0">
                <a:latin typeface="Arial" pitchFamily="34" charset="0"/>
                <a:cs typeface="Arial" pitchFamily="34" charset="0"/>
              </a:rPr>
              <a:t>التاريخ: 16 يونيو 2013</a:t>
            </a:r>
          </a:p>
          <a:p>
            <a:pPr marL="114300" indent="-114300" algn="just">
              <a:defRPr/>
            </a:pPr>
            <a:endParaRPr lang="ar-OM" b="1" dirty="0" smtClean="0">
              <a:latin typeface="Arial" pitchFamily="34" charset="0"/>
              <a:cs typeface="Arial" pitchFamily="34" charset="0"/>
            </a:endParaRPr>
          </a:p>
          <a:p>
            <a:pPr marL="114300" indent="-114300" algn="just" rtl="1">
              <a:defRPr/>
            </a:pPr>
            <a:r>
              <a:rPr lang="ar-OM" b="1" dirty="0" smtClean="0">
                <a:latin typeface="Arial" pitchFamily="34" charset="0"/>
                <a:cs typeface="Arial" pitchFamily="34" charset="0"/>
              </a:rPr>
              <a:t>كسر في الساق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114300" indent="-114300" algn="just" rtl="1">
              <a:defRPr/>
            </a:pPr>
            <a:r>
              <a:rPr lang="ar-OM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ماذا حدث؟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20000"/>
              </a:spcBef>
              <a:buClr>
                <a:schemeClr val="tx1"/>
              </a:buClr>
              <a:defRPr/>
            </a:pPr>
            <a:r>
              <a:rPr lang="ar-OM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أحد موظفي شركة التركي كان ينزل من إرتفاع 1.2 مترا مستخدما سلما غير محكم تعرض لإصابة بليغة عندما أنزلقت قاعدة السلم و فقد هذا المظف إتزانه فسقط إلى الأرض.  أثناء السقوط، علقت رجل الموظف بين درجات السلم و أدى ذلك إلى حدوث كسور في عظام الساق.</a:t>
            </a:r>
          </a:p>
          <a:p>
            <a:pPr marL="457200" indent="-457200" algn="r" rtl="1">
              <a:lnSpc>
                <a:spcPct val="190000"/>
              </a:lnSpc>
              <a:defRPr/>
            </a:pPr>
            <a:r>
              <a:rPr lang="ar-OM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ماذا تتعلم من هذه الحادثة؟</a:t>
            </a:r>
            <a:endParaRPr lang="en-GB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r" rtl="1" eaLnBrk="1" hangingPunct="1">
              <a:buFont typeface="Arial" pitchFamily="34" charset="0"/>
              <a:buChar char="•"/>
              <a:defRPr/>
            </a:pPr>
            <a:r>
              <a:rPr lang="ar-OM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تأكد دائما أن السلم محكم أو أن أحدا يمسك به عند إستخدامه.</a:t>
            </a: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 rtl="1" eaLnBrk="1" hangingPunct="1">
              <a:buFont typeface="Arial" pitchFamily="34" charset="0"/>
              <a:buChar char="•"/>
              <a:defRPr/>
            </a:pPr>
            <a:r>
              <a:rPr lang="ar-OM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إنتبه دائما عند إستخدام السلم حتى و إن كان الإرتفاع قليلا.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1571624" y="5886390"/>
            <a:ext cx="7353301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OM" sz="2800" b="1" dirty="0" smtClean="0">
                <a:solidFill>
                  <a:srgbClr val="FFFF00"/>
                </a:solidFill>
              </a:rPr>
              <a:t>لا تتراخى أبدا أو تقلل من شأن المخاطر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27584" y="0"/>
            <a:ext cx="7056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OM" sz="3200" b="1" dirty="0" smtClean="0">
                <a:solidFill>
                  <a:srgbClr val="0000FF"/>
                </a:solidFill>
              </a:rPr>
              <a:t>شركة تنمية نفط عمان – نصيحة للسلامة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57800" y="1019175"/>
            <a:ext cx="3707710" cy="4842973"/>
            <a:chOff x="5257800" y="914400"/>
            <a:chExt cx="3707710" cy="4842973"/>
          </a:xfrm>
        </p:grpSpPr>
        <p:sp>
          <p:nvSpPr>
            <p:cNvPr id="19461" name="Text Box 5"/>
            <p:cNvSpPr txBox="1">
              <a:spLocks noChangeArrowheads="1"/>
            </p:cNvSpPr>
            <p:nvPr/>
          </p:nvSpPr>
          <p:spPr bwMode="auto">
            <a:xfrm>
              <a:off x="5838825" y="1219200"/>
              <a:ext cx="1676400" cy="100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sz="6000">
                <a:solidFill>
                  <a:srgbClr val="FF0000"/>
                </a:solidFill>
                <a:sym typeface="Webdings" pitchFamily="18" charset="2"/>
              </a:endParaRPr>
            </a:p>
          </p:txBody>
        </p:sp>
        <p:pic>
          <p:nvPicPr>
            <p:cNvPr id="1026" name="Picture 2" descr="http://www.midlandladders.com/blog/wp-content/uploads/2012/04/Ladder-Safety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914400"/>
              <a:ext cx="3707710" cy="4819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5867400" y="1251719"/>
              <a:ext cx="1143000" cy="5770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050" dirty="0" smtClean="0"/>
                <a:t>يجب أن يكون الإرتفاع مترا واحدا فوق سطح السقف على الأقل</a:t>
              </a:r>
              <a:endParaRPr lang="en-US" sz="105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924800" y="1676400"/>
              <a:ext cx="609600" cy="228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48600" y="16002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000" dirty="0" smtClean="0"/>
                <a:t>ثبت الدرج بالسقف</a:t>
              </a:r>
              <a:endParaRPr lang="en-US" sz="1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971310" y="2103910"/>
              <a:ext cx="8382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97091" y="2084111"/>
              <a:ext cx="87877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000" dirty="0" smtClean="0"/>
                <a:t>تأكد أن زاوية إنحدار السلم هي 75</a:t>
              </a:r>
              <a:r>
                <a:rPr lang="ar-OM" sz="1000" dirty="0" smtClean="0">
                  <a:sym typeface="Symbol"/>
                </a:rPr>
                <a:t> عند القاعدة</a:t>
              </a:r>
              <a:endParaRPr lang="en-US" sz="1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997038" y="2624447"/>
              <a:ext cx="795647" cy="5165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37658" y="2618508"/>
              <a:ext cx="7837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000" dirty="0" smtClean="0"/>
                <a:t>تأكد أن السلم متين و صالح للإستخدام</a:t>
              </a:r>
              <a:endParaRPr lang="en-US" sz="10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460668" y="4124707"/>
              <a:ext cx="795647" cy="5165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67650" y="4186053"/>
              <a:ext cx="950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000" dirty="0" smtClean="0"/>
                <a:t>إستخدم سلما بقاعدة غير قابلة للإنزلاق</a:t>
              </a:r>
              <a:endParaRPr lang="en-US" sz="1000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5415148" y="4989626"/>
              <a:ext cx="1110343" cy="6333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27023" y="5009409"/>
              <a:ext cx="10014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OM" sz="1000" dirty="0" smtClean="0"/>
                <a:t>تأكد من وجود مساحة كافية و خالية من العوائق لضمان نزول آمن</a:t>
              </a:r>
              <a:endParaRPr lang="en-US" sz="10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6828312" y="5165775"/>
              <a:ext cx="1033153" cy="58188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38207" y="5203375"/>
              <a:ext cx="100149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OM" sz="1000" dirty="0" smtClean="0"/>
                <a:t>تأكد أن قاعدة السلم مستوية و ثابتة لمنع الإنزلاق</a:t>
              </a:r>
              <a:endParaRPr lang="en-US" sz="1000" dirty="0"/>
            </a:p>
          </p:txBody>
        </p:sp>
      </p:grp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0" y="719118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إستخدم هذا الإنذار: ناقشه في الإجتماعات التنويرية </a:t>
            </a:r>
            <a:r>
              <a:rPr lang="ar-OM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Symbol"/>
              </a:rPr>
              <a:t> أرسله إلى المقاولين  ضعه على لوحة الإعلانات  أدرجه ضمن اللقاء التعريفي بموقع العمل 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Calibri" pitchFamily="34" charset="0"/>
                <a:hlinkClick r:id="rId5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</a:t>
            </a:r>
            <a:r>
              <a:rPr lang="en-US" sz="1000" b="0" dirty="0" smtClean="0">
                <a:latin typeface="+mn-lt"/>
                <a:cs typeface="Calibri" pitchFamily="34" charset="0"/>
              </a:rPr>
              <a:t>20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22/07/2013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457200" y="1143000"/>
            <a:ext cx="8229600" cy="445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>
                <a:latin typeface="Arial" pitchFamily="34" charset="0"/>
                <a:cs typeface="Arial" pitchFamily="34" charset="0"/>
              </a:rPr>
              <a:t>هل إستخدام السلم بطريقة آمنة مدرج في منظومة إدارة المخاطر لديك؟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>
                <a:latin typeface="Arial" pitchFamily="34" charset="0"/>
                <a:cs typeface="Arial" pitchFamily="34" charset="0"/>
              </a:rPr>
              <a:t>هل تقوم بعمليات تدقيق لتتأكد أن ضوابط الحماية في منظومة إدارة المخاطر مدرجة في الإجراءات و أن العمال مدربين على إستخدامها؟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>
                <a:latin typeface="Arial" pitchFamily="34" charset="0"/>
                <a:cs typeface="Arial" pitchFamily="34" charset="0"/>
              </a:rPr>
              <a:t>هل إستخدام السلم بطريقة آمنة مدرج في اللقاء التعريفي؟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>
                <a:latin typeface="Arial" pitchFamily="34" charset="0"/>
                <a:cs typeface="Arial" pitchFamily="34" charset="0"/>
              </a:rPr>
              <a:t>هل يشمل نظام الإدارة القيام بعمليات فحص مواقع العمل و هل تشمل هذه الفحوصات قضايا السلامة و من ضمنها سلامة إستخدام السلالم؟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/>
              <a:t>هل لديك معايير الكفاءة بالنسبة للمشرفين العاملين لديك؟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74650" lvl="1" indent="-285750" algn="just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OM" sz="2400" dirty="0" smtClean="0"/>
              <a:t>هل لديك ضوابط لتخزين وإستخدام السلالم؟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99294" y="0"/>
            <a:ext cx="70575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OM" sz="4400" b="1" dirty="0" smtClean="0">
                <a:solidFill>
                  <a:srgbClr val="0000FF"/>
                </a:solidFill>
                <a:latin typeface="+mj-lt"/>
              </a:rPr>
              <a:t>دروس للمدراء</a:t>
            </a:r>
            <a:endParaRPr lang="en-GB" sz="4400" b="1" dirty="0" smtClean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0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18743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D19E082-2DDD-4E21-8C41-714E1282110F}"/>
</file>

<file path=customXml/itemProps2.xml><?xml version="1.0" encoding="utf-8"?>
<ds:datastoreItem xmlns:ds="http://schemas.openxmlformats.org/officeDocument/2006/customXml" ds:itemID="{C28C09E7-AFE7-4AF0-8E7E-850457597F92}"/>
</file>

<file path=customXml/itemProps3.xml><?xml version="1.0" encoding="utf-8"?>
<ds:datastoreItem xmlns:ds="http://schemas.openxmlformats.org/officeDocument/2006/customXml" ds:itemID="{240A0DCE-EDA7-40CF-84AA-EC631CCFEA9E}"/>
</file>

<file path=customXml/itemProps4.xml><?xml version="1.0" encoding="utf-8"?>
<ds:datastoreItem xmlns:ds="http://schemas.openxmlformats.org/officeDocument/2006/customXml" ds:itemID="{A7F482E6-F3A9-42A6-9734-8D10EE43EB5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298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/Master slide</dc:title>
  <dc:creator>mu55647</dc:creator>
  <cp:lastModifiedBy>mu93647</cp:lastModifiedBy>
  <cp:revision>424</cp:revision>
  <cp:lastPrinted>2013-07-24T04:23:06Z</cp:lastPrinted>
  <dcterms:created xsi:type="dcterms:W3CDTF">2013-03-31T10:31:45Z</dcterms:created>
  <dcterms:modified xsi:type="dcterms:W3CDTF">2013-09-05T05:00:17Z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f90c1aa1-ed48-4ae5-b2bb-b87911a51e35</vt:lpwstr>
  </property>
  <property fmtid="{D5CDD505-2E9C-101B-9397-08002B2CF9AE}" pid="3" name="ContentTypeId">
    <vt:lpwstr>0x0101009148F5A04DDD49CBA7127AADA5FB792B00AADE34325A8B49CDA8BB4DB53328F214009C4067D375EDA046866D1CFD34BA6725</vt:lpwstr>
  </property>
  <property fmtid="{D5CDD505-2E9C-101B-9397-08002B2CF9AE}" pid="4" name="_NewReviewCycle">
    <vt:lpwstr/>
  </property>
</Properties>
</file>