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287" r:id="rId2"/>
    <p:sldId id="288" r:id="rId3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FFFFCC"/>
    <a:srgbClr val="5DD5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22" autoAdjust="0"/>
  </p:normalViewPr>
  <p:slideViewPr>
    <p:cSldViewPr>
      <p:cViewPr>
        <p:scale>
          <a:sx n="78" d="100"/>
          <a:sy n="78" d="100"/>
        </p:scale>
        <p:origin x="-1493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4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2DCE6B-09C8-44BA-A38A-97C2CFA25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371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38D0310-30C3-4D3A-A88E-25A38AD67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949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ADEF6-BE7F-4B21-B36B-1FE0E0F00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2724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69" tIns="47885" rIns="95769" bIns="478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Content Placeholder 3" descr="PPT option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-10813" y="0"/>
            <a:ext cx="915481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pdointernet/hseforcontractors/Pages/OnlineLibrary1.aspx" TargetMode="External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4" descr="C:\Users\e190392\Desktop\Buses 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3733800"/>
            <a:ext cx="3276600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219200"/>
            <a:ext cx="33528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5410200" cy="47012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latin typeface="Tahoma" pitchFamily="34" charset="0"/>
              </a:rPr>
              <a:t>Date</a:t>
            </a:r>
            <a:r>
              <a:rPr lang="en-GB" sz="1200" b="1" dirty="0">
                <a:latin typeface="Tahoma" pitchFamily="34" charset="0"/>
              </a:rPr>
              <a:t> </a:t>
            </a:r>
            <a:r>
              <a:rPr lang="en-GB" sz="1200" b="1" dirty="0" smtClean="0">
                <a:latin typeface="Tahoma" pitchFamily="34" charset="0"/>
              </a:rPr>
              <a:t>: 11.03.2013</a:t>
            </a:r>
            <a:r>
              <a:rPr lang="en-US" sz="1200" b="1" dirty="0" smtClean="0">
                <a:latin typeface="Tahoma" pitchFamily="34" charset="0"/>
              </a:rPr>
              <a:t>  Fatality 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0000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200" b="1" dirty="0" smtClean="0">
                <a:latin typeface="Tahoma" pitchFamily="34" charset="0"/>
              </a:rPr>
              <a:t>Driver dies from rollover whilst commuting in his private vehicle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 smtClean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GB" sz="1200" dirty="0" smtClean="0">
                <a:solidFill>
                  <a:srgbClr val="000000"/>
                </a:solidFill>
                <a:latin typeface="Arial" pitchFamily="34" charset="0"/>
              </a:rPr>
              <a:t>An employee working for BGP decided to breach commuting policy</a:t>
            </a:r>
            <a:r>
              <a:rPr lang="en-GB" altLang="zh-CN" sz="1200" dirty="0" smtClean="0">
                <a:solidFill>
                  <a:srgbClr val="000000"/>
                </a:solidFill>
                <a:latin typeface="Arial" pitchFamily="34" charset="0"/>
              </a:rPr>
              <a:t> and commuted home at the end of his rotation at around 21hrs </a:t>
            </a:r>
            <a:r>
              <a:rPr lang="en-GB" sz="1200" dirty="0" smtClean="0">
                <a:solidFill>
                  <a:srgbClr val="000000"/>
                </a:solidFill>
                <a:latin typeface="Arial" pitchFamily="34" charset="0"/>
              </a:rPr>
              <a:t>using his private vehicle. </a:t>
            </a:r>
            <a:endParaRPr lang="en-GB" altLang="zh-CN" sz="1200" dirty="0" smtClean="0">
              <a:solidFill>
                <a:srgbClr val="000000"/>
              </a:solidFill>
              <a:latin typeface="Arial" pitchFamily="34" charset="0"/>
            </a:endParaRPr>
          </a:p>
          <a:p>
            <a:endParaRPr lang="en-GB" altLang="zh-CN" sz="1200" dirty="0" smtClean="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altLang="zh-CN" sz="1200" dirty="0" smtClean="0">
                <a:solidFill>
                  <a:srgbClr val="000000"/>
                </a:solidFill>
                <a:latin typeface="Arial" pitchFamily="34" charset="0"/>
              </a:rPr>
              <a:t>While approaching a smooth bend on the black top road on high speed, he lost control of the car due to a loss of concentration when using his GSM. He veered sharply to the left and the vehicle hit a 30cm high windrow and rolled over 3 times.  He died of severe head injuries. </a:t>
            </a:r>
          </a:p>
          <a:p>
            <a:r>
              <a:rPr lang="en-GB" sz="105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endParaRPr lang="en-GB" altLang="zh-CN" sz="1050" dirty="0" smtClean="0">
              <a:solidFill>
                <a:srgbClr val="000000"/>
              </a:solidFill>
              <a:ea typeface="宋体" pitchFamily="2" charset="-122"/>
              <a:cs typeface="Arial" charset="0"/>
            </a:endParaRPr>
          </a:p>
          <a:p>
            <a:pPr marL="342900" indent="-342900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incident…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  <a:cs typeface="Tahoma" pitchFamily="34" charset="0"/>
            </a:endParaRPr>
          </a:p>
          <a:p>
            <a:pPr marL="171450" indent="-171450" algn="just"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You are far more  likely to be killed if you are driving:</a:t>
            </a:r>
          </a:p>
          <a:p>
            <a:pPr marL="171450" indent="-171450" algn="just">
              <a:defRPr/>
            </a:pPr>
            <a:endParaRPr lang="en-US" sz="1200" dirty="0" smtClean="0">
              <a:latin typeface="Arial" charset="0"/>
              <a:cs typeface="Tahoma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At high speed;  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Whilst using a mobile phone;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Whilst driving at night; 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Using your private car</a:t>
            </a:r>
            <a:r>
              <a:rPr lang="en-US" sz="1100" dirty="0" smtClean="0">
                <a:latin typeface="Arial" charset="0"/>
                <a:cs typeface="Tahoma" pitchFamily="34" charset="0"/>
              </a:rPr>
              <a:t>.</a:t>
            </a:r>
          </a:p>
          <a:p>
            <a:pPr marL="171450" indent="-171450" algn="just">
              <a:defRPr/>
            </a:pPr>
            <a:endParaRPr lang="en-US" sz="1050" dirty="0" smtClean="0">
              <a:latin typeface="Arial" charset="0"/>
              <a:cs typeface="Tahoma" pitchFamily="34" charset="0"/>
            </a:endParaRPr>
          </a:p>
          <a:p>
            <a:pPr algn="just">
              <a:defRPr/>
            </a:pPr>
            <a:endParaRPr lang="en-US" sz="1050" dirty="0" smtClean="0">
              <a:latin typeface="Arial" charset="0"/>
              <a:cs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143489" y="0"/>
            <a:ext cx="8976824" cy="2327275"/>
            <a:chOff x="-30" y="-1034"/>
            <a:chExt cx="6126" cy="1466"/>
          </a:xfrm>
        </p:grpSpPr>
        <p:sp>
          <p:nvSpPr>
            <p:cNvPr id="15370" name="Text Box 12"/>
            <p:cNvSpPr txBox="1">
              <a:spLocks noChangeArrowheads="1"/>
            </p:cNvSpPr>
            <p:nvPr/>
          </p:nvSpPr>
          <p:spPr bwMode="auto">
            <a:xfrm>
              <a:off x="-30" y="-1034"/>
              <a:ext cx="481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4000" b="1" dirty="0">
                  <a:solidFill>
                    <a:srgbClr val="0000FF"/>
                  </a:solidFill>
                  <a:latin typeface="Arial Black" pitchFamily="34" charset="0"/>
                </a:rPr>
                <a:t>PDO safety advice</a:t>
              </a:r>
            </a:p>
          </p:txBody>
        </p:sp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0" y="-25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372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1" name="Slide Number Placeholder 7"/>
          <p:cNvSpPr txBox="1">
            <a:spLocks/>
          </p:cNvSpPr>
          <p:nvPr/>
        </p:nvSpPr>
        <p:spPr>
          <a:xfrm>
            <a:off x="8077200" y="6248400"/>
            <a:ext cx="304800" cy="2286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875F39F0-B198-4888-A6A6-8ADE0EA48BAE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8534400" y="2895600"/>
            <a:ext cx="426720" cy="533400"/>
            <a:chOff x="3504" y="544"/>
            <a:chExt cx="2287" cy="1855"/>
          </a:xfrm>
        </p:grpSpPr>
        <p:sp>
          <p:nvSpPr>
            <p:cNvPr id="18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 b="1" dirty="0"/>
            </a:p>
          </p:txBody>
        </p:sp>
      </p:grp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28600" y="5410200"/>
            <a:ext cx="5105400" cy="538609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 algn="just">
              <a:buSzPct val="90000"/>
            </a:pPr>
            <a:endParaRPr lang="en-US" sz="600" b="1" dirty="0">
              <a:solidFill>
                <a:srgbClr val="FF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 algn="ctr">
              <a:buSzPct val="90000"/>
            </a:pPr>
            <a:r>
              <a:rPr lang="en-US" sz="1600" b="1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It’s proven it safer to use PDO approved bus</a:t>
            </a:r>
            <a:endParaRPr lang="en-US" sz="1600" b="1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563" indent="-182563" algn="just">
              <a:buSzPct val="90000"/>
            </a:pPr>
            <a:endParaRPr lang="en-US" sz="700" dirty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8153400" y="5257800"/>
            <a:ext cx="1143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6600" dirty="0">
                <a:solidFill>
                  <a:srgbClr val="92D050"/>
                </a:solidFill>
                <a:latin typeface="Times New Roman" pitchFamily="18" charset="0"/>
                <a:sym typeface="Wingdings" pitchFamily="2" charset="2"/>
              </a:rPr>
              <a:t>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this Alert: Discuss in Tool Box Talks and HSE Meetings </a:t>
            </a:r>
            <a:r>
              <a:rPr lang="en-U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 Distribute to contractors  Post on HSE Notice Boards  Include in site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HSE Induction</a:t>
            </a:r>
            <a:endParaRPr lang="en-US" sz="11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Contact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4"/>
              </a:rPr>
              <a:t>:  </a:t>
            </a:r>
            <a:r>
              <a:rPr lang="en-US" sz="10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  <a:hlinkClick r:id="rId4"/>
              </a:rPr>
              <a:t>MSE54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4"/>
              </a:rPr>
              <a:t>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Calibri" pitchFamily="34" charset="0"/>
                <a:cs typeface="Calibri" pitchFamily="34" charset="0"/>
                <a:hlinkClick r:id="rId5"/>
              </a:rPr>
              <a:t>HSE Website</a:t>
            </a:r>
            <a:r>
              <a:rPr lang="en-US" sz="1000" b="0" dirty="0" smtClean="0">
                <a:latin typeface="Calibri" pitchFamily="34" charset="0"/>
                <a:cs typeface="Calibri" pitchFamily="34" charset="0"/>
              </a:rPr>
              <a:t>                                 Learning No 12                                                                 22/07/2013</a:t>
            </a:r>
          </a:p>
        </p:txBody>
      </p:sp>
    </p:spTree>
    <p:extLst>
      <p:ext uri="{BB962C8B-B14F-4D97-AF65-F5344CB8AC3E}">
        <p14:creationId xmlns="" xmlns:p14="http://schemas.microsoft.com/office/powerpoint/2010/main" val="40973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ADEF6-BE7F-4B21-B36B-1FE0E0F00F7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914400" y="0"/>
            <a:ext cx="705758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b="1" dirty="0">
                <a:solidFill>
                  <a:srgbClr val="0000FF"/>
                </a:solidFill>
                <a:latin typeface="Arial Narrow" pitchFamily="34" charset="0"/>
              </a:rPr>
              <a:t>Management learnings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04800" y="1752600"/>
            <a:ext cx="8610600" cy="327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Does commuting policy exist in your organization?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Have you communicated the commuting policy effectively to your staff?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Do you monitor your staff commuting compliances? 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Have you facilitated a safe and comfort means of commuting?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Is commuting departure timing suitable for the operation and optimized for staff? 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Did you initiate controls and mitigation to discourage the use of private vehicles for commuting 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Do you have transportation in case of an emergency?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Do you sufficiently communicate and engage with staff for </a:t>
            </a:r>
            <a:r>
              <a:rPr lang="en-US" sz="1400" dirty="0" err="1" smtClean="0">
                <a:solidFill>
                  <a:srgbClr val="333399"/>
                </a:solidFill>
                <a:latin typeface="Tahoma" pitchFamily="34" charset="0"/>
              </a:rPr>
              <a:t>learnings</a:t>
            </a: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 from commuting fatalities?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Do you effectively communicate the risks and consequences of using a mobile phone while driving?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US" sz="1400" dirty="0" smtClean="0">
                <a:solidFill>
                  <a:srgbClr val="333399"/>
                </a:solidFill>
                <a:latin typeface="Tahoma" pitchFamily="34" charset="0"/>
              </a:rPr>
              <a:t>Do you sufficiently communicate the increased risk of </a:t>
            </a:r>
            <a:r>
              <a:rPr lang="en-GB" sz="1400" dirty="0" smtClean="0">
                <a:solidFill>
                  <a:srgbClr val="333399"/>
                </a:solidFill>
                <a:latin typeface="Tahoma" pitchFamily="34" charset="0"/>
              </a:rPr>
              <a:t>night driving?</a:t>
            </a:r>
          </a:p>
          <a:p>
            <a:pPr marL="171450" indent="-171450" algn="just">
              <a:buFont typeface="Wingdings" pitchFamily="2" charset="2"/>
              <a:buChar char="§"/>
              <a:defRPr/>
            </a:pPr>
            <a:r>
              <a:rPr lang="en-GB" sz="1400" dirty="0" smtClean="0">
                <a:solidFill>
                  <a:srgbClr val="333399"/>
                </a:solidFill>
                <a:latin typeface="Tahoma" pitchFamily="34" charset="0"/>
              </a:rPr>
              <a:t>Do you sufficiently communicate the risk of driving when you are tired</a:t>
            </a:r>
            <a:r>
              <a:rPr lang="en-GB" sz="1600" dirty="0" smtClean="0">
                <a:solidFill>
                  <a:srgbClr val="333399"/>
                </a:solidFill>
                <a:latin typeface="Tahoma" pitchFamily="34" charset="0"/>
              </a:rPr>
              <a:t>? </a:t>
            </a:r>
          </a:p>
          <a:p>
            <a:endParaRPr lang="en-GB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endParaRPr lang="en-GB" sz="1050" dirty="0" smtClean="0">
              <a:latin typeface="Arial" charset="0"/>
              <a:cs typeface="Tahoma" pitchFamily="34" charset="0"/>
            </a:endParaRPr>
          </a:p>
          <a:p>
            <a:endParaRPr lang="en-US" sz="1050" dirty="0" smtClean="0">
              <a:latin typeface="Arial" charset="0"/>
              <a:cs typeface="Tahoma" pitchFamily="34" charset="0"/>
            </a:endParaRPr>
          </a:p>
          <a:p>
            <a:pPr marL="374650" lvl="1" indent="-28575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en-GB" sz="1050" dirty="0" smtClean="0">
              <a:latin typeface="Arial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914400"/>
            <a:ext cx="8305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latin typeface="Tahoma" pitchFamily="34" charset="0"/>
              </a:rPr>
              <a:t>Date : 11.03.2013</a:t>
            </a:r>
            <a:r>
              <a:rPr lang="en-US" sz="1400" b="1" dirty="0" smtClean="0">
                <a:latin typeface="Tahoma" pitchFamily="34" charset="0"/>
              </a:rPr>
              <a:t>  Fatality 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0000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400" b="1" dirty="0" smtClean="0">
                <a:latin typeface="Tahoma" pitchFamily="34" charset="0"/>
              </a:rPr>
              <a:t>Driver dies from rollover whilst commuting in his private vehicle </a:t>
            </a:r>
          </a:p>
        </p:txBody>
      </p:sp>
    </p:spTree>
    <p:extLst>
      <p:ext uri="{BB962C8B-B14F-4D97-AF65-F5344CB8AC3E}">
        <p14:creationId xmlns="" xmlns:p14="http://schemas.microsoft.com/office/powerpoint/2010/main" val="231743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18741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650C592-69E6-4C56-9D32-73559DA41E12}"/>
</file>

<file path=customXml/itemProps2.xml><?xml version="1.0" encoding="utf-8"?>
<ds:datastoreItem xmlns:ds="http://schemas.openxmlformats.org/officeDocument/2006/customXml" ds:itemID="{A471A441-76A0-48A4-B322-3D1664727B34}"/>
</file>

<file path=customXml/itemProps3.xml><?xml version="1.0" encoding="utf-8"?>
<ds:datastoreItem xmlns:ds="http://schemas.openxmlformats.org/officeDocument/2006/customXml" ds:itemID="{A6C694D6-9613-4DE1-96A1-2A0A280A79E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</TotalTime>
  <Words>346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157</cp:revision>
  <cp:lastPrinted>2013-05-21T06:07:54Z</cp:lastPrinted>
  <dcterms:created xsi:type="dcterms:W3CDTF">2001-05-03T06:07:08Z</dcterms:created>
  <dcterms:modified xsi:type="dcterms:W3CDTF">2013-09-08T10:04:28Z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