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2.xml" ContentType="application/vnd.openxmlformats-officedocument.theme+xml"/>
  <Override PartName="/ppt/theme/theme1.xml" ContentType="application/vnd.openxmlformats-officedocument.theme+xml"/>
  <Override PartName="/ppt/theme/theme3.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1" r:id="rId1"/>
  </p:sldMasterIdLst>
  <p:notesMasterIdLst>
    <p:notesMasterId r:id="rId4"/>
  </p:notesMasterIdLst>
  <p:handoutMasterIdLst>
    <p:handoutMasterId r:id="rId5"/>
  </p:handoutMasterIdLst>
  <p:sldIdLst>
    <p:sldId id="291" r:id="rId2"/>
    <p:sldId id="290" r:id="rId3"/>
  </p:sldIdLst>
  <p:sldSz cx="9144000" cy="6858000" type="screen4x3"/>
  <p:notesSz cx="6794500" cy="99314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99"/>
    <a:srgbClr val="FFFFCC"/>
    <a:srgbClr val="5DD5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722" autoAdjust="0"/>
  </p:normalViewPr>
  <p:slideViewPr>
    <p:cSldViewPr>
      <p:cViewPr>
        <p:scale>
          <a:sx n="100" d="100"/>
          <a:sy n="100" d="100"/>
        </p:scale>
        <p:origin x="-869" y="41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4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4283" cy="49657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850217" y="0"/>
            <a:ext cx="2944283" cy="49657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9434830"/>
            <a:ext cx="2944283" cy="49657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850217" y="9434830"/>
            <a:ext cx="2944283" cy="49657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B42DCE6B-09C8-44BA-A38A-97C2CFA25B61}" type="slidenum">
              <a:rPr lang="en-US"/>
              <a:pPr>
                <a:defRPr/>
              </a:pPr>
              <a:t>‹#›</a:t>
            </a:fld>
            <a:endParaRPr lang="en-US"/>
          </a:p>
        </p:txBody>
      </p:sp>
    </p:spTree>
    <p:extLst>
      <p:ext uri="{BB962C8B-B14F-4D97-AF65-F5344CB8AC3E}">
        <p14:creationId xmlns="" xmlns:p14="http://schemas.microsoft.com/office/powerpoint/2010/main" val="27537130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44283" cy="49657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850217" y="0"/>
            <a:ext cx="2944283" cy="49657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7412" name="Rectangle 4"/>
          <p:cNvSpPr>
            <a:spLocks noGrp="1" noRot="1" noChangeAspect="1" noChangeArrowheads="1" noTextEdit="1"/>
          </p:cNvSpPr>
          <p:nvPr>
            <p:ph type="sldImg" idx="2"/>
          </p:nvPr>
        </p:nvSpPr>
        <p:spPr bwMode="auto">
          <a:xfrm>
            <a:off x="914400"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05934" y="4717415"/>
            <a:ext cx="4982633" cy="446913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9434830"/>
            <a:ext cx="2944283" cy="49657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850217" y="9434830"/>
            <a:ext cx="2944283" cy="49657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138D0310-30C3-4D3A-A88E-25A38AD67321}" type="slidenum">
              <a:rPr lang="en-US"/>
              <a:pPr>
                <a:defRPr/>
              </a:pPr>
              <a:t>‹#›</a:t>
            </a:fld>
            <a:endParaRPr lang="en-US"/>
          </a:p>
        </p:txBody>
      </p:sp>
    </p:spTree>
    <p:extLst>
      <p:ext uri="{BB962C8B-B14F-4D97-AF65-F5344CB8AC3E}">
        <p14:creationId xmlns="" xmlns:p14="http://schemas.microsoft.com/office/powerpoint/2010/main" val="7694909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smtClean="0"/>
              <a:t>Click to edit Master title style</a:t>
            </a:r>
            <a:endParaRPr lang="en-US" dirty="0"/>
          </a:p>
        </p:txBody>
      </p:sp>
      <p:sp>
        <p:nvSpPr>
          <p:cNvPr id="3" name="Rectangle 4"/>
          <p:cNvSpPr>
            <a:spLocks noGrp="1" noChangeArrowheads="1"/>
          </p:cNvSpPr>
          <p:nvPr>
            <p:ph type="dt" sz="half" idx="10"/>
          </p:nvPr>
        </p:nvSpPr>
        <p:spPr>
          <a:xfrm>
            <a:off x="685800" y="6248400"/>
            <a:ext cx="1905000" cy="457200"/>
          </a:xfrm>
          <a:prstGeom prst="rect">
            <a:avLst/>
          </a:prstGeom>
          <a:ln/>
        </p:spPr>
        <p:txBody>
          <a:bodyPr/>
          <a:lstStyle>
            <a:lvl1pPr>
              <a:defRPr/>
            </a:lvl1pPr>
          </a:lstStyle>
          <a:p>
            <a:pPr>
              <a:defRPr/>
            </a:pPr>
            <a:endParaRPr lang="en-US"/>
          </a:p>
        </p:txBody>
      </p:sp>
      <p:sp>
        <p:nvSpPr>
          <p:cNvPr id="4" name="Rectangle 5"/>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xfrm>
            <a:off x="7010400" y="6248400"/>
            <a:ext cx="1905000" cy="457200"/>
          </a:xfrm>
          <a:prstGeom prst="rect">
            <a:avLst/>
          </a:prstGeom>
          <a:ln/>
        </p:spPr>
        <p:txBody>
          <a:bodyPr/>
          <a:lstStyle>
            <a:lvl1pPr>
              <a:defRPr/>
            </a:lvl1pPr>
          </a:lstStyle>
          <a:p>
            <a:pPr>
              <a:defRPr/>
            </a:pPr>
            <a:fld id="{BCFADEF6-BE7F-4B21-B36B-1FE0E0F00F7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457200" y="6245225"/>
            <a:ext cx="2133600" cy="476250"/>
          </a:xfrm>
          <a:prstGeom prst="rect">
            <a:avLst/>
          </a:prstGeom>
        </p:spPr>
        <p:txBody>
          <a:bodyPr/>
          <a:lstStyle>
            <a:lvl1pPr eaLnBrk="1" hangingPunct="1">
              <a:defRPr sz="1800">
                <a:solidFill>
                  <a:srgbClr val="000000"/>
                </a:solidFill>
                <a:latin typeface="Arial" charset="0"/>
              </a:defRPr>
            </a:lvl1pPr>
          </a:lstStyle>
          <a:p>
            <a:pPr>
              <a:defRPr/>
            </a:pPr>
            <a:endParaRPr lang="en-US"/>
          </a:p>
        </p:txBody>
      </p:sp>
      <p:sp>
        <p:nvSpPr>
          <p:cNvPr id="3" name="Rectangle 5"/>
          <p:cNvSpPr>
            <a:spLocks noGrp="1" noChangeArrowheads="1"/>
          </p:cNvSpPr>
          <p:nvPr>
            <p:ph type="ftr" sz="quarter" idx="11"/>
          </p:nvPr>
        </p:nvSpPr>
        <p:spPr>
          <a:xfrm>
            <a:off x="3124200" y="6245225"/>
            <a:ext cx="2895600" cy="476250"/>
          </a:xfrm>
          <a:prstGeom prst="rect">
            <a:avLst/>
          </a:prstGeom>
        </p:spPr>
        <p:txBody>
          <a:bodyPr/>
          <a:lstStyle>
            <a:lvl1pPr eaLnBrk="1" hangingPunct="1">
              <a:defRPr sz="1800">
                <a:solidFill>
                  <a:srgbClr val="000000"/>
                </a:solidFill>
                <a:latin typeface="Arial" charset="0"/>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4" name="Rectangle 14"/>
          <p:cNvSpPr>
            <a:spLocks noGrp="1" noChangeArrowheads="1"/>
          </p:cNvSpPr>
          <p:nvPr>
            <p:ph type="body" idx="1"/>
          </p:nvPr>
        </p:nvSpPr>
        <p:spPr bwMode="auto">
          <a:xfrm>
            <a:off x="495300" y="1600200"/>
            <a:ext cx="8272463" cy="4525963"/>
          </a:xfrm>
          <a:prstGeom prst="rect">
            <a:avLst/>
          </a:prstGeom>
          <a:noFill/>
          <a:ln w="9525">
            <a:noFill/>
            <a:miter lim="800000"/>
            <a:headEnd/>
            <a:tailEnd/>
          </a:ln>
        </p:spPr>
        <p:txBody>
          <a:bodyPr vert="horz" wrap="square" lIns="95769" tIns="47885" rIns="95769" bIns="47885" numCol="1" anchor="t" anchorCtr="0" compatLnSpc="1">
            <a:prstTxWarp prst="textNoShape">
              <a:avLst/>
            </a:prstTxWarp>
          </a:bodyPr>
          <a:lstStyle/>
          <a:p>
            <a:pPr lvl="0"/>
            <a:r>
              <a:rPr lang="en-US" smtClean="0"/>
              <a:t>Click to edit Master text styles</a:t>
            </a:r>
          </a:p>
          <a:p>
            <a:pPr lvl="0"/>
            <a:r>
              <a:rPr lang="en-US" smtClean="0"/>
              <a:t>Second level</a:t>
            </a:r>
          </a:p>
          <a:p>
            <a:pPr lvl="0"/>
            <a:r>
              <a:rPr lang="en-US" smtClean="0"/>
              <a:t>Third level</a:t>
            </a:r>
          </a:p>
          <a:p>
            <a:pPr lvl="0"/>
            <a:r>
              <a:rPr lang="en-US" smtClean="0"/>
              <a:t>Fourth level</a:t>
            </a:r>
          </a:p>
          <a:p>
            <a:pPr lvl="0"/>
            <a:r>
              <a:rPr lang="en-US" smtClean="0"/>
              <a:t>Fifth level</a:t>
            </a:r>
          </a:p>
        </p:txBody>
      </p:sp>
      <p:sp>
        <p:nvSpPr>
          <p:cNvPr id="7" name="Rectangle 6"/>
          <p:cNvSpPr/>
          <p:nvPr userDrawn="1"/>
        </p:nvSpPr>
        <p:spPr>
          <a:xfrm>
            <a:off x="0" y="0"/>
            <a:ext cx="9144000" cy="6858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9" name="Content Placeholder 3" descr="PPT option1.jpg"/>
          <p:cNvPicPr>
            <a:picLocks noChangeAspect="1"/>
          </p:cNvPicPr>
          <p:nvPr userDrawn="1"/>
        </p:nvPicPr>
        <p:blipFill>
          <a:blip r:embed="rId4" cstate="print"/>
          <a:stretch>
            <a:fillRect/>
          </a:stretch>
        </p:blipFill>
        <p:spPr>
          <a:xfrm>
            <a:off x="-10813" y="0"/>
            <a:ext cx="9154813" cy="6858000"/>
          </a:xfrm>
          <a:prstGeom prst="rect">
            <a:avLst/>
          </a:prstGeom>
        </p:spPr>
      </p:pic>
    </p:spTree>
  </p:cSld>
  <p:clrMap bg1="lt1" tx1="dk1" bg2="lt2" tx2="dk2" accent1="accent1" accent2="accent2" accent3="accent3" accent4="accent4" accent5="accent5" accent6="accent6" hlink="hlink" folHlink="folHlink"/>
  <p:sldLayoutIdLst>
    <p:sldLayoutId id="2147483687" r:id="rId1"/>
    <p:sldLayoutId id="2147483688" r:id="rId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hyperlink" Target="http://pdointernet/hseforcontractors/Pages/OnlineLibrary1.aspx" TargetMode="External"/><Relationship Id="rId4" Type="http://schemas.openxmlformats.org/officeDocument/2006/relationships/hyperlink" Target="mailto:talib.z.shaqsi@pdo.co.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4" descr="C:\Users\e190392\Desktop\Buses 008.jpg"/>
          <p:cNvPicPr>
            <a:picLocks noChangeAspect="1" noChangeArrowheads="1"/>
          </p:cNvPicPr>
          <p:nvPr/>
        </p:nvPicPr>
        <p:blipFill>
          <a:blip r:embed="rId2" cstate="print"/>
          <a:srcRect/>
          <a:stretch>
            <a:fillRect/>
          </a:stretch>
        </p:blipFill>
        <p:spPr bwMode="auto">
          <a:xfrm>
            <a:off x="152400" y="3657600"/>
            <a:ext cx="3276600" cy="2362199"/>
          </a:xfrm>
          <a:prstGeom prst="rect">
            <a:avLst/>
          </a:prstGeom>
          <a:noFill/>
          <a:ln w="9525">
            <a:noFill/>
            <a:miter lim="800000"/>
            <a:headEnd/>
            <a:tailEnd/>
          </a:ln>
        </p:spPr>
      </p:pic>
      <p:pic>
        <p:nvPicPr>
          <p:cNvPr id="25" name="Picture 10"/>
          <p:cNvPicPr>
            <a:picLocks noChangeAspect="1" noChangeArrowheads="1"/>
          </p:cNvPicPr>
          <p:nvPr/>
        </p:nvPicPr>
        <p:blipFill>
          <a:blip r:embed="rId3" cstate="print"/>
          <a:srcRect/>
          <a:stretch>
            <a:fillRect/>
          </a:stretch>
        </p:blipFill>
        <p:spPr bwMode="auto">
          <a:xfrm>
            <a:off x="152400" y="1066800"/>
            <a:ext cx="3352800" cy="2476500"/>
          </a:xfrm>
          <a:prstGeom prst="rect">
            <a:avLst/>
          </a:prstGeom>
          <a:noFill/>
          <a:ln w="9525">
            <a:noFill/>
            <a:miter lim="800000"/>
            <a:headEnd/>
            <a:tailEnd/>
          </a:ln>
        </p:spPr>
      </p:pic>
      <p:grpSp>
        <p:nvGrpSpPr>
          <p:cNvPr id="2" name="Group 9"/>
          <p:cNvGrpSpPr>
            <a:grpSpLocks/>
          </p:cNvGrpSpPr>
          <p:nvPr/>
        </p:nvGrpSpPr>
        <p:grpSpPr bwMode="auto">
          <a:xfrm>
            <a:off x="1143489" y="0"/>
            <a:ext cx="8976824" cy="2327275"/>
            <a:chOff x="-30" y="-1034"/>
            <a:chExt cx="6126" cy="1466"/>
          </a:xfrm>
        </p:grpSpPr>
        <p:sp>
          <p:nvSpPr>
            <p:cNvPr id="15370" name="Text Box 12"/>
            <p:cNvSpPr txBox="1">
              <a:spLocks noChangeArrowheads="1"/>
            </p:cNvSpPr>
            <p:nvPr/>
          </p:nvSpPr>
          <p:spPr bwMode="auto">
            <a:xfrm>
              <a:off x="-30" y="-1034"/>
              <a:ext cx="4816" cy="446"/>
            </a:xfrm>
            <a:prstGeom prst="rect">
              <a:avLst/>
            </a:prstGeom>
            <a:noFill/>
            <a:ln w="9525">
              <a:noFill/>
              <a:miter lim="800000"/>
              <a:headEnd/>
              <a:tailEnd/>
            </a:ln>
          </p:spPr>
          <p:txBody>
            <a:bodyPr>
              <a:spAutoFit/>
            </a:bodyPr>
            <a:lstStyle/>
            <a:p>
              <a:pPr algn="ctr"/>
              <a:r>
                <a:rPr lang="en-GB" sz="4000" b="1" dirty="0">
                  <a:solidFill>
                    <a:srgbClr val="0000FF"/>
                  </a:solidFill>
                  <a:latin typeface="Arial Black" pitchFamily="34" charset="0"/>
                </a:rPr>
                <a:t>PDO safety advice</a:t>
              </a:r>
            </a:p>
          </p:txBody>
        </p:sp>
        <p:sp>
          <p:nvSpPr>
            <p:cNvPr id="15371" name="Text Box 13"/>
            <p:cNvSpPr txBox="1">
              <a:spLocks noChangeArrowheads="1"/>
            </p:cNvSpPr>
            <p:nvPr/>
          </p:nvSpPr>
          <p:spPr bwMode="auto">
            <a:xfrm>
              <a:off x="0" y="-25"/>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15372"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endParaRPr>
            </a:p>
          </p:txBody>
        </p:sp>
      </p:grpSp>
      <p:sp>
        <p:nvSpPr>
          <p:cNvPr id="11" name="Slide Number Placeholder 7"/>
          <p:cNvSpPr txBox="1">
            <a:spLocks/>
          </p:cNvSpPr>
          <p:nvPr/>
        </p:nvSpPr>
        <p:spPr>
          <a:xfrm>
            <a:off x="7848600" y="6248400"/>
            <a:ext cx="381000" cy="457200"/>
          </a:xfrm>
          <a:prstGeom prst="rect">
            <a:avLst/>
          </a:prstGeom>
          <a:noFill/>
        </p:spPr>
        <p:txBody>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US" sz="1200" dirty="0" smtClean="0"/>
              <a:t>1</a:t>
            </a:r>
          </a:p>
        </p:txBody>
      </p:sp>
      <p:grpSp>
        <p:nvGrpSpPr>
          <p:cNvPr id="3" name="Group 131"/>
          <p:cNvGrpSpPr>
            <a:grpSpLocks/>
          </p:cNvGrpSpPr>
          <p:nvPr/>
        </p:nvGrpSpPr>
        <p:grpSpPr bwMode="auto">
          <a:xfrm>
            <a:off x="2895600" y="2819400"/>
            <a:ext cx="426720" cy="533400"/>
            <a:chOff x="3504" y="544"/>
            <a:chExt cx="2287" cy="1855"/>
          </a:xfrm>
        </p:grpSpPr>
        <p:sp>
          <p:nvSpPr>
            <p:cNvPr id="18"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19"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sz="1400" b="1" dirty="0"/>
            </a:p>
          </p:txBody>
        </p:sp>
      </p:grpSp>
      <p:sp>
        <p:nvSpPr>
          <p:cNvPr id="24" name="Text Box 5"/>
          <p:cNvSpPr txBox="1">
            <a:spLocks noChangeArrowheads="1"/>
          </p:cNvSpPr>
          <p:nvPr/>
        </p:nvSpPr>
        <p:spPr bwMode="auto">
          <a:xfrm>
            <a:off x="3505200" y="5673804"/>
            <a:ext cx="5105400" cy="495457"/>
          </a:xfrm>
          <a:prstGeom prst="rect">
            <a:avLst/>
          </a:prstGeom>
          <a:solidFill>
            <a:srgbClr val="003366"/>
          </a:solidFill>
          <a:ln w="31750">
            <a:solidFill>
              <a:srgbClr val="0000CC"/>
            </a:solidFill>
            <a:miter lim="800000"/>
            <a:headEnd/>
            <a:tailEnd/>
          </a:ln>
        </p:spPr>
        <p:txBody>
          <a:bodyPr wrap="square">
            <a:spAutoFit/>
          </a:bodyPr>
          <a:lstStyle/>
          <a:p>
            <a:pPr marL="0" marR="0" algn="ctr" rtl="1">
              <a:lnSpc>
                <a:spcPct val="115000"/>
              </a:lnSpc>
              <a:spcBef>
                <a:spcPts val="0"/>
              </a:spcBef>
              <a:spcAft>
                <a:spcPts val="1000"/>
              </a:spcAft>
            </a:pPr>
            <a:endParaRPr lang="en-US" sz="800" dirty="0" smtClean="0">
              <a:latin typeface="Calibri"/>
              <a:ea typeface="Calibri"/>
              <a:cs typeface="Traditional Arabic"/>
            </a:endParaRPr>
          </a:p>
          <a:p>
            <a:pPr marL="0" marR="0" algn="ctr" rtl="1">
              <a:lnSpc>
                <a:spcPct val="115000"/>
              </a:lnSpc>
              <a:spcBef>
                <a:spcPts val="0"/>
              </a:spcBef>
              <a:spcAft>
                <a:spcPts val="1000"/>
              </a:spcAft>
            </a:pPr>
            <a:endParaRPr lang="en-US" sz="800" dirty="0">
              <a:latin typeface="Calibri"/>
              <a:ea typeface="Calibri"/>
            </a:endParaRPr>
          </a:p>
        </p:txBody>
      </p:sp>
      <p:sp>
        <p:nvSpPr>
          <p:cNvPr id="27" name="Text Box 7"/>
          <p:cNvSpPr txBox="1">
            <a:spLocks noChangeArrowheads="1"/>
          </p:cNvSpPr>
          <p:nvPr/>
        </p:nvSpPr>
        <p:spPr bwMode="auto">
          <a:xfrm>
            <a:off x="2667000" y="5369004"/>
            <a:ext cx="1143000" cy="1107996"/>
          </a:xfrm>
          <a:prstGeom prst="rect">
            <a:avLst/>
          </a:prstGeom>
          <a:noFill/>
          <a:ln w="9525">
            <a:noFill/>
            <a:miter lim="800000"/>
            <a:headEnd/>
            <a:tailEnd/>
          </a:ln>
        </p:spPr>
        <p:txBody>
          <a:bodyPr wrap="square">
            <a:spAutoFit/>
          </a:bodyPr>
          <a:lstStyle/>
          <a:p>
            <a:pPr eaLnBrk="0" hangingPunct="0">
              <a:spcBef>
                <a:spcPct val="50000"/>
              </a:spcBef>
            </a:pPr>
            <a:r>
              <a:rPr lang="en-GB" sz="6600" dirty="0">
                <a:solidFill>
                  <a:srgbClr val="92D050"/>
                </a:solidFill>
                <a:latin typeface="Times New Roman" pitchFamily="18" charset="0"/>
                <a:sym typeface="Wingdings" pitchFamily="2" charset="2"/>
              </a:rPr>
              <a:t></a:t>
            </a:r>
          </a:p>
        </p:txBody>
      </p:sp>
      <p:graphicFrame>
        <p:nvGraphicFramePr>
          <p:cNvPr id="15" name="Table 14"/>
          <p:cNvGraphicFramePr>
            <a:graphicFrameLocks noGrp="1"/>
          </p:cNvGraphicFramePr>
          <p:nvPr/>
        </p:nvGraphicFramePr>
        <p:xfrm>
          <a:off x="2895600" y="1025604"/>
          <a:ext cx="6096000" cy="280416"/>
        </p:xfrm>
        <a:graphic>
          <a:graphicData uri="http://schemas.openxmlformats.org/drawingml/2006/table">
            <a:tbl>
              <a:tblPr/>
              <a:tblGrid>
                <a:gridCol w="6096000"/>
              </a:tblGrid>
              <a:tr h="0">
                <a:tc>
                  <a:txBody>
                    <a:bodyPr/>
                    <a:lstStyle/>
                    <a:p>
                      <a:pPr marL="0" marR="0" algn="r" rtl="1">
                        <a:lnSpc>
                          <a:spcPct val="115000"/>
                        </a:lnSpc>
                        <a:spcBef>
                          <a:spcPts val="0"/>
                        </a:spcBef>
                        <a:spcAft>
                          <a:spcPts val="1000"/>
                        </a:spcAft>
                      </a:pPr>
                      <a:r>
                        <a:rPr lang="ar-OM" sz="1600" dirty="0">
                          <a:latin typeface="Calibri"/>
                          <a:ea typeface="Calibri"/>
                          <a:cs typeface="Traditional Arabic"/>
                        </a:rPr>
                        <a:t>التاريخ 11</a:t>
                      </a:r>
                      <a:r>
                        <a:rPr lang="en-GB" sz="1600" dirty="0">
                          <a:latin typeface="Traditional Arabic"/>
                          <a:ea typeface="Calibri"/>
                          <a:cs typeface="Arial"/>
                        </a:rPr>
                        <a:t>/</a:t>
                      </a:r>
                      <a:r>
                        <a:rPr lang="ar-OM" sz="1600" dirty="0">
                          <a:latin typeface="Calibri"/>
                          <a:ea typeface="Calibri"/>
                          <a:cs typeface="Traditional Arabic"/>
                        </a:rPr>
                        <a:t>3</a:t>
                      </a:r>
                      <a:r>
                        <a:rPr lang="en-GB" sz="1600" dirty="0">
                          <a:latin typeface="Traditional Arabic"/>
                          <a:ea typeface="Calibri"/>
                          <a:cs typeface="Arial"/>
                        </a:rPr>
                        <a:t>/</a:t>
                      </a:r>
                      <a:r>
                        <a:rPr lang="ar-OM" sz="1600" dirty="0">
                          <a:latin typeface="Calibri"/>
                          <a:ea typeface="Calibri"/>
                          <a:cs typeface="Traditional Arabic"/>
                        </a:rPr>
                        <a:t>2013</a:t>
                      </a:r>
                      <a:endParaRPr lang="en-US" sz="1600" dirty="0">
                        <a:latin typeface="Calibri"/>
                        <a:ea typeface="Calibri"/>
                        <a:cs typeface="Arial"/>
                      </a:endParaRPr>
                    </a:p>
                  </a:txBody>
                  <a:tcPr marL="114300" marR="114300" marT="0" marB="0">
                    <a:lnL>
                      <a:noFill/>
                    </a:lnL>
                    <a:lnR>
                      <a:noFill/>
                    </a:lnR>
                    <a:lnT>
                      <a:noFill/>
                    </a:lnT>
                    <a:lnB>
                      <a:noFill/>
                    </a:lnB>
                  </a:tcPr>
                </a:tc>
              </a:tr>
            </a:tbl>
          </a:graphicData>
        </a:graphic>
      </p:graphicFrame>
      <p:graphicFrame>
        <p:nvGraphicFramePr>
          <p:cNvPr id="16" name="Table 15"/>
          <p:cNvGraphicFramePr>
            <a:graphicFrameLocks noGrp="1"/>
          </p:cNvGraphicFramePr>
          <p:nvPr/>
        </p:nvGraphicFramePr>
        <p:xfrm>
          <a:off x="2895600" y="1330404"/>
          <a:ext cx="6096000" cy="245364"/>
        </p:xfrm>
        <a:graphic>
          <a:graphicData uri="http://schemas.openxmlformats.org/drawingml/2006/table">
            <a:tbl>
              <a:tblPr/>
              <a:tblGrid>
                <a:gridCol w="6096000"/>
              </a:tblGrid>
              <a:tr h="0">
                <a:tc>
                  <a:txBody>
                    <a:bodyPr/>
                    <a:lstStyle/>
                    <a:p>
                      <a:pPr marL="0" marR="0" algn="r" rtl="1">
                        <a:lnSpc>
                          <a:spcPct val="115000"/>
                        </a:lnSpc>
                        <a:spcBef>
                          <a:spcPts val="0"/>
                        </a:spcBef>
                        <a:spcAft>
                          <a:spcPts val="1000"/>
                        </a:spcAft>
                      </a:pPr>
                      <a:r>
                        <a:rPr lang="ar-OM" sz="1400" b="1" dirty="0">
                          <a:latin typeface="Calibri"/>
                          <a:ea typeface="Calibri"/>
                          <a:cs typeface="Traditional Arabic"/>
                        </a:rPr>
                        <a:t>وفاة سائق بعد انقلاب مركبته</a:t>
                      </a:r>
                      <a:endParaRPr lang="en-US" sz="1400" b="1" dirty="0">
                        <a:latin typeface="Calibri"/>
                        <a:ea typeface="Calibri"/>
                        <a:cs typeface="Arial"/>
                      </a:endParaRPr>
                    </a:p>
                  </a:txBody>
                  <a:tcPr marL="114300" marR="114300" marT="0" marB="0">
                    <a:lnL>
                      <a:noFill/>
                    </a:lnL>
                    <a:lnR>
                      <a:noFill/>
                    </a:lnR>
                    <a:lnT>
                      <a:noFill/>
                    </a:lnT>
                    <a:lnB>
                      <a:noFill/>
                    </a:lnB>
                  </a:tcPr>
                </a:tc>
              </a:tr>
            </a:tbl>
          </a:graphicData>
        </a:graphic>
      </p:graphicFrame>
      <p:graphicFrame>
        <p:nvGraphicFramePr>
          <p:cNvPr id="17" name="Table 16"/>
          <p:cNvGraphicFramePr>
            <a:graphicFrameLocks noGrp="1"/>
          </p:cNvGraphicFramePr>
          <p:nvPr/>
        </p:nvGraphicFramePr>
        <p:xfrm>
          <a:off x="2895600" y="1711404"/>
          <a:ext cx="6096000" cy="315468"/>
        </p:xfrm>
        <a:graphic>
          <a:graphicData uri="http://schemas.openxmlformats.org/drawingml/2006/table">
            <a:tbl>
              <a:tblPr/>
              <a:tblGrid>
                <a:gridCol w="6096000"/>
              </a:tblGrid>
              <a:tr h="0">
                <a:tc>
                  <a:txBody>
                    <a:bodyPr/>
                    <a:lstStyle/>
                    <a:p>
                      <a:pPr marL="0" marR="0" algn="r" rtl="1">
                        <a:lnSpc>
                          <a:spcPct val="115000"/>
                        </a:lnSpc>
                        <a:spcBef>
                          <a:spcPts val="0"/>
                        </a:spcBef>
                        <a:spcAft>
                          <a:spcPts val="1000"/>
                        </a:spcAft>
                      </a:pPr>
                      <a:r>
                        <a:rPr lang="ar-OM" sz="1800" b="1" dirty="0">
                          <a:solidFill>
                            <a:srgbClr val="FF0000"/>
                          </a:solidFill>
                          <a:latin typeface="Calibri"/>
                          <a:ea typeface="Calibri"/>
                          <a:cs typeface="Traditional Arabic"/>
                        </a:rPr>
                        <a:t>ماذا حدث ؟</a:t>
                      </a:r>
                      <a:endParaRPr lang="en-US" sz="1800" b="1" dirty="0">
                        <a:solidFill>
                          <a:srgbClr val="FF0000"/>
                        </a:solidFill>
                        <a:latin typeface="Calibri"/>
                        <a:ea typeface="Calibri"/>
                        <a:cs typeface="Arial"/>
                      </a:endParaRPr>
                    </a:p>
                  </a:txBody>
                  <a:tcPr marL="114300" marR="114300" marT="0" marB="0">
                    <a:lnL>
                      <a:noFill/>
                    </a:lnL>
                    <a:lnR>
                      <a:noFill/>
                    </a:lnR>
                    <a:lnT>
                      <a:noFill/>
                    </a:lnT>
                    <a:lnB>
                      <a:noFill/>
                    </a:lnB>
                  </a:tcPr>
                </a:tc>
              </a:tr>
            </a:tbl>
          </a:graphicData>
        </a:graphic>
      </p:graphicFrame>
      <p:graphicFrame>
        <p:nvGraphicFramePr>
          <p:cNvPr id="20" name="Table 19"/>
          <p:cNvGraphicFramePr>
            <a:graphicFrameLocks noGrp="1"/>
          </p:cNvGraphicFramePr>
          <p:nvPr/>
        </p:nvGraphicFramePr>
        <p:xfrm>
          <a:off x="3505200" y="2092404"/>
          <a:ext cx="5486400" cy="1353820"/>
        </p:xfrm>
        <a:graphic>
          <a:graphicData uri="http://schemas.openxmlformats.org/drawingml/2006/table">
            <a:tbl>
              <a:tblPr/>
              <a:tblGrid>
                <a:gridCol w="5486400"/>
              </a:tblGrid>
              <a:tr h="0">
                <a:tc>
                  <a:txBody>
                    <a:bodyPr/>
                    <a:lstStyle/>
                    <a:p>
                      <a:pPr marL="0" marR="0" algn="r" rtl="1">
                        <a:lnSpc>
                          <a:spcPct val="115000"/>
                        </a:lnSpc>
                        <a:spcBef>
                          <a:spcPts val="0"/>
                        </a:spcBef>
                        <a:spcAft>
                          <a:spcPts val="1000"/>
                        </a:spcAft>
                      </a:pPr>
                      <a:r>
                        <a:rPr lang="ar-OM" sz="1400" dirty="0">
                          <a:latin typeface="Calibri"/>
                          <a:ea typeface="Calibri"/>
                          <a:cs typeface="Traditional Arabic"/>
                        </a:rPr>
                        <a:t>استقل أحد الموظفين العاملين لدى شركة </a:t>
                      </a:r>
                      <a:r>
                        <a:rPr lang="en-GB" sz="1400" dirty="0">
                          <a:latin typeface="Traditional Arabic"/>
                          <a:ea typeface="Calibri"/>
                          <a:cs typeface="Arial"/>
                        </a:rPr>
                        <a:t>BGP</a:t>
                      </a:r>
                      <a:r>
                        <a:rPr lang="ar-OM" sz="1400" dirty="0">
                          <a:latin typeface="Calibri"/>
                          <a:ea typeface="Calibri"/>
                          <a:cs typeface="Traditional Arabic"/>
                        </a:rPr>
                        <a:t> مركبته الخاصة عائدا إلى منزله بعد انتهاء مناوبته التي دامت حوالي 21 ساعة.</a:t>
                      </a:r>
                      <a:endParaRPr lang="en-US" sz="1400" dirty="0">
                        <a:latin typeface="Calibri"/>
                        <a:ea typeface="Calibri"/>
                        <a:cs typeface="Arial"/>
                      </a:endParaRPr>
                    </a:p>
                    <a:p>
                      <a:pPr marL="0" marR="0" algn="r" rtl="1">
                        <a:lnSpc>
                          <a:spcPct val="115000"/>
                        </a:lnSpc>
                        <a:spcBef>
                          <a:spcPts val="0"/>
                        </a:spcBef>
                        <a:spcAft>
                          <a:spcPts val="1000"/>
                        </a:spcAft>
                      </a:pPr>
                      <a:r>
                        <a:rPr lang="ar-OM" sz="1400" dirty="0">
                          <a:latin typeface="Calibri"/>
                          <a:ea typeface="Calibri"/>
                          <a:cs typeface="Traditional Arabic"/>
                        </a:rPr>
                        <a:t>فقد السائق سيطرته على المركبة لانشغاله بهاتفه النقال وذلك حين اقترابه من منعطف غير حاد وهو على سرعة عالية مما أدى إلى انعطاف المركبة بحده إلى اليسار واصطدامها بركام يبلغ طوله 30 سم وتدحرج المركبة ثلاث مرات. توفي السائق لاحقا إثر إصابات بالغة في الرأس.</a:t>
                      </a:r>
                      <a:endParaRPr lang="en-US" sz="1400" dirty="0">
                        <a:latin typeface="Calibri"/>
                        <a:ea typeface="Calibri"/>
                        <a:cs typeface="Arial"/>
                      </a:endParaRPr>
                    </a:p>
                  </a:txBody>
                  <a:tcPr marL="114300" marR="114300" marT="0" marB="0">
                    <a:lnL>
                      <a:noFill/>
                    </a:lnL>
                    <a:lnR>
                      <a:noFill/>
                    </a:lnR>
                    <a:lnT>
                      <a:noFill/>
                    </a:lnT>
                    <a:lnB>
                      <a:noFill/>
                    </a:lnB>
                  </a:tcPr>
                </a:tc>
              </a:tr>
            </a:tbl>
          </a:graphicData>
        </a:graphic>
      </p:graphicFrame>
      <p:graphicFrame>
        <p:nvGraphicFramePr>
          <p:cNvPr id="21" name="Table 20"/>
          <p:cNvGraphicFramePr>
            <a:graphicFrameLocks noGrp="1"/>
          </p:cNvGraphicFramePr>
          <p:nvPr/>
        </p:nvGraphicFramePr>
        <p:xfrm>
          <a:off x="2895600" y="3464004"/>
          <a:ext cx="6096000" cy="315468"/>
        </p:xfrm>
        <a:graphic>
          <a:graphicData uri="http://schemas.openxmlformats.org/drawingml/2006/table">
            <a:tbl>
              <a:tblPr/>
              <a:tblGrid>
                <a:gridCol w="6096000"/>
              </a:tblGrid>
              <a:tr h="0">
                <a:tc>
                  <a:txBody>
                    <a:bodyPr/>
                    <a:lstStyle/>
                    <a:p>
                      <a:pPr marL="0" marR="0" algn="r" rtl="1">
                        <a:lnSpc>
                          <a:spcPct val="115000"/>
                        </a:lnSpc>
                        <a:spcBef>
                          <a:spcPts val="0"/>
                        </a:spcBef>
                        <a:spcAft>
                          <a:spcPts val="1000"/>
                        </a:spcAft>
                      </a:pPr>
                      <a:r>
                        <a:rPr lang="ar-OM" sz="1800" b="1" dirty="0">
                          <a:solidFill>
                            <a:srgbClr val="0070C0"/>
                          </a:solidFill>
                          <a:latin typeface="Calibri"/>
                          <a:ea typeface="Calibri"/>
                          <a:cs typeface="Traditional Arabic"/>
                        </a:rPr>
                        <a:t>الدروس المستفادة من الحادث:</a:t>
                      </a:r>
                      <a:endParaRPr lang="en-US" sz="1800" b="1" dirty="0">
                        <a:solidFill>
                          <a:srgbClr val="0070C0"/>
                        </a:solidFill>
                        <a:latin typeface="Calibri"/>
                        <a:ea typeface="Calibri"/>
                        <a:cs typeface="Arial"/>
                      </a:endParaRPr>
                    </a:p>
                  </a:txBody>
                  <a:tcPr marL="114300" marR="114300" marT="0" marB="0">
                    <a:lnL>
                      <a:noFill/>
                    </a:lnL>
                    <a:lnR>
                      <a:noFill/>
                    </a:lnR>
                    <a:lnT>
                      <a:noFill/>
                    </a:lnT>
                    <a:lnB>
                      <a:noFill/>
                    </a:lnB>
                  </a:tcPr>
                </a:tc>
              </a:tr>
            </a:tbl>
          </a:graphicData>
        </a:graphic>
      </p:graphicFrame>
      <p:graphicFrame>
        <p:nvGraphicFramePr>
          <p:cNvPr id="23" name="Table 22"/>
          <p:cNvGraphicFramePr>
            <a:graphicFrameLocks noGrp="1"/>
          </p:cNvGraphicFramePr>
          <p:nvPr/>
        </p:nvGraphicFramePr>
        <p:xfrm>
          <a:off x="2895600" y="3768804"/>
          <a:ext cx="6096000" cy="1734820"/>
        </p:xfrm>
        <a:graphic>
          <a:graphicData uri="http://schemas.openxmlformats.org/drawingml/2006/table">
            <a:tbl>
              <a:tblPr/>
              <a:tblGrid>
                <a:gridCol w="6096000"/>
              </a:tblGrid>
              <a:tr h="0">
                <a:tc>
                  <a:txBody>
                    <a:bodyPr/>
                    <a:lstStyle/>
                    <a:p>
                      <a:pPr marL="0" marR="0" algn="r" rtl="1">
                        <a:lnSpc>
                          <a:spcPct val="115000"/>
                        </a:lnSpc>
                        <a:spcBef>
                          <a:spcPts val="0"/>
                        </a:spcBef>
                        <a:spcAft>
                          <a:spcPts val="1000"/>
                        </a:spcAft>
                      </a:pPr>
                      <a:r>
                        <a:rPr lang="ar-OM" sz="1400" dirty="0">
                          <a:latin typeface="Calibri"/>
                          <a:ea typeface="Calibri"/>
                          <a:cs typeface="Traditional Arabic"/>
                        </a:rPr>
                        <a:t>تزداد فرص الوفاة عند:</a:t>
                      </a:r>
                      <a:endParaRPr lang="en-US" sz="1400" dirty="0">
                        <a:latin typeface="Calibri"/>
                        <a:ea typeface="Calibri"/>
                        <a:cs typeface="Arial"/>
                      </a:endParaRPr>
                    </a:p>
                    <a:p>
                      <a:pPr marL="342900" marR="0" lvl="0" indent="-342900" algn="r" rtl="1">
                        <a:lnSpc>
                          <a:spcPct val="115000"/>
                        </a:lnSpc>
                        <a:spcBef>
                          <a:spcPts val="0"/>
                        </a:spcBef>
                        <a:spcAft>
                          <a:spcPts val="1000"/>
                        </a:spcAft>
                        <a:buFont typeface="Symbol"/>
                        <a:buChar char=""/>
                      </a:pPr>
                      <a:r>
                        <a:rPr lang="ar-OM" sz="1400" dirty="0">
                          <a:latin typeface="Calibri"/>
                          <a:ea typeface="Calibri"/>
                          <a:cs typeface="Traditional Arabic"/>
                        </a:rPr>
                        <a:t>تجاوز السرعة المحددة.</a:t>
                      </a:r>
                      <a:endParaRPr lang="en-US" sz="1400" dirty="0">
                        <a:latin typeface="Calibri"/>
                        <a:ea typeface="Calibri"/>
                        <a:cs typeface="Arial"/>
                      </a:endParaRPr>
                    </a:p>
                    <a:p>
                      <a:pPr marL="342900" marR="0" lvl="0" indent="-342900" algn="r" rtl="1">
                        <a:lnSpc>
                          <a:spcPct val="115000"/>
                        </a:lnSpc>
                        <a:spcBef>
                          <a:spcPts val="0"/>
                        </a:spcBef>
                        <a:spcAft>
                          <a:spcPts val="1000"/>
                        </a:spcAft>
                        <a:buFont typeface="Symbol"/>
                        <a:buChar char=""/>
                      </a:pPr>
                      <a:r>
                        <a:rPr lang="ar-OM" sz="1400" dirty="0">
                          <a:latin typeface="Calibri"/>
                          <a:ea typeface="Calibri"/>
                          <a:cs typeface="Traditional Arabic"/>
                        </a:rPr>
                        <a:t>استخدام الهاتف النقال أثناء القيادة.</a:t>
                      </a:r>
                      <a:endParaRPr lang="en-US" sz="1400" dirty="0">
                        <a:latin typeface="Calibri"/>
                        <a:ea typeface="Calibri"/>
                        <a:cs typeface="Arial"/>
                      </a:endParaRPr>
                    </a:p>
                    <a:p>
                      <a:pPr marL="342900" marR="0" lvl="0" indent="-342900" algn="r" rtl="1">
                        <a:lnSpc>
                          <a:spcPct val="115000"/>
                        </a:lnSpc>
                        <a:spcBef>
                          <a:spcPts val="0"/>
                        </a:spcBef>
                        <a:spcAft>
                          <a:spcPts val="1000"/>
                        </a:spcAft>
                        <a:buFont typeface="Symbol"/>
                        <a:buChar char=""/>
                      </a:pPr>
                      <a:r>
                        <a:rPr lang="ar-OM" sz="1400" dirty="0">
                          <a:latin typeface="Calibri"/>
                          <a:ea typeface="Calibri"/>
                          <a:cs typeface="Traditional Arabic"/>
                        </a:rPr>
                        <a:t>القيادة ليلا.</a:t>
                      </a:r>
                      <a:endParaRPr lang="en-US" sz="1400" dirty="0">
                        <a:latin typeface="Calibri"/>
                        <a:ea typeface="Calibri"/>
                        <a:cs typeface="Arial"/>
                      </a:endParaRPr>
                    </a:p>
                    <a:p>
                      <a:pPr marL="342900" marR="0" lvl="0" indent="-342900" algn="r" rtl="1">
                        <a:lnSpc>
                          <a:spcPct val="115000"/>
                        </a:lnSpc>
                        <a:spcBef>
                          <a:spcPts val="0"/>
                        </a:spcBef>
                        <a:spcAft>
                          <a:spcPts val="1000"/>
                        </a:spcAft>
                        <a:buFont typeface="Symbol"/>
                        <a:buChar char=""/>
                      </a:pPr>
                      <a:r>
                        <a:rPr lang="ar-OM" sz="1400" dirty="0">
                          <a:latin typeface="Calibri"/>
                          <a:ea typeface="Calibri"/>
                          <a:cs typeface="Traditional Arabic"/>
                        </a:rPr>
                        <a:t>قيادة مركبتك الخاصة</a:t>
                      </a:r>
                      <a:r>
                        <a:rPr lang="ar-OM" sz="1200" dirty="0" smtClean="0">
                          <a:latin typeface="Calibri"/>
                          <a:ea typeface="Calibri"/>
                          <a:cs typeface="Traditional Arabic"/>
                        </a:rPr>
                        <a:t>.</a:t>
                      </a:r>
                      <a:endParaRPr lang="en-US" sz="1200" dirty="0">
                        <a:latin typeface="Calibri"/>
                        <a:ea typeface="Calibri"/>
                        <a:cs typeface="Arial"/>
                      </a:endParaRPr>
                    </a:p>
                  </a:txBody>
                  <a:tcPr marL="114300" marR="114300" marT="0" marB="0">
                    <a:lnL>
                      <a:noFill/>
                    </a:lnL>
                    <a:lnR>
                      <a:noFill/>
                    </a:lnR>
                    <a:lnT>
                      <a:noFill/>
                    </a:lnT>
                    <a:lnB>
                      <a:noFill/>
                    </a:lnB>
                  </a:tcPr>
                </a:tc>
              </a:tr>
            </a:tbl>
          </a:graphicData>
        </a:graphic>
      </p:graphicFrame>
      <p:graphicFrame>
        <p:nvGraphicFramePr>
          <p:cNvPr id="28" name="Table 27"/>
          <p:cNvGraphicFramePr>
            <a:graphicFrameLocks noGrp="1"/>
          </p:cNvGraphicFramePr>
          <p:nvPr/>
        </p:nvGraphicFramePr>
        <p:xfrm>
          <a:off x="3048000" y="5750004"/>
          <a:ext cx="6096000" cy="381000"/>
        </p:xfrm>
        <a:graphic>
          <a:graphicData uri="http://schemas.openxmlformats.org/drawingml/2006/table">
            <a:tbl>
              <a:tblPr/>
              <a:tblGrid>
                <a:gridCol w="6096000"/>
              </a:tblGrid>
              <a:tr h="381000">
                <a:tc>
                  <a:txBody>
                    <a:bodyPr/>
                    <a:lstStyle/>
                    <a:p>
                      <a:pPr marL="0" marR="0" algn="ctr" rtl="1">
                        <a:lnSpc>
                          <a:spcPct val="115000"/>
                        </a:lnSpc>
                        <a:spcBef>
                          <a:spcPts val="0"/>
                        </a:spcBef>
                        <a:spcAft>
                          <a:spcPts val="1000"/>
                        </a:spcAft>
                      </a:pPr>
                      <a:r>
                        <a:rPr lang="ar-OM" sz="1600" dirty="0">
                          <a:solidFill>
                            <a:srgbClr val="FFFF00"/>
                          </a:solidFill>
                          <a:latin typeface="Calibri"/>
                          <a:ea typeface="Calibri"/>
                          <a:cs typeface="Traditional Arabic"/>
                        </a:rPr>
                        <a:t>أثبتت الدراسات إن التنقل بحافلات الشركة أكثر أمنا من التنقل بالمركبات الخاصة.</a:t>
                      </a:r>
                      <a:endParaRPr lang="en-US" sz="1100" dirty="0">
                        <a:solidFill>
                          <a:srgbClr val="FFFF00"/>
                        </a:solidFill>
                        <a:latin typeface="Calibri"/>
                        <a:ea typeface="Calibri"/>
                        <a:cs typeface="Arial"/>
                      </a:endParaRPr>
                    </a:p>
                  </a:txBody>
                  <a:tcPr marL="114300" marR="114300" marT="0" marB="0">
                    <a:lnL>
                      <a:noFill/>
                    </a:lnL>
                    <a:lnR>
                      <a:noFill/>
                    </a:lnR>
                    <a:lnT>
                      <a:noFill/>
                    </a:lnT>
                    <a:lnB>
                      <a:noFill/>
                    </a:lnB>
                  </a:tcPr>
                </a:tc>
              </a:tr>
            </a:tbl>
          </a:graphicData>
        </a:graphic>
      </p:graphicFrame>
      <p:sp>
        <p:nvSpPr>
          <p:cNvPr id="22"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lvl1pPr>
              <a:defRPr b="1">
                <a:latin typeface="Arial" pitchFamily="34" charset="0"/>
                <a:cs typeface="Arial" pitchFamily="34" charset="0"/>
              </a:defRPr>
            </a:lvl1pPr>
          </a:lstStyle>
          <a:p>
            <a:pPr fontAlgn="auto">
              <a:spcBef>
                <a:spcPts val="0"/>
              </a:spcBef>
              <a:spcAft>
                <a:spcPts val="0"/>
              </a:spcAft>
              <a:defRPr/>
            </a:pPr>
            <a:r>
              <a:rPr lang="en-US" sz="1000" b="0" dirty="0" smtClean="0">
                <a:latin typeface="Calibri" pitchFamily="34" charset="0"/>
                <a:cs typeface="Calibri" pitchFamily="34" charset="0"/>
              </a:rPr>
              <a:t>Contact</a:t>
            </a:r>
            <a:r>
              <a:rPr lang="en-US" sz="1000" b="0" dirty="0" smtClean="0">
                <a:latin typeface="Calibri" pitchFamily="34" charset="0"/>
                <a:cs typeface="Calibri" pitchFamily="34" charset="0"/>
                <a:hlinkClick r:id="rId4"/>
              </a:rPr>
              <a:t>:  </a:t>
            </a:r>
            <a:r>
              <a:rPr lang="en-US" sz="1000" b="0" dirty="0" smtClean="0">
                <a:solidFill>
                  <a:schemeClr val="accent6">
                    <a:lumMod val="50000"/>
                  </a:schemeClr>
                </a:solidFill>
                <a:latin typeface="Calibri" pitchFamily="34" charset="0"/>
                <a:cs typeface="Calibri" pitchFamily="34" charset="0"/>
                <a:hlinkClick r:id="rId4"/>
              </a:rPr>
              <a:t>MSE54</a:t>
            </a:r>
            <a:r>
              <a:rPr lang="en-US" sz="1000" b="0" dirty="0" smtClean="0">
                <a:latin typeface="Calibri" pitchFamily="34" charset="0"/>
                <a:cs typeface="Calibri" pitchFamily="34" charset="0"/>
                <a:hlinkClick r:id="rId4"/>
              </a:rPr>
              <a:t> </a:t>
            </a:r>
            <a:r>
              <a:rPr lang="en-US" sz="1000" b="0" dirty="0" smtClean="0">
                <a:latin typeface="Calibri" pitchFamily="34" charset="0"/>
                <a:cs typeface="Calibri" pitchFamily="34" charset="0"/>
              </a:rPr>
              <a:t>for further information or visit the </a:t>
            </a:r>
            <a:r>
              <a:rPr lang="en-US" sz="1000" b="0" dirty="0" smtClean="0">
                <a:latin typeface="Calibri" pitchFamily="34" charset="0"/>
                <a:cs typeface="Calibri" pitchFamily="34" charset="0"/>
                <a:hlinkClick r:id="rId5"/>
              </a:rPr>
              <a:t>HSE Website</a:t>
            </a:r>
            <a:r>
              <a:rPr lang="en-US" sz="1000" b="0" dirty="0" smtClean="0">
                <a:latin typeface="Calibri" pitchFamily="34" charset="0"/>
                <a:cs typeface="Calibri" pitchFamily="34" charset="0"/>
              </a:rPr>
              <a:t>                                 Learning No 12                                                                 22/07/2013</a:t>
            </a:r>
          </a:p>
        </p:txBody>
      </p:sp>
      <p:sp>
        <p:nvSpPr>
          <p:cNvPr id="29" name="Rectangle 7"/>
          <p:cNvSpPr>
            <a:spLocks noChangeArrowheads="1"/>
          </p:cNvSpPr>
          <p:nvPr/>
        </p:nvSpPr>
        <p:spPr bwMode="auto">
          <a:xfrm>
            <a:off x="0" y="685800"/>
            <a:ext cx="9144000" cy="261610"/>
          </a:xfrm>
          <a:prstGeom prst="rect">
            <a:avLst/>
          </a:prstGeom>
          <a:solidFill>
            <a:schemeClr val="bg1">
              <a:lumMod val="85000"/>
            </a:schemeClr>
          </a:solidFill>
          <a:ln w="9525">
            <a:solidFill>
              <a:schemeClr val="tx1"/>
            </a:solidFill>
            <a:miter lim="800000"/>
            <a:headEnd/>
            <a:tailEnd/>
          </a:ln>
        </p:spPr>
        <p:txBody>
          <a:bodyPr wrap="square">
            <a:spAutoFit/>
          </a:bodyPr>
          <a:lstStyle/>
          <a:p>
            <a:pPr algn="ctr" eaLnBrk="0" fontAlgn="auto" hangingPunct="0">
              <a:spcBef>
                <a:spcPts val="0"/>
              </a:spcBef>
              <a:spcAft>
                <a:spcPts val="0"/>
              </a:spcAft>
              <a:defRPr/>
            </a:pPr>
            <a:r>
              <a:rPr lang="en-US" sz="1100" b="1" dirty="0">
                <a:solidFill>
                  <a:schemeClr val="accent2">
                    <a:lumMod val="75000"/>
                  </a:schemeClr>
                </a:solidFill>
                <a:latin typeface="Calibri" pitchFamily="34" charset="0"/>
                <a:cs typeface="Calibri" pitchFamily="34" charset="0"/>
              </a:rPr>
              <a:t>Use this Alert: Discuss in Tool Box Talks and HSE Meetings </a:t>
            </a:r>
            <a:r>
              <a:rPr lang="en-US" sz="1100" b="1" dirty="0">
                <a:solidFill>
                  <a:schemeClr val="accent2">
                    <a:lumMod val="75000"/>
                  </a:schemeClr>
                </a:solidFill>
                <a:latin typeface="Calibri" pitchFamily="34" charset="0"/>
                <a:cs typeface="Calibri" pitchFamily="34" charset="0"/>
                <a:sym typeface="Wingdings" pitchFamily="2" charset="2"/>
              </a:rPr>
              <a:t> Distribute to contractors  Post on HSE Notice Boards  Include in site </a:t>
            </a:r>
            <a:r>
              <a:rPr lang="en-US" sz="1100" b="1" dirty="0" smtClean="0">
                <a:solidFill>
                  <a:schemeClr val="accent2">
                    <a:lumMod val="75000"/>
                  </a:schemeClr>
                </a:solidFill>
                <a:latin typeface="Calibri" pitchFamily="34" charset="0"/>
                <a:cs typeface="Calibri" pitchFamily="34" charset="0"/>
                <a:sym typeface="Wingdings" pitchFamily="2" charset="2"/>
              </a:rPr>
              <a:t>HSE Induction</a:t>
            </a:r>
            <a:endParaRPr lang="en-US" sz="1100" b="1" dirty="0">
              <a:solidFill>
                <a:schemeClr val="accent2">
                  <a:lumMod val="75000"/>
                </a:schemeClr>
              </a:solidFill>
              <a:latin typeface="Calibri" pitchFamily="34" charset="0"/>
              <a:cs typeface="Calibri" pitchFamily="34" charset="0"/>
            </a:endParaRPr>
          </a:p>
        </p:txBody>
      </p:sp>
    </p:spTree>
    <p:extLst>
      <p:ext uri="{BB962C8B-B14F-4D97-AF65-F5344CB8AC3E}">
        <p14:creationId xmlns="" xmlns:p14="http://schemas.microsoft.com/office/powerpoint/2010/main" val="40973451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r>
              <a:rPr lang="en-US" dirty="0" smtClean="0"/>
              <a:t>2</a:t>
            </a:r>
            <a:endParaRPr lang="en-US" dirty="0"/>
          </a:p>
        </p:txBody>
      </p:sp>
      <p:sp>
        <p:nvSpPr>
          <p:cNvPr id="5" name="Text Box 12"/>
          <p:cNvSpPr txBox="1">
            <a:spLocks noChangeArrowheads="1"/>
          </p:cNvSpPr>
          <p:nvPr/>
        </p:nvSpPr>
        <p:spPr bwMode="auto">
          <a:xfrm>
            <a:off x="914400" y="0"/>
            <a:ext cx="7057583" cy="769938"/>
          </a:xfrm>
          <a:prstGeom prst="rect">
            <a:avLst/>
          </a:prstGeom>
          <a:noFill/>
          <a:ln w="9525">
            <a:noFill/>
            <a:miter lim="800000"/>
            <a:headEnd/>
            <a:tailEnd/>
          </a:ln>
        </p:spPr>
        <p:txBody>
          <a:bodyPr>
            <a:spAutoFit/>
          </a:bodyPr>
          <a:lstStyle/>
          <a:p>
            <a:pPr algn="ctr"/>
            <a:r>
              <a:rPr lang="en-GB" sz="4400" b="1" dirty="0">
                <a:solidFill>
                  <a:srgbClr val="0000FF"/>
                </a:solidFill>
                <a:latin typeface="Arial Narrow" pitchFamily="34" charset="0"/>
              </a:rPr>
              <a:t>Management learnings</a:t>
            </a:r>
          </a:p>
        </p:txBody>
      </p:sp>
      <p:sp>
        <p:nvSpPr>
          <p:cNvPr id="6" name="Rectangle 5"/>
          <p:cNvSpPr/>
          <p:nvPr/>
        </p:nvSpPr>
        <p:spPr>
          <a:xfrm>
            <a:off x="381000" y="914400"/>
            <a:ext cx="8305800" cy="830997"/>
          </a:xfrm>
          <a:prstGeom prst="rect">
            <a:avLst/>
          </a:prstGeom>
        </p:spPr>
        <p:txBody>
          <a:bodyPr wrap="square">
            <a:spAutoFit/>
          </a:bodyPr>
          <a:lstStyle/>
          <a:p>
            <a:pPr marL="114300" indent="-114300" algn="r">
              <a:defRPr/>
            </a:pPr>
            <a:r>
              <a:rPr lang="en-US" sz="1600" dirty="0" smtClean="0"/>
              <a:t>2013/</a:t>
            </a:r>
            <a:r>
              <a:rPr lang="ar-OM" sz="1600" dirty="0" smtClean="0"/>
              <a:t>11</a:t>
            </a:r>
            <a:r>
              <a:rPr lang="en-GB" sz="1600" dirty="0" smtClean="0"/>
              <a:t>/</a:t>
            </a:r>
            <a:r>
              <a:rPr lang="en-US" sz="1600" dirty="0" smtClean="0"/>
              <a:t>3</a:t>
            </a:r>
            <a:r>
              <a:rPr lang="ar-OM" sz="1600" dirty="0" smtClean="0"/>
              <a:t>التاريخ:</a:t>
            </a:r>
            <a:endParaRPr lang="en-US" sz="1600" dirty="0" smtClean="0"/>
          </a:p>
          <a:p>
            <a:pPr marL="114300" indent="-114300" algn="r">
              <a:defRPr/>
            </a:pPr>
            <a:r>
              <a:rPr lang="ar-OM" sz="1600" dirty="0" smtClean="0"/>
              <a:t>مقتل سائق بعد انقلاب مركبته</a:t>
            </a:r>
            <a:endParaRPr lang="en-US" sz="1600" dirty="0" smtClean="0"/>
          </a:p>
          <a:p>
            <a:pPr marL="114300" indent="-114300" algn="r">
              <a:defRPr/>
            </a:pPr>
            <a:endParaRPr lang="en-US" sz="1600" b="1" dirty="0" smtClean="0">
              <a:solidFill>
                <a:srgbClr val="000099"/>
              </a:solidFill>
              <a:latin typeface="Tahoma" pitchFamily="34" charset="0"/>
            </a:endParaRPr>
          </a:p>
        </p:txBody>
      </p:sp>
      <p:graphicFrame>
        <p:nvGraphicFramePr>
          <p:cNvPr id="7" name="Table 6"/>
          <p:cNvGraphicFramePr>
            <a:graphicFrameLocks noGrp="1"/>
          </p:cNvGraphicFramePr>
          <p:nvPr/>
        </p:nvGraphicFramePr>
        <p:xfrm>
          <a:off x="2667000" y="1524000"/>
          <a:ext cx="6096000" cy="3969004"/>
        </p:xfrm>
        <a:graphic>
          <a:graphicData uri="http://schemas.openxmlformats.org/drawingml/2006/table">
            <a:tbl>
              <a:tblPr/>
              <a:tblGrid>
                <a:gridCol w="6096000"/>
              </a:tblGrid>
              <a:tr h="0">
                <a:tc>
                  <a:txBody>
                    <a:bodyPr/>
                    <a:lstStyle/>
                    <a:p>
                      <a:pPr marL="342900" marR="0" lvl="0" indent="-342900" algn="r" rtl="1">
                        <a:lnSpc>
                          <a:spcPct val="115000"/>
                        </a:lnSpc>
                        <a:spcBef>
                          <a:spcPts val="0"/>
                        </a:spcBef>
                        <a:spcAft>
                          <a:spcPts val="1000"/>
                        </a:spcAft>
                        <a:buFont typeface="Symbol"/>
                        <a:buChar char=""/>
                      </a:pPr>
                      <a:r>
                        <a:rPr lang="ar-OM" sz="1400" b="1" dirty="0">
                          <a:solidFill>
                            <a:srgbClr val="000099"/>
                          </a:solidFill>
                          <a:latin typeface="Calibri"/>
                          <a:ea typeface="Calibri"/>
                          <a:cs typeface="Traditional Arabic"/>
                        </a:rPr>
                        <a:t>هل يوجد قوانين خاصة بالمواصلات في شركتكم؟</a:t>
                      </a:r>
                      <a:endParaRPr lang="en-US" sz="1100" b="1" dirty="0">
                        <a:solidFill>
                          <a:srgbClr val="000099"/>
                        </a:solidFill>
                        <a:latin typeface="Calibri"/>
                        <a:ea typeface="Calibri"/>
                        <a:cs typeface="Arial"/>
                      </a:endParaRPr>
                    </a:p>
                    <a:p>
                      <a:pPr marL="342900" marR="0" lvl="0" indent="-342900" algn="r" rtl="1">
                        <a:lnSpc>
                          <a:spcPct val="115000"/>
                        </a:lnSpc>
                        <a:spcBef>
                          <a:spcPts val="0"/>
                        </a:spcBef>
                        <a:spcAft>
                          <a:spcPts val="1000"/>
                        </a:spcAft>
                        <a:buFont typeface="Symbol"/>
                        <a:buChar char=""/>
                      </a:pPr>
                      <a:r>
                        <a:rPr lang="ar-OM" sz="1400" b="1" dirty="0">
                          <a:solidFill>
                            <a:srgbClr val="000099"/>
                          </a:solidFill>
                          <a:latin typeface="Calibri"/>
                          <a:ea typeface="Calibri"/>
                          <a:cs typeface="Traditional Arabic"/>
                        </a:rPr>
                        <a:t>هل تم إعلام الموظفين بهذه القوانين بفاعلية ؟</a:t>
                      </a:r>
                      <a:endParaRPr lang="en-US" sz="1100" b="1" dirty="0">
                        <a:solidFill>
                          <a:srgbClr val="000099"/>
                        </a:solidFill>
                        <a:latin typeface="Calibri"/>
                        <a:ea typeface="Calibri"/>
                        <a:cs typeface="Arial"/>
                      </a:endParaRPr>
                    </a:p>
                    <a:p>
                      <a:pPr marL="342900" marR="0" lvl="0" indent="-342900" algn="r" rtl="1">
                        <a:lnSpc>
                          <a:spcPct val="115000"/>
                        </a:lnSpc>
                        <a:spcBef>
                          <a:spcPts val="0"/>
                        </a:spcBef>
                        <a:spcAft>
                          <a:spcPts val="1000"/>
                        </a:spcAft>
                        <a:buFont typeface="Symbol"/>
                        <a:buChar char=""/>
                      </a:pPr>
                      <a:r>
                        <a:rPr lang="ar-OM" sz="1400" b="1" dirty="0">
                          <a:solidFill>
                            <a:srgbClr val="000099"/>
                          </a:solidFill>
                          <a:latin typeface="Calibri"/>
                          <a:ea typeface="Calibri"/>
                          <a:cs typeface="Traditional Arabic"/>
                        </a:rPr>
                        <a:t>هل تراقبون عملية تنقل الموظفين ؟</a:t>
                      </a:r>
                      <a:endParaRPr lang="en-US" sz="1100" b="1" dirty="0">
                        <a:solidFill>
                          <a:srgbClr val="000099"/>
                        </a:solidFill>
                        <a:latin typeface="Calibri"/>
                        <a:ea typeface="Calibri"/>
                        <a:cs typeface="Arial"/>
                      </a:endParaRPr>
                    </a:p>
                    <a:p>
                      <a:pPr marL="342900" marR="0" lvl="0" indent="-342900" algn="r" rtl="1">
                        <a:lnSpc>
                          <a:spcPct val="115000"/>
                        </a:lnSpc>
                        <a:spcBef>
                          <a:spcPts val="0"/>
                        </a:spcBef>
                        <a:spcAft>
                          <a:spcPts val="1000"/>
                        </a:spcAft>
                        <a:buFont typeface="Symbol"/>
                        <a:buChar char=""/>
                      </a:pPr>
                      <a:r>
                        <a:rPr lang="ar-OM" sz="1400" b="1" dirty="0">
                          <a:solidFill>
                            <a:srgbClr val="000099"/>
                          </a:solidFill>
                          <a:latin typeface="Calibri"/>
                          <a:ea typeface="Calibri"/>
                          <a:cs typeface="Traditional Arabic"/>
                        </a:rPr>
                        <a:t>هل وسائل النقل التي وفرتموها آمنة ومريحة ؟</a:t>
                      </a:r>
                      <a:endParaRPr lang="en-US" sz="1100" b="1" dirty="0">
                        <a:solidFill>
                          <a:srgbClr val="000099"/>
                        </a:solidFill>
                        <a:latin typeface="Calibri"/>
                        <a:ea typeface="Calibri"/>
                        <a:cs typeface="Arial"/>
                      </a:endParaRPr>
                    </a:p>
                    <a:p>
                      <a:pPr marL="342900" marR="0" lvl="0" indent="-342900" algn="r" rtl="1">
                        <a:lnSpc>
                          <a:spcPct val="115000"/>
                        </a:lnSpc>
                        <a:spcBef>
                          <a:spcPts val="0"/>
                        </a:spcBef>
                        <a:spcAft>
                          <a:spcPts val="1000"/>
                        </a:spcAft>
                        <a:buFont typeface="Symbol"/>
                        <a:buChar char=""/>
                      </a:pPr>
                      <a:r>
                        <a:rPr lang="ar-OM" sz="1400" b="1" dirty="0">
                          <a:solidFill>
                            <a:srgbClr val="000099"/>
                          </a:solidFill>
                          <a:latin typeface="Calibri"/>
                          <a:ea typeface="Calibri"/>
                          <a:cs typeface="Traditional Arabic"/>
                        </a:rPr>
                        <a:t>هل أوقات انطلاق وسائل النقل مناسبة للموظفين ؟</a:t>
                      </a:r>
                      <a:endParaRPr lang="en-US" sz="1100" b="1" dirty="0">
                        <a:solidFill>
                          <a:srgbClr val="000099"/>
                        </a:solidFill>
                        <a:latin typeface="Calibri"/>
                        <a:ea typeface="Calibri"/>
                        <a:cs typeface="Arial"/>
                      </a:endParaRPr>
                    </a:p>
                    <a:p>
                      <a:pPr marL="342900" marR="0" lvl="0" indent="-342900" algn="r" rtl="1">
                        <a:lnSpc>
                          <a:spcPct val="115000"/>
                        </a:lnSpc>
                        <a:spcBef>
                          <a:spcPts val="0"/>
                        </a:spcBef>
                        <a:spcAft>
                          <a:spcPts val="1000"/>
                        </a:spcAft>
                        <a:buFont typeface="Symbol"/>
                        <a:buChar char=""/>
                      </a:pPr>
                      <a:r>
                        <a:rPr lang="ar-OM" sz="1400" b="1" dirty="0">
                          <a:solidFill>
                            <a:srgbClr val="000099"/>
                          </a:solidFill>
                          <a:latin typeface="Calibri"/>
                          <a:ea typeface="Calibri"/>
                          <a:cs typeface="Traditional Arabic"/>
                        </a:rPr>
                        <a:t>هل تعملون للحد من استخدام الموظفين لمركباتهم الخاصة ؟</a:t>
                      </a:r>
                      <a:endParaRPr lang="en-US" sz="1100" b="1" dirty="0">
                        <a:solidFill>
                          <a:srgbClr val="000099"/>
                        </a:solidFill>
                        <a:latin typeface="Calibri"/>
                        <a:ea typeface="Calibri"/>
                        <a:cs typeface="Arial"/>
                      </a:endParaRPr>
                    </a:p>
                    <a:p>
                      <a:pPr marL="342900" marR="0" lvl="0" indent="-342900" algn="r" rtl="1">
                        <a:lnSpc>
                          <a:spcPct val="115000"/>
                        </a:lnSpc>
                        <a:spcBef>
                          <a:spcPts val="0"/>
                        </a:spcBef>
                        <a:spcAft>
                          <a:spcPts val="1000"/>
                        </a:spcAft>
                        <a:buFont typeface="Symbol"/>
                        <a:buChar char=""/>
                      </a:pPr>
                      <a:r>
                        <a:rPr lang="ar-OM" sz="1400" b="1" dirty="0">
                          <a:solidFill>
                            <a:srgbClr val="000099"/>
                          </a:solidFill>
                          <a:latin typeface="Calibri"/>
                          <a:ea typeface="Calibri"/>
                          <a:cs typeface="Traditional Arabic"/>
                        </a:rPr>
                        <a:t>هل لديكم وسائل نقل متوفرة في حال حدوث حالة طوارئ ؟</a:t>
                      </a:r>
                      <a:endParaRPr lang="en-US" sz="1100" b="1" dirty="0">
                        <a:solidFill>
                          <a:srgbClr val="000099"/>
                        </a:solidFill>
                        <a:latin typeface="Calibri"/>
                        <a:ea typeface="Calibri"/>
                        <a:cs typeface="Arial"/>
                      </a:endParaRPr>
                    </a:p>
                    <a:p>
                      <a:pPr marL="342900" marR="0" lvl="0" indent="-342900" algn="r" rtl="1">
                        <a:lnSpc>
                          <a:spcPct val="115000"/>
                        </a:lnSpc>
                        <a:spcBef>
                          <a:spcPts val="0"/>
                        </a:spcBef>
                        <a:spcAft>
                          <a:spcPts val="1000"/>
                        </a:spcAft>
                        <a:buFont typeface="Symbol"/>
                        <a:buChar char=""/>
                      </a:pPr>
                      <a:r>
                        <a:rPr lang="ar-OM" sz="1400" b="1" dirty="0">
                          <a:solidFill>
                            <a:srgbClr val="000099"/>
                          </a:solidFill>
                          <a:latin typeface="Calibri"/>
                          <a:ea typeface="Calibri"/>
                          <a:cs typeface="Traditional Arabic"/>
                        </a:rPr>
                        <a:t>هل تتواصلون مع العمال وتعلمونهم بالوفيات الناتجة عن المواصلات ؟</a:t>
                      </a:r>
                      <a:endParaRPr lang="en-US" sz="1100" b="1" dirty="0">
                        <a:solidFill>
                          <a:srgbClr val="000099"/>
                        </a:solidFill>
                        <a:latin typeface="Calibri"/>
                        <a:ea typeface="Calibri"/>
                        <a:cs typeface="Arial"/>
                      </a:endParaRPr>
                    </a:p>
                    <a:p>
                      <a:pPr marL="342900" marR="0" lvl="0" indent="-342900" algn="r" rtl="1">
                        <a:lnSpc>
                          <a:spcPct val="115000"/>
                        </a:lnSpc>
                        <a:spcBef>
                          <a:spcPts val="0"/>
                        </a:spcBef>
                        <a:spcAft>
                          <a:spcPts val="1000"/>
                        </a:spcAft>
                        <a:buFont typeface="Symbol"/>
                        <a:buChar char=""/>
                      </a:pPr>
                      <a:r>
                        <a:rPr lang="ar-OM" sz="1400" b="1" dirty="0">
                          <a:solidFill>
                            <a:srgbClr val="000099"/>
                          </a:solidFill>
                          <a:latin typeface="Calibri"/>
                          <a:ea typeface="Calibri"/>
                          <a:cs typeface="Traditional Arabic"/>
                        </a:rPr>
                        <a:t>هل تظهرون للموظفين مخاطر استخدام الهاتف النقال أثناء القيادة ؟</a:t>
                      </a:r>
                      <a:endParaRPr lang="en-US" sz="1100" b="1" dirty="0">
                        <a:solidFill>
                          <a:srgbClr val="000099"/>
                        </a:solidFill>
                        <a:latin typeface="Calibri"/>
                        <a:ea typeface="Calibri"/>
                        <a:cs typeface="Arial"/>
                      </a:endParaRPr>
                    </a:p>
                    <a:p>
                      <a:pPr marL="342900" marR="0" lvl="0" indent="-342900" algn="r" rtl="1">
                        <a:lnSpc>
                          <a:spcPct val="115000"/>
                        </a:lnSpc>
                        <a:spcBef>
                          <a:spcPts val="0"/>
                        </a:spcBef>
                        <a:spcAft>
                          <a:spcPts val="1000"/>
                        </a:spcAft>
                        <a:buFont typeface="Symbol"/>
                        <a:buChar char=""/>
                      </a:pPr>
                      <a:r>
                        <a:rPr lang="ar-OM" sz="1400" b="1" dirty="0">
                          <a:solidFill>
                            <a:srgbClr val="000099"/>
                          </a:solidFill>
                          <a:latin typeface="Calibri"/>
                          <a:ea typeface="Calibri"/>
                          <a:cs typeface="Traditional Arabic"/>
                        </a:rPr>
                        <a:t>هل تظهرون للموظفين مخاطر القيادة ليلا ؟</a:t>
                      </a:r>
                      <a:endParaRPr lang="en-US" sz="1100" b="1" dirty="0">
                        <a:solidFill>
                          <a:srgbClr val="000099"/>
                        </a:solidFill>
                        <a:latin typeface="Calibri"/>
                        <a:ea typeface="Calibri"/>
                        <a:cs typeface="Arial"/>
                      </a:endParaRPr>
                    </a:p>
                    <a:p>
                      <a:pPr marL="342900" marR="0" lvl="0" indent="-342900" algn="r" rtl="1">
                        <a:lnSpc>
                          <a:spcPct val="115000"/>
                        </a:lnSpc>
                        <a:spcBef>
                          <a:spcPts val="0"/>
                        </a:spcBef>
                        <a:spcAft>
                          <a:spcPts val="1000"/>
                        </a:spcAft>
                        <a:buFont typeface="Symbol"/>
                        <a:buChar char=""/>
                      </a:pPr>
                      <a:r>
                        <a:rPr lang="ar-OM" sz="1400" b="1" dirty="0">
                          <a:solidFill>
                            <a:srgbClr val="000099"/>
                          </a:solidFill>
                          <a:latin typeface="Calibri"/>
                          <a:ea typeface="Calibri"/>
                          <a:cs typeface="Traditional Arabic"/>
                        </a:rPr>
                        <a:t>هل تظهرون للموظفين مخاطر القيادة في حال الشعور بالتعب ؟</a:t>
                      </a:r>
                      <a:endParaRPr lang="en-US" sz="1100" b="1" dirty="0">
                        <a:solidFill>
                          <a:srgbClr val="000099"/>
                        </a:solidFill>
                        <a:latin typeface="Calibri"/>
                        <a:ea typeface="Calibri"/>
                        <a:cs typeface="Arial"/>
                      </a:endParaRPr>
                    </a:p>
                  </a:txBody>
                  <a:tcPr marL="114300" marR="114300" marT="0" marB="0">
                    <a:lnL>
                      <a:noFill/>
                    </a:lnL>
                    <a:lnR>
                      <a:noFill/>
                    </a:lnR>
                    <a:lnT>
                      <a:noFill/>
                    </a:lnT>
                    <a:lnB>
                      <a:noFill/>
                    </a:lnB>
                  </a:tcPr>
                </a:tc>
              </a:tr>
            </a:tbl>
          </a:graphicData>
        </a:graphic>
      </p:graphicFrame>
    </p:spTree>
    <p:extLst>
      <p:ext uri="{BB962C8B-B14F-4D97-AF65-F5344CB8AC3E}">
        <p14:creationId xmlns="" xmlns:p14="http://schemas.microsoft.com/office/powerpoint/2010/main" val="231743353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Arabic 1</Language>
    <DocId xmlns="4880e4f8-4b7d-4bdd-91e3-e10d47036eca">18741</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F902D824-C836-4233-B329-6C4C06C85DC2}"/>
</file>

<file path=customXml/itemProps2.xml><?xml version="1.0" encoding="utf-8"?>
<ds:datastoreItem xmlns:ds="http://schemas.openxmlformats.org/officeDocument/2006/customXml" ds:itemID="{921C5CC1-85BC-41A6-9E8D-EE9D99F0D523}"/>
</file>

<file path=customXml/itemProps3.xml><?xml version="1.0" encoding="utf-8"?>
<ds:datastoreItem xmlns:ds="http://schemas.openxmlformats.org/officeDocument/2006/customXml" ds:itemID="{0E8F4D97-6211-406D-AE16-B259B23359FA}"/>
</file>

<file path=docProps/app.xml><?xml version="1.0" encoding="utf-8"?>
<Properties xmlns="http://schemas.openxmlformats.org/officeDocument/2006/extended-properties" xmlns:vt="http://schemas.openxmlformats.org/officeDocument/2006/docPropsVTypes">
  <Template/>
  <TotalTime>1279</TotalTime>
  <Words>279</Words>
  <Application>Microsoft Office PowerPoint</Application>
  <PresentationFormat>On-screen Show (4:3)</PresentationFormat>
  <Paragraphs>32</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1_Default Design</vt:lpstr>
      <vt:lpstr>Slide 1</vt:lpstr>
      <vt:lpstr>Slide 2</vt:lpstr>
    </vt:vector>
  </TitlesOfParts>
  <Company>Shell Information Services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mu93647</cp:lastModifiedBy>
  <cp:revision>157</cp:revision>
  <cp:lastPrinted>2013-05-21T06:07:54Z</cp:lastPrinted>
  <dcterms:created xsi:type="dcterms:W3CDTF">2001-05-03T06:07:08Z</dcterms:created>
  <dcterms:modified xsi:type="dcterms:W3CDTF">2013-09-08T10:04:33Z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