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customXml/itemProps4.xml" ContentType="application/vnd.openxmlformats-officedocument.customXmlPropertie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8"/>
  </p:notesMasterIdLst>
  <p:sldIdLst>
    <p:sldId id="273" r:id="rId6"/>
    <p:sldId id="27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80" d="100"/>
          <a:sy n="80" d="100"/>
        </p:scale>
        <p:origin x="-144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C1421C-CD7E-451D-83BD-C627DB3B72C4}" type="datetimeFigureOut">
              <a:rPr lang="en-US" smtClean="0"/>
              <a:pPr/>
              <a:t>10/09/2013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A3B993-C98A-47FF-967B-EBDCD50A3C4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smtClean="0"/>
          </a:p>
        </p:txBody>
      </p:sp>
      <p:sp>
        <p:nvSpPr>
          <p:cNvPr id="4" name="Header Placeholder 3"/>
          <p:cNvSpPr>
            <a:spLocks noGrp="1"/>
          </p:cNvSpPr>
          <p:nvPr>
            <p:ph type="hdr" sz="quarter"/>
          </p:nvPr>
        </p:nvSpPr>
        <p:spPr/>
        <p:txBody>
          <a:bodyPr/>
          <a:lstStyle/>
          <a:p>
            <a:pPr>
              <a:defRPr/>
            </a:pPr>
            <a:r>
              <a:rPr lang="en-US" smtClean="0"/>
              <a:t>Non Accidental Death- 24 April 2013</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0DB962-0ECF-496A-953A-24C57B5DE9BA}" type="datetime1">
              <a:rPr lang="en-US" smtClean="0"/>
              <a:pPr/>
              <a:t>10/09/2013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Picture 6" descr="PPT cover.jpg"/>
          <p:cNvPicPr>
            <a:picLocks noChangeAspect="1"/>
          </p:cNvPicPr>
          <p:nvPr userDrawn="1"/>
        </p:nvPicPr>
        <p:blipFill>
          <a:blip r:embed="rId2" cstate="print"/>
          <a:stretch>
            <a:fillRect/>
          </a:stretch>
        </p:blipFill>
        <p:spPr>
          <a:xfrm>
            <a:off x="0" y="0"/>
            <a:ext cx="9149407" cy="685395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796F4D-8936-4277-889E-F9BFE2F04940}" type="datetime1">
              <a:rPr lang="en-US" smtClean="0"/>
              <a:pPr/>
              <a:t>10/09/2013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B29509-BE6D-4490-AAA4-2C7CDE4D5D4E}" type="datetime1">
              <a:rPr lang="en-US" smtClean="0"/>
              <a:pPr/>
              <a:t>10/09/2013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EF0499-D67F-4E38-A892-3734D9A9F9F0}" type="datetime1">
              <a:rPr lang="en-US" smtClean="0"/>
              <a:pPr/>
              <a:t>10/09/2013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2E30A2-B972-454B-A938-45FBA496BF4E}" type="datetime1">
              <a:rPr lang="en-US" smtClean="0"/>
              <a:pPr/>
              <a:t>10/09/2013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1DB355-346C-4B7C-9297-030D4ACF42A5}" type="datetime1">
              <a:rPr lang="en-US" smtClean="0"/>
              <a:pPr/>
              <a:t>10/09/2013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2F58E-0D41-440B-B912-1A5118F5CDB1}" type="slidenum">
              <a:rPr lang="en-US" smtClean="0"/>
              <a:pPr/>
              <a:t>‹#›</a:t>
            </a:fld>
            <a:endParaRPr lang="en-US"/>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C32226-C74A-438B-96EA-DADC0EE1CEF3}" type="datetime1">
              <a:rPr lang="en-US" smtClean="0"/>
              <a:pPr/>
              <a:t>10/09/2013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02F58E-0D41-440B-B912-1A5118F5CDB1}" type="slidenum">
              <a:rPr lang="en-US" smtClean="0"/>
              <a:pPr/>
              <a:t>‹#›</a:t>
            </a:fld>
            <a:endParaRPr lang="en-US"/>
          </a:p>
        </p:txBody>
      </p:sp>
      <p:pic>
        <p:nvPicPr>
          <p:cNvPr id="10"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ACBC44-A36B-473C-BD62-EDC4C78DC01E}" type="datetime1">
              <a:rPr lang="en-US" smtClean="0"/>
              <a:pPr/>
              <a:t>10/09/2013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02F58E-0D41-440B-B912-1A5118F5CDB1}" type="slidenum">
              <a:rPr lang="en-US" smtClean="0"/>
              <a:pPr/>
              <a:t>‹#›</a:t>
            </a:fld>
            <a:endParaRPr lang="en-US"/>
          </a:p>
        </p:txBody>
      </p:sp>
      <p:pic>
        <p:nvPicPr>
          <p:cNvPr id="6"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EE1E6-DFBB-4EF5-A2F4-E83521F9838D}" type="datetime1">
              <a:rPr lang="en-US" smtClean="0"/>
              <a:pPr/>
              <a:t>10/09/2013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02F58E-0D41-440B-B912-1A5118F5CDB1}" type="slidenum">
              <a:rPr lang="en-US" smtClean="0"/>
              <a:pPr/>
              <a:t>‹#›</a:t>
            </a:fld>
            <a:endParaRPr lang="en-US"/>
          </a:p>
        </p:txBody>
      </p:sp>
      <p:pic>
        <p:nvPicPr>
          <p:cNvPr id="5"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AE0EA-EB60-43CB-91B1-A07062D4D034}" type="datetime1">
              <a:rPr lang="en-US" smtClean="0"/>
              <a:pPr/>
              <a:t>10/09/2013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2F58E-0D41-440B-B912-1A5118F5CDB1}" type="slidenum">
              <a:rPr lang="en-US" smtClean="0"/>
              <a:pPr/>
              <a:t>‹#›</a:t>
            </a:fld>
            <a:endParaRPr lang="en-US"/>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2E6F5-3A21-4DDE-ACB8-F9ADDCFE99F4}" type="datetime1">
              <a:rPr lang="en-US" smtClean="0"/>
              <a:pPr/>
              <a:t>10/09/2013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2F58E-0D41-440B-B912-1A5118F5CDB1}" type="slidenum">
              <a:rPr lang="en-US" smtClean="0"/>
              <a:pPr/>
              <a:t>‹#›</a:t>
            </a:fld>
            <a:endParaRPr lang="en-US"/>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2BCCC-901E-4ECA-90B4-25A6E75F09C2}" type="datetime1">
              <a:rPr lang="en-US" smtClean="0"/>
              <a:pPr/>
              <a:t>10/09/2013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02F58E-0D41-440B-B912-1A5118F5CD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alib.z.shaqsi@pdo.co.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hyperlink" Target="http://pdointernet/hseforcontractors/Pages/OnlineLibrary1.asp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71438" y="762000"/>
            <a:ext cx="6176962" cy="3693319"/>
          </a:xfrm>
          <a:prstGeom prst="rect">
            <a:avLst/>
          </a:prstGeom>
          <a:noFill/>
          <a:ln w="19050">
            <a:noFill/>
            <a:miter lim="800000"/>
            <a:headEnd/>
            <a:tailEnd/>
          </a:ln>
        </p:spPr>
        <p:txBody>
          <a:bodyPr wrap="square">
            <a:spAutoFit/>
          </a:bodyPr>
          <a:lstStyle/>
          <a:p>
            <a:pPr marL="114300" indent="-114300" algn="just">
              <a:defRPr/>
            </a:pPr>
            <a:endParaRPr lang="en-GB" sz="1600" b="1" dirty="0" smtClean="0">
              <a:latin typeface="Calibri" pitchFamily="34" charset="0"/>
              <a:cs typeface="Calibri" pitchFamily="34" charset="0"/>
            </a:endParaRPr>
          </a:p>
          <a:p>
            <a:pPr marL="114300" indent="-114300" algn="just">
              <a:defRPr/>
            </a:pPr>
            <a:endParaRPr lang="en-GB" sz="1400" b="1" dirty="0" smtClean="0"/>
          </a:p>
          <a:p>
            <a:pPr marL="114300" indent="-114300" algn="just" rtl="1">
              <a:defRPr/>
            </a:pPr>
            <a:r>
              <a:rPr lang="ar-OM" sz="1400" b="1" dirty="0" smtClean="0"/>
              <a:t>التاريخ: 15/6/2013 – حريق في مكتب مدير الرحلات</a:t>
            </a:r>
            <a:endParaRPr lang="en-US" sz="1300" b="1" dirty="0">
              <a:solidFill>
                <a:srgbClr val="FF0000"/>
              </a:solidFill>
              <a:latin typeface="Calibri" pitchFamily="34" charset="0"/>
              <a:cs typeface="Calibri" pitchFamily="34" charset="0"/>
            </a:endParaRPr>
          </a:p>
          <a:p>
            <a:pPr marL="114300" indent="-114300" algn="just" rtl="1">
              <a:defRPr/>
            </a:pPr>
            <a:endParaRPr lang="ar-OM" sz="1600" b="1" dirty="0" smtClean="0">
              <a:solidFill>
                <a:srgbClr val="FF0000"/>
              </a:solidFill>
              <a:latin typeface="Calibri" pitchFamily="34" charset="0"/>
              <a:cs typeface="Calibri" pitchFamily="34" charset="0"/>
            </a:endParaRPr>
          </a:p>
          <a:p>
            <a:pPr marL="114300" indent="-114300" algn="just" rtl="1">
              <a:defRPr/>
            </a:pPr>
            <a:r>
              <a:rPr lang="ar-OM" sz="1600" b="1" dirty="0" smtClean="0">
                <a:solidFill>
                  <a:srgbClr val="FF0000"/>
                </a:solidFill>
                <a:latin typeface="Calibri" pitchFamily="34" charset="0"/>
                <a:cs typeface="Calibri" pitchFamily="34" charset="0"/>
              </a:rPr>
              <a:t>ماذا حدث؟</a:t>
            </a:r>
          </a:p>
          <a:p>
            <a:pPr algn="just" rtl="1">
              <a:defRPr/>
            </a:pPr>
            <a:r>
              <a:rPr lang="ar-OM" sz="1600" dirty="0" smtClean="0"/>
              <a:t>في ساعات الصباح الأولى شوهد دخان يتصاعد من مكتب مدير الرحلات، فأطلق جرس الإنذار وبدء تنفيذ إجراءات الإستجابة للطوارئ، حيث أخلي الموقع وأطفئت النار باستخدام طفاية الحرائق الاسطوانية. إحترق المكتب وجميع محتوياته، ولحسن الحظ لم يصب أحد بأذى. وتبيّن أن الحريق بدء من إلتماس كهربائي في المكيف.</a:t>
            </a:r>
          </a:p>
          <a:p>
            <a:pPr marL="114300" indent="-114300" algn="just" rtl="1">
              <a:defRPr/>
            </a:pPr>
            <a:endParaRPr lang="ar-OM" sz="1400" b="1" dirty="0" smtClean="0">
              <a:solidFill>
                <a:srgbClr val="333399"/>
              </a:solidFill>
              <a:latin typeface="Calibri" pitchFamily="34" charset="0"/>
              <a:cs typeface="Calibri" pitchFamily="34" charset="0"/>
            </a:endParaRPr>
          </a:p>
          <a:p>
            <a:pPr marL="114300" indent="-114300" algn="just" rtl="1">
              <a:defRPr/>
            </a:pPr>
            <a:r>
              <a:rPr lang="ar-OM" sz="1600" b="1" dirty="0" smtClean="0">
                <a:solidFill>
                  <a:srgbClr val="333399"/>
                </a:solidFill>
                <a:latin typeface="Calibri" pitchFamily="34" charset="0"/>
                <a:cs typeface="Calibri" pitchFamily="34" charset="0"/>
              </a:rPr>
              <a:t>ما تستفيده من هذه الحادثة...</a:t>
            </a:r>
          </a:p>
          <a:p>
            <a:pPr algn="r" rtl="1" eaLnBrk="1" hangingPunct="1">
              <a:buFont typeface="Arial" pitchFamily="34" charset="0"/>
              <a:buChar char="•"/>
              <a:defRPr/>
            </a:pPr>
            <a:r>
              <a:rPr lang="ar-OM" sz="1600" dirty="0" smtClean="0">
                <a:solidFill>
                  <a:srgbClr val="000000"/>
                </a:solidFill>
                <a:latin typeface="Calibri" pitchFamily="34" charset="0"/>
                <a:cs typeface="Calibri" pitchFamily="34" charset="0"/>
              </a:rPr>
              <a:t> تذكر مواعيد صيانة أدواتك الكهربائية</a:t>
            </a:r>
          </a:p>
          <a:p>
            <a:pPr algn="r" rtl="1" eaLnBrk="1" hangingPunct="1">
              <a:buFont typeface="Arial" pitchFamily="34" charset="0"/>
              <a:buChar char="•"/>
              <a:defRPr/>
            </a:pPr>
            <a:r>
              <a:rPr lang="ar-OM" sz="1600" dirty="0" smtClean="0">
                <a:solidFill>
                  <a:srgbClr val="000000"/>
                </a:solidFill>
                <a:latin typeface="Calibri" pitchFamily="34" charset="0"/>
                <a:cs typeface="Calibri" pitchFamily="34" charset="0"/>
              </a:rPr>
              <a:t> راجع الإدارة إذا حصل تأخير في صيانة أجهزتك الكهربائية أو المكيف</a:t>
            </a:r>
          </a:p>
          <a:p>
            <a:pPr algn="r" rtl="1" eaLnBrk="1" hangingPunct="1">
              <a:buFont typeface="Arial" pitchFamily="34" charset="0"/>
              <a:buChar char="•"/>
              <a:defRPr/>
            </a:pPr>
            <a:r>
              <a:rPr lang="ar-OM" sz="1600" dirty="0" smtClean="0">
                <a:solidFill>
                  <a:srgbClr val="000000"/>
                </a:solidFill>
                <a:latin typeface="Calibri" pitchFamily="34" charset="0"/>
                <a:cs typeface="Calibri" pitchFamily="34" charset="0"/>
              </a:rPr>
              <a:t> أطفئ المكيف دائماً وقت الليل عندما لا يستخدمه أحد</a:t>
            </a:r>
          </a:p>
          <a:p>
            <a:pPr algn="r" rtl="1" eaLnBrk="1" hangingPunct="1">
              <a:buFont typeface="Arial" pitchFamily="34" charset="0"/>
              <a:buChar char="•"/>
              <a:defRPr/>
            </a:pPr>
            <a:r>
              <a:rPr lang="ar-OM" sz="1600" dirty="0" smtClean="0">
                <a:solidFill>
                  <a:srgbClr val="000000"/>
                </a:solidFill>
                <a:latin typeface="Calibri" pitchFamily="34" charset="0"/>
                <a:cs typeface="Calibri" pitchFamily="34" charset="0"/>
              </a:rPr>
              <a:t> أغلق مكتبك دائماً وقت الليل حتى لا يدخله من لا يملك الإذن بذلك</a:t>
            </a:r>
            <a:endParaRPr lang="en-US" dirty="0">
              <a:solidFill>
                <a:srgbClr val="000000"/>
              </a:solidFill>
              <a:latin typeface="Calibri" pitchFamily="34" charset="0"/>
              <a:cs typeface="Calibri" pitchFamily="34" charset="0"/>
            </a:endParaRPr>
          </a:p>
        </p:txBody>
      </p:sp>
      <p:sp>
        <p:nvSpPr>
          <p:cNvPr id="19461"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latin typeface="Calibri" pitchFamily="34" charset="0"/>
              <a:cs typeface="Calibri" pitchFamily="34" charset="0"/>
              <a:sym typeface="Webdings" pitchFamily="18" charset="2"/>
            </a:endParaRPr>
          </a:p>
        </p:txBody>
      </p:sp>
      <p:sp>
        <p:nvSpPr>
          <p:cNvPr id="13" name="Slide Number Placeholder 12"/>
          <p:cNvSpPr>
            <a:spLocks noGrp="1"/>
          </p:cNvSpPr>
          <p:nvPr>
            <p:ph type="sldNum" sz="quarter" idx="12"/>
          </p:nvPr>
        </p:nvSpPr>
        <p:spPr/>
        <p:txBody>
          <a:bodyPr/>
          <a:lstStyle/>
          <a:p>
            <a:fld id="{F402F58E-0D41-440B-B912-1A5118F5CDB1}" type="slidenum">
              <a:rPr lang="en-US" smtClean="0">
                <a:latin typeface="Calibri" pitchFamily="34" charset="0"/>
                <a:cs typeface="Calibri" pitchFamily="34" charset="0"/>
              </a:rPr>
              <a:pPr/>
              <a:t>1</a:t>
            </a:fld>
            <a:endParaRPr lang="en-US" dirty="0">
              <a:latin typeface="Calibri" pitchFamily="34" charset="0"/>
              <a:cs typeface="Calibri" pitchFamily="34" charset="0"/>
            </a:endParaRPr>
          </a:p>
        </p:txBody>
      </p:sp>
      <p:sp>
        <p:nvSpPr>
          <p:cNvPr id="14"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fontAlgn="auto">
              <a:spcBef>
                <a:spcPts val="0"/>
              </a:spcBef>
              <a:spcAft>
                <a:spcPts val="0"/>
              </a:spcAft>
              <a:defRPr/>
            </a:pPr>
            <a:r>
              <a:rPr lang="en-US" sz="1000" b="0" dirty="0" smtClean="0">
                <a:latin typeface="Calibri" pitchFamily="34" charset="0"/>
                <a:cs typeface="Calibri" pitchFamily="34" charset="0"/>
              </a:rPr>
              <a:t>Contact</a:t>
            </a:r>
            <a:r>
              <a:rPr lang="en-US" sz="1000" b="0" dirty="0" smtClean="0">
                <a:latin typeface="Calibri" pitchFamily="34" charset="0"/>
                <a:cs typeface="Calibri" pitchFamily="34" charset="0"/>
                <a:hlinkClick r:id="rId3"/>
              </a:rPr>
              <a:t>:  </a:t>
            </a:r>
            <a:r>
              <a:rPr lang="en-US" sz="1000" b="0" dirty="0" smtClean="0">
                <a:solidFill>
                  <a:schemeClr val="accent6">
                    <a:lumMod val="50000"/>
                  </a:schemeClr>
                </a:solidFill>
                <a:latin typeface="Calibri" pitchFamily="34" charset="0"/>
                <a:cs typeface="Calibri" pitchFamily="34" charset="0"/>
                <a:hlinkClick r:id="rId3"/>
              </a:rPr>
              <a:t>MSE54</a:t>
            </a:r>
            <a:r>
              <a:rPr lang="en-US" sz="1000" b="0" dirty="0" smtClean="0">
                <a:latin typeface="Calibri" pitchFamily="34" charset="0"/>
                <a:cs typeface="Calibri" pitchFamily="34" charset="0"/>
                <a:hlinkClick r:id="rId3"/>
              </a:rPr>
              <a:t> </a:t>
            </a:r>
            <a:r>
              <a:rPr lang="en-US" sz="1000" b="0" dirty="0" smtClean="0">
                <a:latin typeface="Calibri" pitchFamily="34" charset="0"/>
                <a:cs typeface="Calibri" pitchFamily="34" charset="0"/>
              </a:rPr>
              <a:t>for further information or visit the </a:t>
            </a:r>
            <a:r>
              <a:rPr lang="en-US" sz="1000" b="0" dirty="0" smtClean="0">
                <a:latin typeface="Calibri" pitchFamily="34" charset="0"/>
                <a:cs typeface="Calibri" pitchFamily="34" charset="0"/>
                <a:hlinkClick r:id="rId4"/>
              </a:rPr>
              <a:t>HSE Website</a:t>
            </a:r>
            <a:r>
              <a:rPr lang="en-US" sz="1000" b="0" dirty="0" smtClean="0">
                <a:latin typeface="Calibri" pitchFamily="34" charset="0"/>
                <a:cs typeface="Calibri" pitchFamily="34" charset="0"/>
              </a:rPr>
              <a:t>                                 Learning No 21                                                               02/09/2013</a:t>
            </a:r>
          </a:p>
        </p:txBody>
      </p:sp>
      <p:sp>
        <p:nvSpPr>
          <p:cNvPr id="15" name="Text Box 5"/>
          <p:cNvSpPr txBox="1">
            <a:spLocks noChangeArrowheads="1"/>
          </p:cNvSpPr>
          <p:nvPr/>
        </p:nvSpPr>
        <p:spPr bwMode="auto">
          <a:xfrm>
            <a:off x="76200" y="5486400"/>
            <a:ext cx="6096000" cy="338554"/>
          </a:xfrm>
          <a:prstGeom prst="rect">
            <a:avLst/>
          </a:prstGeom>
          <a:solidFill>
            <a:srgbClr val="003366"/>
          </a:solidFill>
          <a:ln w="31750">
            <a:solidFill>
              <a:srgbClr val="0000CC"/>
            </a:solidFill>
            <a:miter lim="800000"/>
            <a:headEnd/>
            <a:tailEnd/>
          </a:ln>
        </p:spPr>
        <p:txBody>
          <a:bodyPr wrap="square">
            <a:spAutoFit/>
          </a:bodyPr>
          <a:lstStyle/>
          <a:p>
            <a:pPr algn="ctr">
              <a:spcBef>
                <a:spcPct val="50000"/>
              </a:spcBef>
              <a:tabLst>
                <a:tab pos="287338" algn="l"/>
              </a:tabLst>
              <a:defRPr/>
            </a:pPr>
            <a:r>
              <a:rPr lang="ar-OM" sz="1600" b="1" dirty="0" smtClean="0">
                <a:solidFill>
                  <a:srgbClr val="FFFF66"/>
                </a:solidFill>
                <a:latin typeface="Calibri" pitchFamily="34" charset="0"/>
                <a:cs typeface="Calibri" pitchFamily="34" charset="0"/>
              </a:rPr>
              <a:t>راجع الإدارة إذا حصل تأخير في صيانة أجهزتك الكهربائية أو المكيف</a:t>
            </a:r>
            <a:endParaRPr lang="en-US" sz="1600" b="1" dirty="0" smtClean="0">
              <a:solidFill>
                <a:srgbClr val="FFFF66"/>
              </a:solidFill>
              <a:latin typeface="Calibri" pitchFamily="34" charset="0"/>
              <a:cs typeface="Calibri" pitchFamily="34" charset="0"/>
            </a:endParaRPr>
          </a:p>
        </p:txBody>
      </p:sp>
      <p:pic>
        <p:nvPicPr>
          <p:cNvPr id="16" name="Picture 2" descr="100_9533"/>
          <p:cNvPicPr>
            <a:picLocks noChangeAspect="1" noChangeArrowheads="1"/>
          </p:cNvPicPr>
          <p:nvPr/>
        </p:nvPicPr>
        <p:blipFill>
          <a:blip r:embed="rId5" cstate="print"/>
          <a:srcRect/>
          <a:stretch>
            <a:fillRect/>
          </a:stretch>
        </p:blipFill>
        <p:spPr bwMode="auto">
          <a:xfrm>
            <a:off x="6248400" y="1219200"/>
            <a:ext cx="2663453" cy="2157984"/>
          </a:xfrm>
          <a:prstGeom prst="rect">
            <a:avLst/>
          </a:prstGeom>
          <a:noFill/>
          <a:ln w="19050">
            <a:solidFill>
              <a:schemeClr val="tx1"/>
            </a:solidFill>
            <a:miter lim="800000"/>
            <a:headEnd/>
            <a:tailEnd/>
          </a:ln>
        </p:spPr>
      </p:pic>
      <p:pic>
        <p:nvPicPr>
          <p:cNvPr id="7171" name="Picture 3"/>
          <p:cNvPicPr>
            <a:picLocks noChangeAspect="1" noChangeArrowheads="1"/>
          </p:cNvPicPr>
          <p:nvPr/>
        </p:nvPicPr>
        <p:blipFill>
          <a:blip r:embed="rId6" cstate="print"/>
          <a:srcRect/>
          <a:stretch>
            <a:fillRect/>
          </a:stretch>
        </p:blipFill>
        <p:spPr bwMode="auto">
          <a:xfrm>
            <a:off x="6248400" y="3962400"/>
            <a:ext cx="2667000" cy="2390775"/>
          </a:xfrm>
          <a:prstGeom prst="rect">
            <a:avLst/>
          </a:prstGeom>
          <a:noFill/>
          <a:ln w="9525">
            <a:solidFill>
              <a:schemeClr val="tx1"/>
            </a:solidFill>
            <a:miter lim="800000"/>
            <a:headEnd/>
            <a:tailEnd/>
          </a:ln>
        </p:spPr>
      </p:pic>
      <p:grpSp>
        <p:nvGrpSpPr>
          <p:cNvPr id="3" name="Group 131"/>
          <p:cNvGrpSpPr>
            <a:grpSpLocks/>
          </p:cNvGrpSpPr>
          <p:nvPr/>
        </p:nvGrpSpPr>
        <p:grpSpPr bwMode="auto">
          <a:xfrm>
            <a:off x="8532440" y="2924944"/>
            <a:ext cx="336550" cy="544513"/>
            <a:chOff x="3504" y="544"/>
            <a:chExt cx="2287" cy="1855"/>
          </a:xfrm>
        </p:grpSpPr>
        <p:sp>
          <p:nvSpPr>
            <p:cNvPr id="19"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eaLnBrk="1" hangingPunct="1"/>
              <a:endParaRPr lang="en-US" sz="1600" smtClean="0">
                <a:solidFill>
                  <a:srgbClr val="000000"/>
                </a:solidFill>
              </a:endParaRPr>
            </a:p>
          </p:txBody>
        </p:sp>
        <p:sp>
          <p:nvSpPr>
            <p:cNvPr id="20"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eaLnBrk="1" hangingPunct="1"/>
              <a:endParaRPr lang="en-US" sz="1600" smtClean="0">
                <a:solidFill>
                  <a:srgbClr val="000000"/>
                </a:solidFill>
              </a:endParaRPr>
            </a:p>
          </p:txBody>
        </p:sp>
      </p:grpSp>
      <p:sp>
        <p:nvSpPr>
          <p:cNvPr id="21" name="Freeform 132"/>
          <p:cNvSpPr>
            <a:spLocks/>
          </p:cNvSpPr>
          <p:nvPr/>
        </p:nvSpPr>
        <p:spPr bwMode="auto">
          <a:xfrm>
            <a:off x="8610600" y="59436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eaLnBrk="1" hangingPunct="1"/>
            <a:endParaRPr lang="en-US" sz="1600" smtClean="0">
              <a:solidFill>
                <a:srgbClr val="000000"/>
              </a:solidFill>
            </a:endParaRPr>
          </a:p>
        </p:txBody>
      </p:sp>
      <p:sp>
        <p:nvSpPr>
          <p:cNvPr id="18" name="Text Box 12"/>
          <p:cNvSpPr txBox="1">
            <a:spLocks noChangeArrowheads="1"/>
          </p:cNvSpPr>
          <p:nvPr/>
        </p:nvSpPr>
        <p:spPr bwMode="auto">
          <a:xfrm>
            <a:off x="827584" y="0"/>
            <a:ext cx="7056438" cy="584775"/>
          </a:xfrm>
          <a:prstGeom prst="rect">
            <a:avLst/>
          </a:prstGeom>
          <a:noFill/>
          <a:ln w="9525">
            <a:noFill/>
            <a:miter lim="800000"/>
            <a:headEnd/>
            <a:tailEnd/>
          </a:ln>
        </p:spPr>
        <p:txBody>
          <a:bodyPr>
            <a:spAutoFit/>
          </a:bodyPr>
          <a:lstStyle/>
          <a:p>
            <a:pPr algn="ctr" rtl="1"/>
            <a:r>
              <a:rPr lang="ar-OM" sz="3200" b="1" dirty="0" smtClean="0">
                <a:solidFill>
                  <a:srgbClr val="0000FF"/>
                </a:solidFill>
              </a:rPr>
              <a:t>شركة تنمية نفط عمان – نصيحة للسلامة</a:t>
            </a:r>
            <a:endParaRPr lang="en-GB" sz="3200" b="1" dirty="0" smtClean="0">
              <a:solidFill>
                <a:srgbClr val="0000FF"/>
              </a:solidFill>
            </a:endParaRPr>
          </a:p>
        </p:txBody>
      </p:sp>
      <p:sp>
        <p:nvSpPr>
          <p:cNvPr id="22" name="Rectangle 7"/>
          <p:cNvSpPr>
            <a:spLocks noChangeArrowheads="1"/>
          </p:cNvSpPr>
          <p:nvPr/>
        </p:nvSpPr>
        <p:spPr bwMode="auto">
          <a:xfrm>
            <a:off x="0" y="719118"/>
            <a:ext cx="9144000" cy="261610"/>
          </a:xfrm>
          <a:prstGeom prst="rect">
            <a:avLst/>
          </a:prstGeom>
          <a:solidFill>
            <a:schemeClr val="bg1">
              <a:lumMod val="85000"/>
            </a:schemeClr>
          </a:solidFill>
          <a:ln w="9525">
            <a:solidFill>
              <a:schemeClr val="tx1"/>
            </a:solidFill>
            <a:miter lim="800000"/>
            <a:headEnd/>
            <a:tailEnd/>
          </a:ln>
        </p:spPr>
        <p:txBody>
          <a:bodyPr>
            <a:spAutoFit/>
          </a:bodyPr>
          <a:lstStyle/>
          <a:p>
            <a:pPr algn="ctr" rtl="1" eaLnBrk="0" fontAlgn="auto" hangingPunct="0">
              <a:spcBef>
                <a:spcPts val="0"/>
              </a:spcBef>
              <a:spcAft>
                <a:spcPts val="0"/>
              </a:spcAft>
              <a:defRPr/>
            </a:pPr>
            <a:r>
              <a:rPr lang="ar-OM" sz="1050" b="1" dirty="0" smtClean="0">
                <a:solidFill>
                  <a:schemeClr val="tx2">
                    <a:lumMod val="75000"/>
                  </a:schemeClr>
                </a:solidFill>
                <a:cs typeface="Calibri" pitchFamily="34" charset="0"/>
              </a:rPr>
              <a:t>إستخدم هذا الإنذار: ناقشه في الإجتماعات التنويرية </a:t>
            </a:r>
            <a:r>
              <a:rPr lang="ar-OM" sz="1050" b="1" dirty="0" smtClean="0">
                <a:solidFill>
                  <a:schemeClr val="tx2">
                    <a:lumMod val="75000"/>
                  </a:schemeClr>
                </a:solidFill>
                <a:cs typeface="Calibri" pitchFamily="34" charset="0"/>
                <a:sym typeface="Symbol"/>
              </a:rPr>
              <a:t> أرسله إلى المقاولين  ضعه على لوحة الإعلانات  أدرجه ضمن اللقاء التعريفي بموقع العمل </a:t>
            </a:r>
            <a:endParaRPr lang="en-US" sz="1050" b="1" dirty="0">
              <a:solidFill>
                <a:schemeClr val="tx2">
                  <a:lumMod val="75000"/>
                </a:schemeClr>
              </a:solidFill>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12700" y="-228600"/>
            <a:ext cx="8920163" cy="990600"/>
            <a:chOff x="9" y="-144"/>
            <a:chExt cx="6087" cy="624"/>
          </a:xfrm>
        </p:grpSpPr>
        <p:sp>
          <p:nvSpPr>
            <p:cNvPr id="20486"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Calibri" pitchFamily="34" charset="0"/>
                <a:cs typeface="Calibri" pitchFamily="34" charset="0"/>
              </a:endParaRPr>
            </a:p>
          </p:txBody>
        </p:sp>
        <p:sp>
          <p:nvSpPr>
            <p:cNvPr id="20488"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Calibri" pitchFamily="34" charset="0"/>
                <a:cs typeface="Calibri" pitchFamily="34" charset="0"/>
              </a:endParaRPr>
            </a:p>
          </p:txBody>
        </p:sp>
        <p:sp>
          <p:nvSpPr>
            <p:cNvPr id="20489"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Calibri" pitchFamily="34" charset="0"/>
                <a:cs typeface="Calibri" pitchFamily="34" charset="0"/>
              </a:endParaRPr>
            </a:p>
          </p:txBody>
        </p:sp>
      </p:grpSp>
      <p:sp>
        <p:nvSpPr>
          <p:cNvPr id="20484" name="Rectangle 11"/>
          <p:cNvSpPr>
            <a:spLocks noChangeArrowheads="1"/>
          </p:cNvSpPr>
          <p:nvPr/>
        </p:nvSpPr>
        <p:spPr bwMode="auto">
          <a:xfrm>
            <a:off x="381000" y="2856399"/>
            <a:ext cx="8628063" cy="2477601"/>
          </a:xfrm>
          <a:prstGeom prst="rect">
            <a:avLst/>
          </a:prstGeom>
          <a:noFill/>
          <a:ln w="9525">
            <a:noFill/>
            <a:miter lim="800000"/>
            <a:headEnd/>
            <a:tailEnd/>
          </a:ln>
        </p:spPr>
        <p:txBody>
          <a:bodyPr>
            <a:spAutoFit/>
          </a:bodyPr>
          <a:lstStyle/>
          <a:p>
            <a:pPr marL="573088" lvl="1" indent="-457200" algn="just" rtl="1">
              <a:buFont typeface="Arial" pitchFamily="34" charset="0"/>
              <a:buChar char="•"/>
            </a:pPr>
            <a:r>
              <a:rPr lang="ar-OM" sz="1600" dirty="0" smtClean="0">
                <a:solidFill>
                  <a:srgbClr val="000000"/>
                </a:solidFill>
                <a:latin typeface="Calibri" pitchFamily="34" charset="0"/>
                <a:cs typeface="Calibri" pitchFamily="34" charset="0"/>
              </a:rPr>
              <a:t>هل لديك أنظمة لضمان ملاءمة الأجهزة الكهربائية للأغراض المستخدمة فيها؟</a:t>
            </a:r>
            <a:endParaRPr lang="en-US" sz="1600" dirty="0" smtClean="0">
              <a:solidFill>
                <a:srgbClr val="000000"/>
              </a:solidFill>
              <a:latin typeface="Calibri" pitchFamily="34" charset="0"/>
              <a:cs typeface="Calibri" pitchFamily="34" charset="0"/>
            </a:endParaRPr>
          </a:p>
          <a:p>
            <a:pPr marL="573088" lvl="1" indent="-457200" algn="just" rtl="1">
              <a:buFont typeface="Arial" pitchFamily="34" charset="0"/>
              <a:buChar char="•"/>
            </a:pPr>
            <a:r>
              <a:rPr lang="ar-OM" sz="1600" dirty="0" smtClean="0">
                <a:solidFill>
                  <a:srgbClr val="000000"/>
                </a:solidFill>
                <a:latin typeface="Calibri" pitchFamily="34" charset="0"/>
                <a:cs typeface="Calibri" pitchFamily="34" charset="0"/>
              </a:rPr>
              <a:t>هل إجراءات الضمان التي تتبعها كفيلة بضمان موافقة معدلات أدوات فصل الدوائر الكهربائية لتوصيات المصنع؟</a:t>
            </a:r>
            <a:endParaRPr lang="en-US" sz="1600" dirty="0" smtClean="0">
              <a:solidFill>
                <a:srgbClr val="000000"/>
              </a:solidFill>
              <a:latin typeface="Calibri" pitchFamily="34" charset="0"/>
              <a:cs typeface="Calibri" pitchFamily="34" charset="0"/>
            </a:endParaRPr>
          </a:p>
          <a:p>
            <a:pPr marL="573088" lvl="1" indent="-457200" algn="just" rtl="1">
              <a:buFont typeface="Arial" pitchFamily="34" charset="0"/>
              <a:buChar char="•"/>
            </a:pPr>
            <a:r>
              <a:rPr lang="ar-OM" sz="1600" dirty="0" smtClean="0">
                <a:solidFill>
                  <a:srgbClr val="000000"/>
                </a:solidFill>
                <a:latin typeface="Calibri" pitchFamily="34" charset="0"/>
                <a:cs typeface="Calibri" pitchFamily="34" charset="0"/>
              </a:rPr>
              <a:t>هل لديك مواعيد لصيانة وقائية مخطط لها للأجهزة الكهربائية؟</a:t>
            </a:r>
            <a:endParaRPr lang="en-US" sz="1600" dirty="0" smtClean="0">
              <a:solidFill>
                <a:srgbClr val="000000"/>
              </a:solidFill>
              <a:latin typeface="Calibri" pitchFamily="34" charset="0"/>
              <a:cs typeface="Calibri" pitchFamily="34" charset="0"/>
            </a:endParaRPr>
          </a:p>
          <a:p>
            <a:pPr marL="573088" lvl="1" indent="-457200" algn="just" rtl="1">
              <a:buFont typeface="Arial" pitchFamily="34" charset="0"/>
              <a:buChar char="•"/>
            </a:pPr>
            <a:r>
              <a:rPr lang="ar-OM" sz="1600" dirty="0" smtClean="0">
                <a:solidFill>
                  <a:srgbClr val="000000"/>
                </a:solidFill>
                <a:latin typeface="Calibri" pitchFamily="34" charset="0"/>
                <a:cs typeface="Calibri" pitchFamily="34" charset="0"/>
              </a:rPr>
              <a:t>هل لديك إجراءات للتأكد من تنفيذ الصيانة الوقائية المخطط لها؟</a:t>
            </a:r>
            <a:endParaRPr lang="en-US" sz="1600" dirty="0" smtClean="0">
              <a:solidFill>
                <a:srgbClr val="000000"/>
              </a:solidFill>
              <a:latin typeface="Calibri" pitchFamily="34" charset="0"/>
              <a:cs typeface="Calibri" pitchFamily="34" charset="0"/>
            </a:endParaRPr>
          </a:p>
          <a:p>
            <a:pPr marL="573088" lvl="1" indent="-457200" algn="just" rtl="1">
              <a:buFont typeface="Arial" pitchFamily="34" charset="0"/>
              <a:buChar char="•"/>
            </a:pPr>
            <a:r>
              <a:rPr lang="ar-OM" sz="1600" dirty="0" smtClean="0">
                <a:solidFill>
                  <a:srgbClr val="000000"/>
                </a:solidFill>
                <a:latin typeface="Calibri" pitchFamily="34" charset="0"/>
                <a:cs typeface="Calibri" pitchFamily="34" charset="0"/>
              </a:rPr>
              <a:t>هل توظف فنيين مؤهلين لصيانة الأجهزة الكهربائية؟</a:t>
            </a:r>
            <a:endParaRPr lang="en-US" sz="1600" dirty="0" smtClean="0">
              <a:solidFill>
                <a:srgbClr val="000000"/>
              </a:solidFill>
              <a:latin typeface="Calibri" pitchFamily="34" charset="0"/>
              <a:cs typeface="Calibri" pitchFamily="34" charset="0"/>
            </a:endParaRPr>
          </a:p>
          <a:p>
            <a:pPr marL="573088" lvl="1" indent="-457200" algn="just" rtl="1">
              <a:buFont typeface="Arial" pitchFamily="34" charset="0"/>
              <a:buChar char="•"/>
            </a:pPr>
            <a:r>
              <a:rPr lang="ar-OM" sz="1600" dirty="0" smtClean="0">
                <a:solidFill>
                  <a:srgbClr val="000000"/>
                </a:solidFill>
                <a:latin typeface="Calibri" pitchFamily="34" charset="0"/>
                <a:cs typeface="Calibri" pitchFamily="34" charset="0"/>
              </a:rPr>
              <a:t>هل لديك نظام رسمي يمكن للموظفين استخدامه للتبليغ عن أي خلل كهربائي أو تأخر في الصيانة؟</a:t>
            </a:r>
            <a:endParaRPr lang="en-US" sz="1600" dirty="0" smtClean="0">
              <a:solidFill>
                <a:srgbClr val="000000"/>
              </a:solidFill>
              <a:latin typeface="Calibri" pitchFamily="34" charset="0"/>
              <a:cs typeface="Calibri" pitchFamily="34" charset="0"/>
            </a:endParaRPr>
          </a:p>
          <a:p>
            <a:pPr marL="573088" lvl="1" indent="-457200" algn="just" rtl="1">
              <a:buFont typeface="Arial" pitchFamily="34" charset="0"/>
              <a:buChar char="•"/>
            </a:pPr>
            <a:r>
              <a:rPr lang="ar-OM" sz="1600" dirty="0" smtClean="0">
                <a:solidFill>
                  <a:srgbClr val="000000"/>
                </a:solidFill>
                <a:latin typeface="Calibri" pitchFamily="34" charset="0"/>
                <a:cs typeface="Calibri" pitchFamily="34" charset="0"/>
              </a:rPr>
              <a:t>هل توجّه موظفيك على إطفاء الأجهزة الكهربائية عند عدم استخدامها؟</a:t>
            </a:r>
            <a:endParaRPr lang="en-US" sz="1600" dirty="0" smtClean="0">
              <a:solidFill>
                <a:srgbClr val="000000"/>
              </a:solidFill>
              <a:latin typeface="Calibri" pitchFamily="34" charset="0"/>
              <a:cs typeface="Calibri" pitchFamily="34" charset="0"/>
            </a:endParaRPr>
          </a:p>
          <a:p>
            <a:pPr marL="573088" lvl="1" indent="-457200" algn="just" rtl="1">
              <a:buFont typeface="Arial" pitchFamily="34" charset="0"/>
              <a:buChar char="•"/>
            </a:pPr>
            <a:r>
              <a:rPr lang="ar-OM" sz="1600" dirty="0" smtClean="0">
                <a:solidFill>
                  <a:srgbClr val="000000"/>
                </a:solidFill>
                <a:latin typeface="Calibri" pitchFamily="34" charset="0"/>
                <a:cs typeface="Calibri" pitchFamily="34" charset="0"/>
              </a:rPr>
              <a:t>هل توجّه موظفيك بإغلاق الغرف بعد ساعات العمل لتجنب دخول غير المخوّل لهم؟</a:t>
            </a:r>
            <a:endParaRPr lang="en-US" sz="1600" dirty="0" smtClean="0">
              <a:solidFill>
                <a:srgbClr val="000000"/>
              </a:solidFill>
              <a:latin typeface="Calibri" pitchFamily="34" charset="0"/>
              <a:cs typeface="Calibri" pitchFamily="34" charset="0"/>
            </a:endParaRPr>
          </a:p>
          <a:p>
            <a:pPr marL="374650" lvl="1" indent="-285750" algn="r" rtl="1">
              <a:lnSpc>
                <a:spcPct val="150000"/>
              </a:lnSpc>
              <a:buFont typeface="Arial" pitchFamily="34" charset="0"/>
              <a:buChar char="•"/>
            </a:pPr>
            <a:endParaRPr lang="en-GB" dirty="0">
              <a:solidFill>
                <a:srgbClr val="FF0000"/>
              </a:solidFill>
              <a:latin typeface="Calibri" pitchFamily="34" charset="0"/>
              <a:cs typeface="Calibri" pitchFamily="34" charset="0"/>
            </a:endParaRPr>
          </a:p>
        </p:txBody>
      </p:sp>
      <p:sp>
        <p:nvSpPr>
          <p:cNvPr id="10" name="Slide Number Placeholder 9"/>
          <p:cNvSpPr>
            <a:spLocks noGrp="1"/>
          </p:cNvSpPr>
          <p:nvPr>
            <p:ph type="sldNum" sz="quarter" idx="12"/>
          </p:nvPr>
        </p:nvSpPr>
        <p:spPr/>
        <p:txBody>
          <a:bodyPr/>
          <a:lstStyle/>
          <a:p>
            <a:fld id="{F402F58E-0D41-440B-B912-1A5118F5CDB1}" type="slidenum">
              <a:rPr lang="en-US" smtClean="0">
                <a:latin typeface="Calibri" pitchFamily="34" charset="0"/>
                <a:cs typeface="Calibri" pitchFamily="34" charset="0"/>
              </a:rPr>
              <a:pPr/>
              <a:t>2</a:t>
            </a:fld>
            <a:endParaRPr lang="en-US">
              <a:latin typeface="Calibri" pitchFamily="34" charset="0"/>
              <a:cs typeface="Calibri" pitchFamily="34" charset="0"/>
            </a:endParaRPr>
          </a:p>
        </p:txBody>
      </p:sp>
      <p:sp>
        <p:nvSpPr>
          <p:cNvPr id="9" name="Rectangle 8"/>
          <p:cNvSpPr/>
          <p:nvPr/>
        </p:nvSpPr>
        <p:spPr>
          <a:xfrm>
            <a:off x="457200" y="838200"/>
            <a:ext cx="8382000" cy="830997"/>
          </a:xfrm>
          <a:prstGeom prst="rect">
            <a:avLst/>
          </a:prstGeom>
        </p:spPr>
        <p:txBody>
          <a:bodyPr wrap="square">
            <a:spAutoFit/>
          </a:bodyPr>
          <a:lstStyle/>
          <a:p>
            <a:pPr marL="114300" indent="-114300" algn="just" rtl="1">
              <a:defRPr/>
            </a:pPr>
            <a:r>
              <a:rPr lang="ar-OM" sz="1600" b="1" dirty="0" smtClean="0"/>
              <a:t>التاريخ: 15/6/2013</a:t>
            </a:r>
            <a:endParaRPr lang="en-US" sz="1600" b="1" dirty="0" smtClean="0"/>
          </a:p>
          <a:p>
            <a:pPr marL="114300" indent="-114300" algn="just" rtl="1">
              <a:defRPr/>
            </a:pPr>
            <a:endParaRPr lang="ar-OM" sz="1600" b="1" dirty="0" smtClean="0"/>
          </a:p>
          <a:p>
            <a:pPr marL="114300" indent="-114300" algn="just" rtl="1">
              <a:defRPr/>
            </a:pPr>
            <a:r>
              <a:rPr lang="ar-OM" sz="1600" b="1" dirty="0" smtClean="0"/>
              <a:t>حريق في مكتب مدير الرحلات</a:t>
            </a:r>
            <a:endParaRPr lang="ar-OM" sz="1600" b="1" dirty="0" smtClean="0">
              <a:latin typeface="Calibri" pitchFamily="34" charset="0"/>
              <a:cs typeface="Calibri" pitchFamily="34" charset="0"/>
            </a:endParaRPr>
          </a:p>
        </p:txBody>
      </p:sp>
      <p:sp>
        <p:nvSpPr>
          <p:cNvPr id="11" name="Rectangle 10"/>
          <p:cNvSpPr/>
          <p:nvPr/>
        </p:nvSpPr>
        <p:spPr>
          <a:xfrm>
            <a:off x="533400" y="1865799"/>
            <a:ext cx="8305800" cy="646331"/>
          </a:xfrm>
          <a:prstGeom prst="rect">
            <a:avLst/>
          </a:prstGeom>
        </p:spPr>
        <p:txBody>
          <a:bodyPr wrap="square">
            <a:spAutoFit/>
          </a:bodyPr>
          <a:lstStyle/>
          <a:p>
            <a:pPr algn="r" rtl="1">
              <a:defRPr/>
            </a:pPr>
            <a:r>
              <a:rPr lang="ar-OM" dirty="0" smtClean="0">
                <a:solidFill>
                  <a:srgbClr val="FF0000"/>
                </a:solidFill>
                <a:latin typeface="Arial" pitchFamily="34" charset="0"/>
                <a:cs typeface="Arial" pitchFamily="34" charset="0"/>
              </a:rPr>
              <a:t>مما يمكن أن يستفاد من هذه الحادثة و لضمان التحسين المستمر، على جميع مدراء العقود أن يراجعوا الجزء المتعلق بإدارة المخاطر في منظومة إدارة الصحة و السلامة و البيئة للإجابة على الأسئلة التالية:</a:t>
            </a:r>
          </a:p>
        </p:txBody>
      </p:sp>
      <p:sp>
        <p:nvSpPr>
          <p:cNvPr id="12" name="Text Box 12"/>
          <p:cNvSpPr txBox="1">
            <a:spLocks noChangeArrowheads="1"/>
          </p:cNvSpPr>
          <p:nvPr/>
        </p:nvSpPr>
        <p:spPr bwMode="auto">
          <a:xfrm>
            <a:off x="899294" y="0"/>
            <a:ext cx="7057583" cy="769441"/>
          </a:xfrm>
          <a:prstGeom prst="rect">
            <a:avLst/>
          </a:prstGeom>
          <a:noFill/>
          <a:ln w="9525">
            <a:noFill/>
            <a:miter lim="800000"/>
            <a:headEnd/>
            <a:tailEnd/>
          </a:ln>
        </p:spPr>
        <p:txBody>
          <a:bodyPr>
            <a:spAutoFit/>
          </a:bodyPr>
          <a:lstStyle/>
          <a:p>
            <a:pPr algn="ctr" rtl="1"/>
            <a:r>
              <a:rPr lang="ar-OM" sz="4400" b="1" dirty="0" smtClean="0">
                <a:solidFill>
                  <a:srgbClr val="0000FF"/>
                </a:solidFill>
                <a:latin typeface="+mj-lt"/>
              </a:rPr>
              <a:t>دروس للمدراء</a:t>
            </a:r>
            <a:endParaRPr lang="en-GB" sz="4400" b="1" dirty="0" smtClean="0">
              <a:solidFill>
                <a:srgbClr val="0000FF"/>
              </a:solidFill>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Arabic 1</Language>
    <DocId xmlns="4880e4f8-4b7d-4bdd-91e3-e10d47036eca">18744</DocId>
    <ImageCreateDate xmlns="4880E4F8-4B7D-4BDD-91E3-E10D47036ECA" xsi:nil="true"/>
    <wic_System_Copyright xmlns="http://schemas.microsoft.com/sharepoint/v3/fields"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51E23A2-AD0C-412C-AFBA-5A625729334B}"/>
</file>

<file path=customXml/itemProps2.xml><?xml version="1.0" encoding="utf-8"?>
<ds:datastoreItem xmlns:ds="http://schemas.openxmlformats.org/officeDocument/2006/customXml" ds:itemID="{240A0DCE-EDA7-40CF-84AA-EC631CCFEA9E}"/>
</file>

<file path=customXml/itemProps3.xml><?xml version="1.0" encoding="utf-8"?>
<ds:datastoreItem xmlns:ds="http://schemas.openxmlformats.org/officeDocument/2006/customXml" ds:itemID="{C28C09E7-AFE7-4AF0-8E7E-850457597F92}"/>
</file>

<file path=customXml/itemProps4.xml><?xml version="1.0" encoding="utf-8"?>
<ds:datastoreItem xmlns:ds="http://schemas.openxmlformats.org/officeDocument/2006/customXml" ds:itemID="{A7F482E6-F3A9-42A6-9734-8D10EE43EB5D}">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372</TotalTime>
  <Words>321</Words>
  <Application>Microsoft Office PowerPoint</Application>
  <PresentationFormat>On-screen Show (4:3)</PresentationFormat>
  <Paragraphs>32</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/Master slide</dc:title>
  <dc:creator>mu55647</dc:creator>
  <cp:lastModifiedBy>mu93647</cp:lastModifiedBy>
  <cp:revision>28</cp:revision>
  <dcterms:created xsi:type="dcterms:W3CDTF">2013-03-31T10:31:45Z</dcterms:created>
  <dcterms:modified xsi:type="dcterms:W3CDTF">2013-09-10T04:12:17Z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f90c1aa1-ed48-4ae5-b2bb-b87911a51e35</vt:lpwstr>
  </property>
  <property fmtid="{D5CDD505-2E9C-101B-9397-08002B2CF9AE}" pid="3" name="ContentTypeId">
    <vt:lpwstr>0x0101009148F5A04DDD49CBA7127AADA5FB792B00AADE34325A8B49CDA8BB4DB53328F214009C4067D375EDA046866D1CFD34BA6725</vt:lpwstr>
  </property>
</Properties>
</file>