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customXml/itemProps4.xml" ContentType="application/vnd.openxmlformats-officedocument.customXmlPropertie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8"/>
  </p:notesMasterIdLst>
  <p:sldIdLst>
    <p:sldId id="271" r:id="rId6"/>
    <p:sldId id="27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0" d="100"/>
          <a:sy n="80" d="100"/>
        </p:scale>
        <p:origin x="-1445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1421C-CD7E-451D-83BD-C627DB3B72C4}" type="datetimeFigureOut">
              <a:rPr lang="en-US" smtClean="0"/>
              <a:pPr/>
              <a:t>10/09/2013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A3B993-C98A-47FF-967B-EBDCD50A3C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Non Accidental Death- 24 April 2013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B962-0ECF-496A-953A-24C57B5DE9BA}" type="datetime1">
              <a:rPr lang="en-US" smtClean="0"/>
              <a:pPr/>
              <a:t>10/09/2013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PPT cove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9407" cy="68539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96F4D-8936-4277-889E-F9BFE2F04940}" type="datetime1">
              <a:rPr lang="en-US" smtClean="0"/>
              <a:pPr/>
              <a:t>10/09/2013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9509-BE6D-4490-AAA4-2C7CDE4D5D4E}" type="datetime1">
              <a:rPr lang="en-US" smtClean="0"/>
              <a:pPr/>
              <a:t>10/09/2013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0499-D67F-4E38-A892-3734D9A9F9F0}" type="datetime1">
              <a:rPr lang="en-US" smtClean="0"/>
              <a:pPr/>
              <a:t>10/09/2013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E30A2-B972-454B-A938-45FBA496BF4E}" type="datetime1">
              <a:rPr lang="en-US" smtClean="0"/>
              <a:pPr/>
              <a:t>10/09/2013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DB355-346C-4B7C-9297-030D4ACF42A5}" type="datetime1">
              <a:rPr lang="en-US" smtClean="0"/>
              <a:pPr/>
              <a:t>10/09/2013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2226-C74A-438B-96EA-DADC0EE1CEF3}" type="datetime1">
              <a:rPr lang="en-US" smtClean="0"/>
              <a:pPr/>
              <a:t>10/09/2013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BC44-A36B-473C-BD62-EDC4C78DC01E}" type="datetime1">
              <a:rPr lang="en-US" smtClean="0"/>
              <a:pPr/>
              <a:t>10/09/2013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EE1E6-DFBB-4EF5-A2F4-E83521F9838D}" type="datetime1">
              <a:rPr lang="en-US" smtClean="0"/>
              <a:pPr/>
              <a:t>10/09/2013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AE0EA-EB60-43CB-91B1-A07062D4D034}" type="datetime1">
              <a:rPr lang="en-US" smtClean="0"/>
              <a:pPr/>
              <a:t>10/09/2013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E6F5-3A21-4DDE-ACB8-F9ADDCFE99F4}" type="datetime1">
              <a:rPr lang="en-US" smtClean="0"/>
              <a:pPr/>
              <a:t>10/09/2013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2BCCC-901E-4ECA-90B4-25A6E75F09C2}" type="datetime1">
              <a:rPr lang="en-US" smtClean="0"/>
              <a:pPr/>
              <a:t>10/09/2013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alib.z.shaqsi@pdo.co.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pdointernet/hseforcontractors/Pages/OnlineLibrary1.asp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71438" y="762000"/>
            <a:ext cx="6176962" cy="4545860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endParaRPr lang="en-GB" sz="1600" b="1" dirty="0" smtClean="0">
              <a:latin typeface="Calibri" pitchFamily="34" charset="0"/>
              <a:cs typeface="Calibri" pitchFamily="34" charset="0"/>
            </a:endParaRPr>
          </a:p>
          <a:p>
            <a:pPr marL="114300" indent="-114300" algn="just">
              <a:defRPr/>
            </a:pPr>
            <a:endParaRPr lang="en-GB" sz="1400" b="1" dirty="0" smtClean="0"/>
          </a:p>
          <a:p>
            <a:pPr marL="114300" indent="-114300" algn="just">
              <a:tabLst>
                <a:tab pos="1657350" algn="l"/>
              </a:tabLst>
              <a:defRPr/>
            </a:pPr>
            <a:r>
              <a:rPr lang="en-GB" sz="1400" b="1" dirty="0" smtClean="0"/>
              <a:t>Date</a:t>
            </a:r>
            <a:r>
              <a:rPr lang="en-GB" sz="1400" b="1" dirty="0"/>
              <a:t>:</a:t>
            </a:r>
            <a:r>
              <a:rPr lang="en-US" sz="1400" b="1" dirty="0"/>
              <a:t> </a:t>
            </a:r>
            <a:r>
              <a:rPr lang="en-US" sz="1400" b="1" dirty="0" smtClean="0"/>
              <a:t>22/07/2013  -  Tipper truck loses power on </a:t>
            </a:r>
            <a:r>
              <a:rPr lang="en-US" sz="1400" b="1" dirty="0" err="1" smtClean="0"/>
              <a:t>jebal</a:t>
            </a:r>
            <a:r>
              <a:rPr lang="en-US" sz="1400" b="1" dirty="0" smtClean="0"/>
              <a:t>, overturns and crushes 	</a:t>
            </a:r>
            <a:r>
              <a:rPr lang="en-US" sz="1400" b="1" dirty="0" err="1" smtClean="0"/>
              <a:t>flowlines</a:t>
            </a:r>
            <a:r>
              <a:rPr lang="en-US" sz="1400" b="1" dirty="0" smtClean="0"/>
              <a:t> </a:t>
            </a:r>
            <a:endParaRPr lang="en-US" sz="1400" b="1" dirty="0"/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buClr>
                <a:schemeClr val="tx1"/>
              </a:buClr>
              <a:defRPr/>
            </a:pPr>
            <a:endParaRPr lang="en-GB" sz="800" b="1" dirty="0">
              <a:latin typeface="Calibri" pitchFamily="34" charset="0"/>
              <a:cs typeface="Calibri" pitchFamily="34" charset="0"/>
            </a:endParaRPr>
          </a:p>
          <a:p>
            <a:pPr marL="57150">
              <a:spcBef>
                <a:spcPct val="20000"/>
              </a:spcBef>
              <a:defRPr/>
            </a:pPr>
            <a:r>
              <a:rPr lang="en-GB" sz="1400" dirty="0" smtClean="0"/>
              <a:t>While driving a loaded tipper truck uphill, the engine stalled and eventually lost all power on the steep incline</a:t>
            </a:r>
            <a:r>
              <a:rPr lang="en-GB" sz="1400" dirty="0" smtClean="0"/>
              <a:t>. The driver had failed to change his gears to the correct </a:t>
            </a:r>
            <a:r>
              <a:rPr lang="en-GB" sz="1400" dirty="0" smtClean="0"/>
              <a:t>setting for </a:t>
            </a:r>
            <a:r>
              <a:rPr lang="en-GB" sz="1400" dirty="0" smtClean="0"/>
              <a:t>the climb on his approach to the </a:t>
            </a:r>
            <a:r>
              <a:rPr lang="en-GB" sz="1400" dirty="0" err="1" smtClean="0"/>
              <a:t>jebel</a:t>
            </a:r>
            <a:r>
              <a:rPr lang="en-GB" sz="1400" dirty="0" smtClean="0"/>
              <a:t>. </a:t>
            </a:r>
            <a:r>
              <a:rPr lang="en-GB" sz="1400" dirty="0" smtClean="0"/>
              <a:t>The truck rolled back and after 78 metres the driver steered into the side of the </a:t>
            </a:r>
            <a:r>
              <a:rPr lang="en-GB" sz="1400" dirty="0" err="1" smtClean="0"/>
              <a:t>jebel</a:t>
            </a:r>
            <a:r>
              <a:rPr lang="en-GB" sz="1400" dirty="0" smtClean="0"/>
              <a:t> to avoid going off the edge. The truck overturned and crushed four </a:t>
            </a:r>
            <a:r>
              <a:rPr lang="en-GB" sz="1400" dirty="0" err="1" smtClean="0"/>
              <a:t>flowlines</a:t>
            </a:r>
            <a:r>
              <a:rPr lang="en-GB" sz="1400" dirty="0" smtClean="0"/>
              <a:t> carrying Oil and Gas. No one was injured and there was no loss of containment.</a:t>
            </a: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333399"/>
              </a:solidFill>
              <a:latin typeface="Calibri" pitchFamily="34" charset="0"/>
              <a:cs typeface="Calibri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Calibri" pitchFamily="34" charset="0"/>
                <a:cs typeface="Calibri" pitchFamily="34" charset="0"/>
              </a:rPr>
              <a:t>Your learning from this incident…</a:t>
            </a: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333399"/>
              </a:solidFill>
              <a:latin typeface="Calibri" pitchFamily="34" charset="0"/>
              <a:cs typeface="Calibri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Always select the correct gear before driving a HGV up a Jebel.</a:t>
            </a:r>
          </a:p>
          <a:p>
            <a:pPr eaLnBrk="1" hangingPunct="1">
              <a:defRPr/>
            </a:pPr>
            <a:endParaRPr lang="en-US" sz="14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sz="16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447800" y="0"/>
            <a:ext cx="7239000" cy="2403475"/>
            <a:chOff x="212" y="-1034"/>
            <a:chExt cx="5884" cy="1514"/>
          </a:xfrm>
        </p:grpSpPr>
        <p:sp>
          <p:nvSpPr>
            <p:cNvPr id="19466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9467" name="Text Box 12"/>
            <p:cNvSpPr txBox="1">
              <a:spLocks noChangeArrowheads="1"/>
            </p:cNvSpPr>
            <p:nvPr/>
          </p:nvSpPr>
          <p:spPr bwMode="auto">
            <a:xfrm>
              <a:off x="212" y="-1034"/>
              <a:ext cx="4816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GB" sz="4400" b="1" dirty="0">
                  <a:solidFill>
                    <a:srgbClr val="0000FF"/>
                  </a:solidFill>
                  <a:latin typeface="Calibri" pitchFamily="34" charset="0"/>
                  <a:cs typeface="Calibri" pitchFamily="34" charset="0"/>
                </a:rPr>
                <a:t>PDO safety advice</a:t>
              </a:r>
            </a:p>
          </p:txBody>
        </p:sp>
        <p:sp>
          <p:nvSpPr>
            <p:cNvPr id="19468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latin typeface="Calibri" pitchFamily="34" charset="0"/>
              <a:cs typeface="Calibri" pitchFamily="34" charset="0"/>
              <a:sym typeface="Webdings" pitchFamily="18" charset="2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>
                <a:latin typeface="Calibri" pitchFamily="34" charset="0"/>
                <a:cs typeface="Calibri" pitchFamily="34" charset="0"/>
              </a:rPr>
              <a:pPr/>
              <a:t>1</a:t>
            </a:fld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0" y="723900"/>
            <a:ext cx="9144000" cy="26161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Use this Alert: Discuss in Tool Box Talks and HSE Meetings 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100" b="1" dirty="0">
              <a:solidFill>
                <a:schemeClr val="tx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Calibri" pitchFamily="34" charset="0"/>
                <a:cs typeface="Calibri" pitchFamily="34" charset="0"/>
              </a:rPr>
              <a:t>Contact</a:t>
            </a:r>
            <a:r>
              <a:rPr lang="en-US" sz="1000" b="0" dirty="0" smtClean="0">
                <a:latin typeface="Calibri" pitchFamily="34" charset="0"/>
                <a:cs typeface="Calibri" pitchFamily="34" charset="0"/>
                <a:hlinkClick r:id="rId3"/>
              </a:rPr>
              <a:t>:  </a:t>
            </a:r>
            <a:r>
              <a:rPr lang="en-US" sz="1000" b="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  <a:hlinkClick r:id="rId3"/>
              </a:rPr>
              <a:t>MSE54</a:t>
            </a:r>
            <a:r>
              <a:rPr lang="en-US" sz="1000" b="0" dirty="0" smtClean="0">
                <a:latin typeface="Calibri" pitchFamily="34" charset="0"/>
                <a:cs typeface="Calibri" pitchFamily="34" charset="0"/>
                <a:hlinkClick r:id="rId3"/>
              </a:rPr>
              <a:t> </a:t>
            </a:r>
            <a:r>
              <a:rPr lang="en-US" sz="1000" b="0" dirty="0" smtClean="0">
                <a:latin typeface="Calibri" pitchFamily="34" charset="0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Calibri" pitchFamily="34" charset="0"/>
                <a:cs typeface="Calibri" pitchFamily="34" charset="0"/>
                <a:hlinkClick r:id="rId4"/>
              </a:rPr>
              <a:t>HSE Website</a:t>
            </a:r>
            <a:r>
              <a:rPr lang="en-US" sz="1000" b="0" dirty="0" smtClean="0">
                <a:latin typeface="Calibri" pitchFamily="34" charset="0"/>
                <a:cs typeface="Calibri" pitchFamily="34" charset="0"/>
              </a:rPr>
              <a:t>                                 Learning No 22                                                               08/09/2013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76200" y="5715000"/>
            <a:ext cx="6096000" cy="369332"/>
          </a:xfrm>
          <a:prstGeom prst="rect">
            <a:avLst/>
          </a:prstGeom>
          <a:solidFill>
            <a:srgbClr val="003366"/>
          </a:solidFill>
          <a:ln w="31750">
            <a:solidFill>
              <a:srgbClr val="0000CC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tabLst>
                <a:tab pos="287338" algn="l"/>
              </a:tabLst>
              <a:defRPr/>
            </a:pPr>
            <a:r>
              <a:rPr lang="en-US" b="1" dirty="0" smtClean="0">
                <a:solidFill>
                  <a:srgbClr val="FFFF66"/>
                </a:solidFill>
                <a:latin typeface="Calibri" pitchFamily="34" charset="0"/>
                <a:cs typeface="Calibri" pitchFamily="34" charset="0"/>
              </a:rPr>
              <a:t>Never become complacent when driving – it might kill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48400" y="3962400"/>
            <a:ext cx="2733675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Freeform 132"/>
          <p:cNvSpPr>
            <a:spLocks/>
          </p:cNvSpPr>
          <p:nvPr/>
        </p:nvSpPr>
        <p:spPr bwMode="auto">
          <a:xfrm>
            <a:off x="8458200" y="57912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 sz="1600" smtClean="0">
              <a:solidFill>
                <a:srgbClr val="000000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48400" y="1295400"/>
            <a:ext cx="269557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8" name="Group 131"/>
          <p:cNvGrpSpPr>
            <a:grpSpLocks/>
          </p:cNvGrpSpPr>
          <p:nvPr/>
        </p:nvGrpSpPr>
        <p:grpSpPr bwMode="auto">
          <a:xfrm>
            <a:off x="8532440" y="2924944"/>
            <a:ext cx="336550" cy="544513"/>
            <a:chOff x="3504" y="544"/>
            <a:chExt cx="2287" cy="1855"/>
          </a:xfrm>
        </p:grpSpPr>
        <p:sp>
          <p:nvSpPr>
            <p:cNvPr id="19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1600" smtClean="0">
                <a:solidFill>
                  <a:srgbClr val="000000"/>
                </a:solidFill>
              </a:endParaRPr>
            </a:p>
          </p:txBody>
        </p:sp>
        <p:sp>
          <p:nvSpPr>
            <p:cNvPr id="20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1600" smtClean="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8538"/>
            <a:chOff x="9" y="-144"/>
            <a:chExt cx="6087" cy="629"/>
          </a:xfrm>
        </p:grpSpPr>
        <p:sp>
          <p:nvSpPr>
            <p:cNvPr id="20486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0487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6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GB" sz="4400" b="1" dirty="0">
                  <a:solidFill>
                    <a:srgbClr val="0000FF"/>
                  </a:solidFill>
                  <a:latin typeface="Calibri" pitchFamily="34" charset="0"/>
                  <a:cs typeface="Calibri" pitchFamily="34" charset="0"/>
                </a:rPr>
                <a:t>Management </a:t>
              </a:r>
              <a:r>
                <a:rPr lang="en-GB" sz="4400" b="1" dirty="0" smtClean="0">
                  <a:solidFill>
                    <a:srgbClr val="0000FF"/>
                  </a:solidFill>
                  <a:latin typeface="Calibri" pitchFamily="34" charset="0"/>
                  <a:cs typeface="Calibri" pitchFamily="34" charset="0"/>
                </a:rPr>
                <a:t>actions</a:t>
              </a:r>
              <a:endParaRPr lang="en-GB" sz="4400" b="1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0488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0489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0484" name="Rectangle 11"/>
          <p:cNvSpPr>
            <a:spLocks noChangeArrowheads="1"/>
          </p:cNvSpPr>
          <p:nvPr/>
        </p:nvSpPr>
        <p:spPr bwMode="auto">
          <a:xfrm>
            <a:off x="381000" y="2590800"/>
            <a:ext cx="8628063" cy="2477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3088" lvl="1" indent="-457200" algn="just">
              <a:buFont typeface="+mj-lt"/>
              <a:buAutoNum type="arabicPeriod"/>
            </a:pPr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have systems to provide drivers vehicle specific training to impart knowledge on the  vehicle specific controls?</a:t>
            </a:r>
          </a:p>
          <a:p>
            <a:pPr marL="573088" lvl="1" indent="-457200" algn="just">
              <a:buFont typeface="+mj-lt"/>
              <a:buAutoNum type="arabicPeriod"/>
            </a:pPr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have systems to assess your drivers competency on the vehicle specific controls and on different terrains/slopes?</a:t>
            </a:r>
          </a:p>
          <a:p>
            <a:pPr marL="573088" lvl="1" indent="-457200" algn="just">
              <a:buFont typeface="+mj-lt"/>
              <a:buAutoNum type="arabicPeriod"/>
            </a:pPr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have systems which require route surveys for repeat journeys/hazardous routes?</a:t>
            </a:r>
          </a:p>
          <a:p>
            <a:pPr marL="573088" lvl="1" indent="-457200" algn="just">
              <a:buFont typeface="+mj-lt"/>
              <a:buAutoNum type="arabicPeriod"/>
            </a:pPr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have a safe journey management system which reminds HGV drivers of the risks and the need for lower gears on slopes when required from the route survey.</a:t>
            </a:r>
          </a:p>
          <a:p>
            <a:pPr marL="573088" lvl="1" indent="-457200" algn="just">
              <a:buFont typeface="+mj-lt"/>
              <a:buAutoNum type="arabicPeriod"/>
            </a:pPr>
            <a:endParaRPr lang="en-US" sz="16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74650" lvl="1" indent="-285750">
              <a:lnSpc>
                <a:spcPct val="150000"/>
              </a:lnSpc>
            </a:pPr>
            <a:endParaRPr lang="en-GB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>
                <a:latin typeface="Calibri" pitchFamily="34" charset="0"/>
                <a:cs typeface="Calibri" pitchFamily="34" charset="0"/>
              </a:rPr>
              <a:pPr/>
              <a:t>2</a:t>
            </a:fld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838200"/>
            <a:ext cx="7162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 smtClean="0">
                <a:latin typeface="Calibri" pitchFamily="34" charset="0"/>
                <a:cs typeface="Calibri" pitchFamily="34" charset="0"/>
              </a:rPr>
              <a:t>Date:</a:t>
            </a:r>
            <a:r>
              <a:rPr lang="en-US" sz="1600" b="1" dirty="0" smtClean="0">
                <a:latin typeface="Calibri" pitchFamily="34" charset="0"/>
                <a:cs typeface="Calibri" pitchFamily="34" charset="0"/>
              </a:rPr>
              <a:t> 22/07/2013 </a:t>
            </a:r>
          </a:p>
          <a:p>
            <a:pPr marL="114300" indent="-114300" algn="just">
              <a:defRPr/>
            </a:pPr>
            <a:endParaRPr lang="en-US" sz="1600" b="1" dirty="0" smtClean="0">
              <a:latin typeface="Calibri" pitchFamily="34" charset="0"/>
              <a:cs typeface="Calibri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/>
              <a:t>Tipper truck loses power on Jebel overturns and </a:t>
            </a:r>
            <a:r>
              <a:rPr lang="en-US" sz="1600" b="1" dirty="0" err="1" smtClean="0"/>
              <a:t>and</a:t>
            </a:r>
            <a:r>
              <a:rPr lang="en-US" sz="1600" b="1" dirty="0" smtClean="0"/>
              <a:t> crushes flowlines </a:t>
            </a:r>
            <a:endParaRPr lang="en-US" sz="1600" b="1" dirty="0"/>
          </a:p>
        </p:txBody>
      </p:sp>
      <p:sp>
        <p:nvSpPr>
          <p:cNvPr id="11" name="Rectangle 10"/>
          <p:cNvSpPr/>
          <p:nvPr/>
        </p:nvSpPr>
        <p:spPr>
          <a:xfrm>
            <a:off x="381000" y="1752600"/>
            <a:ext cx="830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defRPr/>
            </a:pP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As a learning from this incident and ensure continual improvement all contract</a:t>
            </a:r>
          </a:p>
          <a:p>
            <a:pPr marL="342900" indent="-342900">
              <a:defRPr/>
            </a:pP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managers are to review their HSE HEMP against the questions asked below:        </a:t>
            </a:r>
            <a:endParaRPr lang="en-US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18745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04D842CF-7BEC-4B70-A816-D43D5E8C5291}"/>
</file>

<file path=customXml/itemProps2.xml><?xml version="1.0" encoding="utf-8"?>
<ds:datastoreItem xmlns:ds="http://schemas.openxmlformats.org/officeDocument/2006/customXml" ds:itemID="{C28C09E7-AFE7-4AF0-8E7E-850457597F92}"/>
</file>

<file path=customXml/itemProps3.xml><?xml version="1.0" encoding="utf-8"?>
<ds:datastoreItem xmlns:ds="http://schemas.openxmlformats.org/officeDocument/2006/customXml" ds:itemID="{240A0DCE-EDA7-40CF-84AA-EC631CCFEA9E}"/>
</file>

<file path=customXml/itemProps4.xml><?xml version="1.0" encoding="utf-8"?>
<ds:datastoreItem xmlns:ds="http://schemas.openxmlformats.org/officeDocument/2006/customXml" ds:itemID="{A7F482E6-F3A9-42A6-9734-8D10EE43EB5D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199</Words>
  <Application>Microsoft Office PowerPoint</Application>
  <PresentationFormat>On-screen Show (4:3)</PresentationFormat>
  <Paragraphs>29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/Master slide</dc:title>
  <dc:creator>mu55647</dc:creator>
  <cp:lastModifiedBy>mu93647</cp:lastModifiedBy>
  <cp:revision>50</cp:revision>
  <dcterms:created xsi:type="dcterms:W3CDTF">2013-03-31T10:31:45Z</dcterms:created>
  <dcterms:modified xsi:type="dcterms:W3CDTF">2013-09-10T11:28:38Z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f90c1aa1-ed48-4ae5-b2bb-b87911a51e35</vt:lpwstr>
  </property>
  <property fmtid="{D5CDD505-2E9C-101B-9397-08002B2CF9AE}" pid="3" name="ContentTypeId">
    <vt:lpwstr>0x0101009148F5A04DDD49CBA7127AADA5FB792B00AADE34325A8B49CDA8BB4DB53328F214009C4067D375EDA046866D1CFD34BA6725</vt:lpwstr>
  </property>
</Properties>
</file>