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6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42792E5-932C-4C93-829A-5CFF2B14CC2C}" type="datetimeFigureOut">
              <a:rPr lang="en-US"/>
              <a:pPr>
                <a:defRPr/>
              </a:pPr>
              <a:t>29/10/2013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2D8B8DC-9532-4372-A773-DB3636BD51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865C1C-A48F-40F4-B1FE-6930C67465FA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53031-21AC-44B8-A215-E7BACCD87279}" type="datetimeFigureOut">
              <a:rPr lang="en-US"/>
              <a:pPr>
                <a:defRPr/>
              </a:pPr>
              <a:t>29/10/2013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E9559-B539-49A1-B0BE-5E3F3FD42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EACEB-7384-4A88-AC2E-293158908891}" type="datetimeFigureOut">
              <a:rPr lang="en-US"/>
              <a:pPr>
                <a:defRPr/>
              </a:pPr>
              <a:t>29/10/2013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5C479-E35C-43B4-A7AF-224081D3B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38C53-0377-425B-8AC5-45E5F1D5714B}" type="datetimeFigureOut">
              <a:rPr lang="en-US"/>
              <a:pPr>
                <a:defRPr/>
              </a:pPr>
              <a:t>29/10/2013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2A9AF-3EDD-4CF9-8DEC-FFAA53DF1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B2D2D-28E7-4133-A715-C95328FF3289}" type="datetimeFigureOut">
              <a:rPr lang="en-US"/>
              <a:pPr>
                <a:defRPr/>
              </a:pPr>
              <a:t>29/10/2013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7B9E0-E1BC-467D-87C7-CABA3F191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5C95E-0108-40DE-A662-2BE8A8887E9F}" type="datetimeFigureOut">
              <a:rPr lang="en-US"/>
              <a:pPr>
                <a:defRPr/>
              </a:pPr>
              <a:t>29/10/2013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1C316-4708-4FE1-8B6F-D3BBD6DF7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10F7D-BA2F-461D-BD8C-238277FF2EA3}" type="datetimeFigureOut">
              <a:rPr lang="en-US"/>
              <a:pPr>
                <a:defRPr/>
              </a:pPr>
              <a:t>29/10/2013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F673A-886B-438C-8F35-025BBB0A6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40CDD-DB70-41C0-974A-76470821E768}" type="datetimeFigureOut">
              <a:rPr lang="en-US"/>
              <a:pPr>
                <a:defRPr/>
              </a:pPr>
              <a:t>29/10/2013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32099-C59A-4F10-8737-83D4005F5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D9D87-940C-4650-BAA0-42F87929D1F4}" type="datetimeFigureOut">
              <a:rPr lang="en-US"/>
              <a:pPr>
                <a:defRPr/>
              </a:pPr>
              <a:t>29/10/2013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E2D87-4F2A-45B8-9E36-4A019938D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6C32C-739F-449C-9750-303DD47502F2}" type="datetimeFigureOut">
              <a:rPr lang="en-US"/>
              <a:pPr>
                <a:defRPr/>
              </a:pPr>
              <a:t>29/10/2013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80F93-9EA8-4CC2-8776-712F49A1A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31909-45D2-4108-B9E2-921FA525D87E}" type="datetimeFigureOut">
              <a:rPr lang="en-US"/>
              <a:pPr>
                <a:defRPr/>
              </a:pPr>
              <a:t>29/10/2013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C50B3-D54E-489A-88D0-CB103A768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B7234-70E6-44A9-9474-143AFCEE1FCA}" type="datetimeFigureOut">
              <a:rPr lang="en-US"/>
              <a:pPr>
                <a:defRPr/>
              </a:pPr>
              <a:t>29/10/2013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BD430-FAB7-45AA-88CC-8DE93DAA0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78B942-E5D9-418D-9263-C8DE4126CBF0}" type="datetimeFigureOut">
              <a:rPr lang="en-US"/>
              <a:pPr>
                <a:defRPr/>
              </a:pPr>
              <a:t>29/10/2013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0A8F74-E9E8-4577-9567-254522902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s://public.ext.corp.pdo.om/hseforcontractors/blocks/hsefunction/hseisteamwork.htm" TargetMode="External"/><Relationship Id="rId7" Type="http://schemas.openxmlformats.org/officeDocument/2006/relationships/hyperlink" Target="https://public.ext.corp.pdo.om/hseforcontractors/online_librar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del.musalmy@pdo.co.om" TargetMode="External"/><Relationship Id="rId11" Type="http://schemas.openxmlformats.org/officeDocument/2006/relationships/image" Target="../media/image5.png"/><Relationship Id="rId5" Type="http://schemas.openxmlformats.org/officeDocument/2006/relationships/image" Target="../media/image2.jpeg"/><Relationship Id="rId10" Type="http://schemas.openxmlformats.org/officeDocument/2006/relationships/hyperlink" Target="http://www.google.com/url?sa=i&amp;rct=j&amp;q=tick%20mark&amp;source=images&amp;cd=&amp;cad=rja&amp;docid=zRhg9YTZGHAwRM&amp;tbnid=pLGmY85ysQZ8pM:&amp;ved=0CAUQjRw&amp;url=http%3A%2F%2Fwww.vizrt.com%2Ftraining%2Fcertification%2Farticle12670.ece&amp;ei=4WEPUtDsE47GrAe794CIBg&amp;bvm=bv.50768961,d.bmk&amp;psig=AFQjCNEBxlmG4ym3ME4uKHiKkW-mbytRhA&amp;ust=1376826189249146" TargetMode="External"/><Relationship Id="rId4" Type="http://schemas.openxmlformats.org/officeDocument/2006/relationships/image" Target="../media/image1.png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758825"/>
            <a:ext cx="4038600" cy="4124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kumimoji="1" lang="en-GB" b="1" dirty="0"/>
              <a:t>INCIDENT:</a:t>
            </a:r>
          </a:p>
          <a:p>
            <a:pPr marL="114300" indent="-114300" eaLnBrk="0" hangingPunct="0">
              <a:defRPr/>
            </a:pPr>
            <a:r>
              <a:rPr lang="en-GB" altLang="ko-KR" sz="1600" dirty="0">
                <a:latin typeface="Tahoma" pitchFamily="34" charset="0"/>
              </a:rPr>
              <a:t>While </a:t>
            </a:r>
            <a:r>
              <a:rPr lang="en-GB" altLang="ko-KR" sz="1600" dirty="0">
                <a:latin typeface="Tahoma" pitchFamily="34" charset="0"/>
              </a:rPr>
              <a:t>coming out of the 3ton Mitsubishi Canter cabin </a:t>
            </a:r>
            <a:r>
              <a:rPr lang="en-GB" altLang="ko-KR" sz="1600" dirty="0">
                <a:latin typeface="Tahoma" pitchFamily="34" charset="0"/>
              </a:rPr>
              <a:t>the IP </a:t>
            </a:r>
            <a:r>
              <a:rPr lang="en-GB" altLang="ko-KR" sz="1600" dirty="0">
                <a:latin typeface="Tahoma" pitchFamily="34" charset="0"/>
              </a:rPr>
              <a:t>lost balance, twisted his right ankle </a:t>
            </a:r>
            <a:r>
              <a:rPr lang="en-GB" altLang="ko-KR" sz="1600" dirty="0">
                <a:latin typeface="Tahoma" pitchFamily="34" charset="0"/>
              </a:rPr>
              <a:t>&amp; </a:t>
            </a:r>
            <a:r>
              <a:rPr lang="en-GB" altLang="ko-KR" sz="1600" dirty="0">
                <a:latin typeface="Tahoma" pitchFamily="34" charset="0"/>
              </a:rPr>
              <a:t>fell down</a:t>
            </a:r>
          </a:p>
          <a:p>
            <a:pPr marL="114300" indent="-114300" eaLnBrk="0" hangingPunct="0">
              <a:defRPr/>
            </a:pPr>
            <a:endParaRPr lang="en-GB" altLang="ko-KR" sz="1600" dirty="0">
              <a:latin typeface="Tahoma" pitchFamily="34" charset="0"/>
            </a:endParaRPr>
          </a:p>
          <a:p>
            <a:pPr marL="114300" indent="-114300" eaLnBrk="0" hangingPunct="0">
              <a:defRPr/>
            </a:pPr>
            <a:r>
              <a:rPr kumimoji="1" lang="en-US" b="1" dirty="0"/>
              <a:t>CAUSES: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US" dirty="0">
                <a:latin typeface="Tahoma" pitchFamily="34" charset="0"/>
              </a:rPr>
              <a:t> </a:t>
            </a:r>
            <a:r>
              <a:rPr lang="en-US" dirty="0">
                <a:latin typeface="Tahoma" pitchFamily="34" charset="0"/>
              </a:rPr>
              <a:t>The IP did not maintain the 3point contact while descending from the vehicle.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ahoma" pitchFamily="34" charset="0"/>
                <a:cs typeface="Arial" pitchFamily="34" charset="0"/>
              </a:rPr>
              <a:t>IP did not pay attention while descending from the elevated vehicle</a:t>
            </a: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 eaLnBrk="0" hangingPunct="0">
              <a:defRPr/>
            </a:pPr>
            <a:r>
              <a:rPr kumimoji="1" lang="en-US" b="1" dirty="0"/>
              <a:t>LEARNINGS: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n-US" dirty="0"/>
              <a:t>Pay </a:t>
            </a:r>
            <a:r>
              <a:rPr lang="en-US" dirty="0"/>
              <a:t>attention while going in and coming out of elevated vehicles.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n-US" dirty="0"/>
              <a:t>Maintain the 3 point contact</a:t>
            </a:r>
            <a:r>
              <a:rPr lang="en-US" dirty="0"/>
              <a:t>.</a:t>
            </a: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HSE LEARNING</a:t>
            </a:r>
            <a:endParaRPr lang="en-US" dirty="0">
              <a:ea typeface="+mj-ea"/>
            </a:endParaRPr>
          </a:p>
        </p:txBody>
      </p:sp>
      <p:pic>
        <p:nvPicPr>
          <p:cNvPr id="2052" name="Picture 9" descr="http://www.pdo.co.om/hseforcontractors/images/teamwork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97888" y="31750"/>
            <a:ext cx="6191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H:\My Documents\My Pictures\pdo_log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638" y="17463"/>
            <a:ext cx="788987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6383338"/>
            <a:ext cx="9144000" cy="2460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Use this Alert: Discuss in Tool Box Talks and HSE Meetings </a:t>
            </a:r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6629400"/>
            <a:ext cx="9144000" cy="2079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/>
              <a:t>Contact:  </a:t>
            </a:r>
            <a:r>
              <a:rPr lang="en-US" sz="1000" b="0" dirty="0" smtClean="0">
                <a:solidFill>
                  <a:schemeClr val="accent6">
                    <a:lumMod val="50000"/>
                  </a:schemeClr>
                </a:solidFill>
                <a:hlinkClick r:id="rId6"/>
              </a:rPr>
              <a:t>MSE511</a:t>
            </a:r>
            <a:r>
              <a:rPr lang="en-US" sz="1000" b="0" dirty="0" smtClean="0"/>
              <a:t> for further information or visit the </a:t>
            </a:r>
            <a:r>
              <a:rPr lang="en-US" sz="1000" b="0" dirty="0" smtClean="0">
                <a:hlinkClick r:id="rId7"/>
              </a:rPr>
              <a:t>HSE Website</a:t>
            </a:r>
            <a:r>
              <a:rPr lang="en-US" sz="1000" b="0" dirty="0" smtClean="0"/>
              <a:t>                       Alert No 000                                                                               October, 2013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6164263"/>
            <a:ext cx="9144000" cy="2460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Fall While Descending</a:t>
            </a:r>
            <a:endParaRPr lang="en-US" sz="1000" b="1" dirty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76200" y="5400675"/>
            <a:ext cx="8991600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SzPct val="90000"/>
              <a:tabLst>
                <a:tab pos="4114800" algn="l"/>
              </a:tabLst>
              <a:defRPr/>
            </a:pPr>
            <a:r>
              <a:rPr lang="en-US" sz="1400" b="1" dirty="0">
                <a:solidFill>
                  <a:srgbClr val="FF0000"/>
                </a:solidFill>
              </a:rPr>
              <a:t>Key Learning: </a:t>
            </a:r>
          </a:p>
          <a:p>
            <a:pPr eaLnBrk="0" hangingPunct="0">
              <a:spcBef>
                <a:spcPct val="50000"/>
              </a:spcBef>
              <a:buSzPct val="90000"/>
              <a:tabLst>
                <a:tab pos="4114800" algn="l"/>
              </a:tabLst>
              <a:defRPr/>
            </a:pPr>
            <a:r>
              <a:rPr lang="en-US" sz="1350" dirty="0">
                <a:solidFill>
                  <a:srgbClr val="0000FF"/>
                </a:solidFill>
              </a:rPr>
              <a:t>Mind </a:t>
            </a:r>
            <a:r>
              <a:rPr lang="en-US" sz="1350" dirty="0">
                <a:solidFill>
                  <a:srgbClr val="0000FF"/>
                </a:solidFill>
              </a:rPr>
              <a:t>your steps, it is an ELEVATED </a:t>
            </a:r>
            <a:r>
              <a:rPr lang="en-US" sz="1350" dirty="0">
                <a:solidFill>
                  <a:srgbClr val="0000FF"/>
                </a:solidFill>
              </a:rPr>
              <a:t>VEHICLE</a:t>
            </a:r>
            <a:endParaRPr lang="en-US" sz="1350" dirty="0">
              <a:solidFill>
                <a:srgbClr val="0000FF"/>
              </a:solidFill>
            </a:endParaRPr>
          </a:p>
        </p:txBody>
      </p:sp>
      <p:grpSp>
        <p:nvGrpSpPr>
          <p:cNvPr id="2058" name="Group 20"/>
          <p:cNvGrpSpPr>
            <a:grpSpLocks/>
          </p:cNvGrpSpPr>
          <p:nvPr/>
        </p:nvGrpSpPr>
        <p:grpSpPr bwMode="auto">
          <a:xfrm>
            <a:off x="6629400" y="785813"/>
            <a:ext cx="2362200" cy="2819400"/>
            <a:chOff x="5410200" y="1295400"/>
            <a:chExt cx="1752600" cy="2362200"/>
          </a:xfrm>
        </p:grpSpPr>
        <p:pic>
          <p:nvPicPr>
            <p:cNvPr id="2065" name="Picture 12" descr="20130817_135022.jpg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410200" y="1295400"/>
              <a:ext cx="1752600" cy="233680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</p:pic>
        <p:sp>
          <p:nvSpPr>
            <p:cNvPr id="14" name="Multiply 13"/>
            <p:cNvSpPr/>
            <p:nvPr/>
          </p:nvSpPr>
          <p:spPr bwMode="auto">
            <a:xfrm>
              <a:off x="6630424" y="3201386"/>
              <a:ext cx="532376" cy="456214"/>
            </a:xfrm>
            <a:prstGeom prst="mathMultiply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59" name="Group 19"/>
          <p:cNvGrpSpPr>
            <a:grpSpLocks/>
          </p:cNvGrpSpPr>
          <p:nvPr/>
        </p:nvGrpSpPr>
        <p:grpSpPr bwMode="auto">
          <a:xfrm>
            <a:off x="4191000" y="777875"/>
            <a:ext cx="2362200" cy="2819400"/>
            <a:chOff x="7239000" y="1295400"/>
            <a:chExt cx="1771650" cy="2362200"/>
          </a:xfrm>
        </p:grpSpPr>
        <p:pic>
          <p:nvPicPr>
            <p:cNvPr id="2060" name="Picture 9" descr="20130817_134938.jpg"/>
            <p:cNvPicPr>
              <a:picLocks noChangeAspect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239000" y="1295400"/>
              <a:ext cx="1771650" cy="236220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</p:pic>
        <p:sp>
          <p:nvSpPr>
            <p:cNvPr id="2061" name="Oval 13"/>
            <p:cNvSpPr>
              <a:spLocks noChangeArrowheads="1"/>
            </p:cNvSpPr>
            <p:nvPr/>
          </p:nvSpPr>
          <p:spPr bwMode="auto">
            <a:xfrm>
              <a:off x="8153400" y="3200400"/>
              <a:ext cx="304800" cy="304800"/>
            </a:xfrm>
            <a:prstGeom prst="ellipse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Oval 17"/>
            <p:cNvSpPr>
              <a:spLocks noChangeArrowheads="1"/>
            </p:cNvSpPr>
            <p:nvPr/>
          </p:nvSpPr>
          <p:spPr bwMode="auto">
            <a:xfrm>
              <a:off x="8229600" y="1828800"/>
              <a:ext cx="304800" cy="304800"/>
            </a:xfrm>
            <a:prstGeom prst="ellipse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Oval 18"/>
            <p:cNvSpPr>
              <a:spLocks noChangeArrowheads="1"/>
            </p:cNvSpPr>
            <p:nvPr/>
          </p:nvSpPr>
          <p:spPr bwMode="auto">
            <a:xfrm>
              <a:off x="7391400" y="2057400"/>
              <a:ext cx="304800" cy="304800"/>
            </a:xfrm>
            <a:prstGeom prst="ellipse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064" name="Picture 10" descr="http://dl38tvmapnp8c.cloudfront.net/images/newsletter%20page/TickMark.png">
              <a:hlinkClick r:id="rId10"/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8534400" y="3276600"/>
              <a:ext cx="400005" cy="38100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18747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9D8F22B4-9BA7-41B2-B300-18B114661A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FEC6E8-00E4-41D3-9A60-F3840FB570E9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017762A0-489A-47E8-8E67-16EB2A8DF7DA}"/>
</file>

<file path=customXml/itemProps4.xml><?xml version="1.0" encoding="utf-8"?>
<ds:datastoreItem xmlns:ds="http://schemas.openxmlformats.org/officeDocument/2006/customXml" ds:itemID="{FE513D8C-27B4-426F-8105-595B37E1FC0E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9357</TotalTime>
  <Words>135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Tahoma</vt:lpstr>
      <vt:lpstr>맑은 고딕</vt:lpstr>
      <vt:lpstr>Wingdings</vt:lpstr>
      <vt:lpstr>Office Theme</vt:lpstr>
      <vt:lpstr>Slide 1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mu41429</dc:creator>
  <cp:lastModifiedBy>MUC2925</cp:lastModifiedBy>
  <cp:revision>627</cp:revision>
  <dcterms:created xsi:type="dcterms:W3CDTF">2011-05-03T11:49:21Z</dcterms:created>
  <dcterms:modified xsi:type="dcterms:W3CDTF">2013-10-29T05:18:54Z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