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7CD1D4-F845-4424-84FB-829AFE775B67}" type="datetimeFigureOut">
              <a:rPr lang="en-US"/>
              <a:pPr>
                <a:defRPr/>
              </a:pPr>
              <a:t>12/02/2014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3BE1A-DA59-4DC6-8B30-FED41E6922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9D2FA-7DDD-4411-BA55-C45EAF9A37B8}" type="datetimeFigureOut">
              <a:rPr lang="en-US"/>
              <a:pPr>
                <a:defRPr/>
              </a:pPr>
              <a:t>12/02/2014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EC83F6-FEB7-4511-ABB3-8D24803BE9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A93C4-E672-4227-82C9-E1E765E29CEB}" type="datetimeFigureOut">
              <a:rPr lang="en-US"/>
              <a:pPr>
                <a:defRPr/>
              </a:pPr>
              <a:t>12/02/2014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D1B63-303C-4BED-94BB-AFB65A1137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255984"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2"/>
          <p:cNvSpPr>
            <a:spLocks noGrp="1" noChangeArrowheads="1"/>
          </p:cNvSpPr>
          <p:nvPr>
            <p:ph type="title"/>
          </p:nvPr>
        </p:nvSpPr>
        <p:spPr bwMode="auto">
          <a:xfrm>
            <a:off x="251520" y="345548"/>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8CAAE-8044-40E0-AA05-A18656E2D995}" type="datetimeFigureOut">
              <a:rPr lang="en-US"/>
              <a:pPr>
                <a:defRPr/>
              </a:pPr>
              <a:t>12/02/2014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D525C-81F4-4273-B7DB-36C74E08731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2FB70-548F-4E2E-A0D0-4C180E12F86C}" type="datetimeFigureOut">
              <a:rPr lang="en-US"/>
              <a:pPr>
                <a:defRPr/>
              </a:pPr>
              <a:t>12/02/2014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5CFA3-4FDB-42C1-B32E-2627A573DF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BF3DD4-6CE7-4EF2-84EB-F32645F83AC0}" type="datetimeFigureOut">
              <a:rPr lang="en-US"/>
              <a:pPr>
                <a:defRPr/>
              </a:pPr>
              <a:t>12/02/2014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162420-B71F-424D-9179-5070A85252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929A4F-973E-4583-A0F2-153472C243FB}" type="datetimeFigureOut">
              <a:rPr lang="en-US"/>
              <a:pPr>
                <a:defRPr/>
              </a:pPr>
              <a:t>12/02/2014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9B91F9-50C0-4D0E-B18A-F05EBEB97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1C9DF-CA4D-4536-BFF4-558FAD7B0395}" type="datetimeFigureOut">
              <a:rPr lang="en-US"/>
              <a:pPr>
                <a:defRPr/>
              </a:pPr>
              <a:t>12/02/2014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23D7C8-71A7-4F50-89D1-ECBC1AF9DC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Content Placeholder 5" descr="PPT option2.jpg"/>
          <p:cNvPicPr>
            <a:picLocks noChangeAspect="1"/>
          </p:cNvPicPr>
          <p:nvPr/>
        </p:nvPicPr>
        <p:blipFill>
          <a:blip r:embed="rId2" cstate="print"/>
          <a:srcRect/>
          <a:stretch>
            <a:fillRect/>
          </a:stretch>
        </p:blipFill>
        <p:spPr bwMode="auto">
          <a:xfrm>
            <a:off x="0" y="0"/>
            <a:ext cx="9155113"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EB8DBEA6-D1D8-48A3-ACB4-6B0FE8EA94F5}" type="datetimeFigureOut">
              <a:rPr lang="en-US"/>
              <a:pPr>
                <a:defRPr/>
              </a:pPr>
              <a:t>12/02/2014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2E8DFF4-F0A9-49E2-A305-C52B3C3130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50A16-2A5A-4627-83F8-89B5A32AFD9C}" type="datetimeFigureOut">
              <a:rPr lang="en-US"/>
              <a:pPr>
                <a:defRPr/>
              </a:pPr>
              <a:t>12/02/2014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8FBAF-8D73-49A7-A808-B4C4BB65FC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2273D-9889-4B1E-B4FC-A0F92B4F7421}" type="datetimeFigureOut">
              <a:rPr lang="en-US"/>
              <a:pPr>
                <a:defRPr/>
              </a:pPr>
              <a:t>12/02/2014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E20A1-C6BC-4400-ADF3-1101C2DAF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3C0A1D-DB92-423D-9CEA-35F1C344D6E8}" type="datetimeFigureOut">
              <a:rPr lang="en-US"/>
              <a:pPr>
                <a:defRPr/>
              </a:pPr>
              <a:t>12/02/2014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C42A66-D265-4616-9082-C66A718E6D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docid=Zlk5HtuwCC2N2M&amp;tbnid=MN6RcjatPa2rrM:&amp;ved=0CAUQjRw&amp;url=http://www.vwwatercooled.com.au/forums/f39/good-price-goodyear-tyres-92584.html&amp;ei=IxvvUsiLJoPP0QWApoGwDg&amp;bvm=bv.60444564,d.d2k&amp;psig=AFQjCNEFtjdbiQvZRVjbTllZTyMwoHq6yA&amp;ust=139148810796643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endParaRPr lang="en-US" altLang="en-US" dirty="0" smtClean="0"/>
          </a:p>
        </p:txBody>
      </p:sp>
      <p:sp>
        <p:nvSpPr>
          <p:cNvPr id="16" name="Text Box 12"/>
          <p:cNvSpPr txBox="1">
            <a:spLocks noChangeArrowheads="1"/>
          </p:cNvSpPr>
          <p:nvPr/>
        </p:nvSpPr>
        <p:spPr bwMode="auto">
          <a:xfrm>
            <a:off x="990600" y="-609600"/>
            <a:ext cx="7056438" cy="1323439"/>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endParaRPr lang="en-GB" sz="4000" dirty="0">
              <a:latin typeface="+mj-lt"/>
            </a:endParaRPr>
          </a:p>
        </p:txBody>
      </p:sp>
      <p:sp>
        <p:nvSpPr>
          <p:cNvPr id="11" name="Rectangle 10"/>
          <p:cNvSpPr/>
          <p:nvPr/>
        </p:nvSpPr>
        <p:spPr>
          <a:xfrm>
            <a:off x="1746378" y="1676400"/>
            <a:ext cx="5597686" cy="1938992"/>
          </a:xfrm>
          <a:prstGeom prst="rect">
            <a:avLst/>
          </a:prstGeom>
          <a:noFill/>
        </p:spPr>
        <p:txBody>
          <a:bodyPr wrap="none" lIns="91440" tIns="45720" rIns="91440" bIns="45720">
            <a:spAutoFit/>
          </a:bodyPr>
          <a:lstStyle/>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Safety work-stoppage</a:t>
            </a:r>
          </a:p>
          <a:p>
            <a:pPr algn="ctr"/>
            <a:endPar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a:p>
            <a:pPr algn="ct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13</a:t>
            </a:r>
            <a:r>
              <a:rPr lang="en-GB" sz="4000" b="1" cap="all" baseline="3000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TH</a:t>
            </a: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 February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685800" y="2644170"/>
            <a:ext cx="8534400" cy="1208023"/>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sz="2400" b="1" dirty="0" smtClean="0">
                <a:solidFill>
                  <a:srgbClr val="000000"/>
                </a:solidFill>
              </a:rPr>
              <a:t>A contractor's  side boom crane </a:t>
            </a:r>
            <a:r>
              <a:rPr lang="en-US" b="1" dirty="0" smtClean="0">
                <a:solidFill>
                  <a:srgbClr val="000000"/>
                </a:solidFill>
              </a:rPr>
              <a:t>crushed its operator</a:t>
            </a:r>
            <a:endParaRPr lang="en-US" sz="2400" b="1" dirty="0" smtClean="0">
              <a:solidFill>
                <a:srgbClr val="000000"/>
              </a:solidFill>
            </a:endParaRPr>
          </a:p>
          <a:p>
            <a:pPr algn="ctr">
              <a:lnSpc>
                <a:spcPts val="2100"/>
              </a:lnSpc>
              <a:spcBef>
                <a:spcPct val="0"/>
              </a:spcBef>
              <a:spcAft>
                <a:spcPts val="1200"/>
              </a:spcAft>
            </a:pPr>
            <a:r>
              <a:rPr lang="en-US" altLang="zh-CN" sz="1600" b="1" dirty="0" smtClean="0">
                <a:solidFill>
                  <a:srgbClr val="000000"/>
                </a:solidFill>
                <a:latin typeface="+mj-lt"/>
                <a:ea typeface="黑体" pitchFamily="49" charset="-122"/>
                <a:cs typeface="Arial" pitchFamily="34" charset="0"/>
              </a:rPr>
              <a:t>(1</a:t>
            </a:r>
            <a:r>
              <a:rPr lang="en-US" altLang="zh-CN" sz="1600" b="1" baseline="30000" dirty="0" smtClean="0">
                <a:solidFill>
                  <a:srgbClr val="000000"/>
                </a:solidFill>
                <a:latin typeface="+mj-lt"/>
                <a:ea typeface="黑体" pitchFamily="49" charset="-122"/>
                <a:cs typeface="Arial" pitchFamily="34" charset="0"/>
              </a:rPr>
              <a:t>st</a:t>
            </a:r>
            <a:r>
              <a:rPr lang="en-US" altLang="zh-CN" sz="1600" b="1" dirty="0" smtClean="0">
                <a:solidFill>
                  <a:srgbClr val="000000"/>
                </a:solidFill>
                <a:latin typeface="+mj-lt"/>
                <a:ea typeface="黑体" pitchFamily="49" charset="-122"/>
                <a:cs typeface="Arial" pitchFamily="34" charset="0"/>
              </a:rPr>
              <a:t> February, 2014)</a:t>
            </a: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a:t>
            </a:r>
            <a:r>
              <a:rPr kumimoji="0" lang="en-US" sz="2000" b="1" i="1" u="none" strike="noStrike" kern="0" cap="none" spc="0" normalizeH="0" noProof="0" dirty="0" smtClean="0">
                <a:ln>
                  <a:noFill/>
                </a:ln>
                <a:effectLst/>
                <a:uLnTx/>
                <a:uFillTx/>
                <a:latin typeface="+mj-lt"/>
                <a:ea typeface="+mj-ea"/>
                <a:cs typeface="+mj-cs"/>
              </a:rPr>
              <a:t>boom </a:t>
            </a:r>
            <a:r>
              <a:rPr kumimoji="0" lang="en-US" sz="2000" b="1" i="1" u="none" strike="noStrike" kern="0" cap="none" spc="0" normalizeH="0" noProof="0" dirty="0" smtClean="0">
                <a:ln>
                  <a:noFill/>
                </a:ln>
                <a:effectLst/>
                <a:uLnTx/>
                <a:uFillTx/>
                <a:latin typeface="+mj-lt"/>
                <a:ea typeface="+mj-ea"/>
                <a:cs typeface="+mj-cs"/>
              </a:rPr>
              <a:t>crane crushed its operator</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10</a:t>
            </a:fld>
            <a:endParaRPr lang="en-US" alt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0"/>
            <a:ext cx="8551914" cy="3010055"/>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algn="just" eaLnBrk="1" hangingPunct="1">
              <a:lnSpc>
                <a:spcPct val="130000"/>
              </a:lnSpc>
            </a:pPr>
            <a:r>
              <a:rPr lang="en-US" altLang="en-US" sz="1500" dirty="0" smtClean="0">
                <a:solidFill>
                  <a:srgbClr val="000000"/>
                </a:solidFill>
                <a:latin typeface="Calibri" pitchFamily="34" charset="0"/>
                <a:cs typeface="Calibri" pitchFamily="34" charset="0"/>
              </a:rPr>
              <a:t>The contractor mechanical crew finished their days work laying a </a:t>
            </a:r>
            <a:r>
              <a:rPr lang="en-US" altLang="en-US" sz="1500" dirty="0" err="1" smtClean="0">
                <a:solidFill>
                  <a:srgbClr val="000000"/>
                </a:solidFill>
                <a:latin typeface="Calibri" pitchFamily="34" charset="0"/>
                <a:cs typeface="Calibri" pitchFamily="34" charset="0"/>
              </a:rPr>
              <a:t>flowline</a:t>
            </a:r>
            <a:r>
              <a:rPr lang="en-US" altLang="en-US" sz="1500" dirty="0" smtClean="0">
                <a:solidFill>
                  <a:srgbClr val="000000"/>
                </a:solidFill>
                <a:latin typeface="Calibri" pitchFamily="34" charset="0"/>
                <a:cs typeface="Calibri" pitchFamily="34" charset="0"/>
              </a:rPr>
              <a:t> and the operator proceeded to park the side boom crane. The majority of the crew strolled towards the commuting vehicles parked by the road, 32 m away. Two others were stowing equipment on the back of a </a:t>
            </a:r>
            <a:r>
              <a:rPr lang="en-US" altLang="en-US" sz="1500" dirty="0" err="1" smtClean="0">
                <a:solidFill>
                  <a:srgbClr val="000000"/>
                </a:solidFill>
                <a:latin typeface="Calibri" pitchFamily="34" charset="0"/>
                <a:cs typeface="Calibri" pitchFamily="34" charset="0"/>
              </a:rPr>
              <a:t>hiab</a:t>
            </a:r>
            <a:r>
              <a:rPr lang="en-US" altLang="en-US" sz="1500" dirty="0" smtClean="0">
                <a:solidFill>
                  <a:srgbClr val="000000"/>
                </a:solidFill>
                <a:latin typeface="Calibri" pitchFamily="34" charset="0"/>
                <a:cs typeface="Calibri" pitchFamily="34" charset="0"/>
              </a:rPr>
              <a:t> parked ahead of the commuting vehicles, just off the road. </a:t>
            </a:r>
            <a:r>
              <a:rPr lang="en-US" altLang="en-US" sz="1500" dirty="0" smtClean="0">
                <a:solidFill>
                  <a:srgbClr val="000000"/>
                </a:solidFill>
                <a:latin typeface="Calibri" pitchFamily="34" charset="0"/>
                <a:cs typeface="Calibri" pitchFamily="34" charset="0"/>
              </a:rPr>
              <a:t>A </a:t>
            </a:r>
            <a:r>
              <a:rPr lang="en-US" altLang="en-US" sz="1500" dirty="0" smtClean="0">
                <a:solidFill>
                  <a:srgbClr val="000000"/>
                </a:solidFill>
                <a:latin typeface="Calibri" pitchFamily="34" charset="0"/>
                <a:cs typeface="Calibri" pitchFamily="34" charset="0"/>
              </a:rPr>
              <a:t>short time later the side boom crane collided with the rear passenger side of the </a:t>
            </a:r>
            <a:r>
              <a:rPr lang="en-US" altLang="en-US" sz="1500" dirty="0" err="1" smtClean="0">
                <a:solidFill>
                  <a:srgbClr val="000000"/>
                </a:solidFill>
                <a:latin typeface="Calibri" pitchFamily="34" charset="0"/>
                <a:cs typeface="Calibri" pitchFamily="34" charset="0"/>
              </a:rPr>
              <a:t>hiab</a:t>
            </a:r>
            <a:r>
              <a:rPr lang="en-US" altLang="en-US" sz="1500" dirty="0" smtClean="0">
                <a:solidFill>
                  <a:srgbClr val="000000"/>
                </a:solidFill>
                <a:latin typeface="Calibri" pitchFamily="34" charset="0"/>
                <a:cs typeface="Calibri" pitchFamily="34" charset="0"/>
              </a:rPr>
              <a:t> causing the two employees to jump to safety.   The crew rushed back to investigate the collision  and found the operator lying dead on the ground 8m behind the crane </a:t>
            </a:r>
            <a:r>
              <a:rPr lang="en-US" altLang="en-US" sz="1600" dirty="0" smtClean="0">
                <a:solidFill>
                  <a:srgbClr val="000000"/>
                </a:solidFill>
                <a:latin typeface="Calibri" pitchFamily="34" charset="0"/>
                <a:cs typeface="Calibri" pitchFamily="34" charset="0"/>
              </a:rPr>
              <a:t>in the marks left by its caterpillar tracks.</a:t>
            </a:r>
            <a:endParaRPr lang="en-US" sz="1600" b="1" dirty="0" smtClean="0">
              <a:solidFill>
                <a:srgbClr val="000000"/>
              </a:solidFill>
            </a:endParaRPr>
          </a:p>
          <a:p>
            <a:pPr algn="just">
              <a:spcAft>
                <a:spcPts val="1200"/>
              </a:spcAft>
            </a:pPr>
            <a:endParaRPr lang="en-US" sz="1600" dirty="0" smtClean="0">
              <a:solidFill>
                <a:srgbClr val="000000"/>
              </a:solidFill>
            </a:endParaRPr>
          </a:p>
        </p:txBody>
      </p:sp>
      <p:pic>
        <p:nvPicPr>
          <p:cNvPr id="1026" name="Picture 2" descr="G:\MSE5\541 Talib\Marmul Fatal incident Feb 2014\IMG-20140201-WA0042.jpg"/>
          <p:cNvPicPr>
            <a:picLocks noChangeAspect="1" noChangeArrowheads="1"/>
          </p:cNvPicPr>
          <p:nvPr/>
        </p:nvPicPr>
        <p:blipFill>
          <a:blip r:embed="rId2" cstate="print"/>
          <a:srcRect/>
          <a:stretch>
            <a:fillRect/>
          </a:stretch>
        </p:blipFill>
        <p:spPr bwMode="auto">
          <a:xfrm>
            <a:off x="1676400" y="3200400"/>
            <a:ext cx="5172967" cy="2895600"/>
          </a:xfrm>
          <a:prstGeom prst="rect">
            <a:avLst/>
          </a:prstGeom>
          <a:noFill/>
        </p:spPr>
      </p:pic>
      <p:sp>
        <p:nvSpPr>
          <p:cNvPr id="6"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boom crane crushed its operator</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0"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11</a:t>
            </a:fld>
            <a:endParaRPr lang="en-US" alt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73062" y="990600"/>
            <a:ext cx="7627938" cy="3761030"/>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On the balance of evidence, it is probable that the operator took his own life.</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operator chose not to share his personal problems or seek counseling.</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a:t>
            </a:r>
            <a:r>
              <a:rPr lang="en-US" altLang="en-US" sz="1600" dirty="0" smtClean="0">
                <a:solidFill>
                  <a:srgbClr val="000000"/>
                </a:solidFill>
                <a:latin typeface="Calibri" pitchFamily="34" charset="0"/>
                <a:cs typeface="Calibri" pitchFamily="34" charset="0"/>
              </a:rPr>
              <a:t>side boom </a:t>
            </a:r>
            <a:r>
              <a:rPr lang="en-US" altLang="en-US" sz="1600" dirty="0" smtClean="0">
                <a:solidFill>
                  <a:srgbClr val="000000"/>
                </a:solidFill>
                <a:latin typeface="Calibri" pitchFamily="34" charset="0"/>
                <a:cs typeface="Calibri" pitchFamily="34" charset="0"/>
              </a:rPr>
              <a:t>crane was able to be driven without an operator.</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supervision was preoccupied at the end of the shift and hence could not have prevented the opportunity for the operator to put himself in harms way.</a:t>
            </a: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
                <a:srgbClr val="000000"/>
              </a:buClr>
              <a:buSzPct val="130000"/>
              <a:buNone/>
            </a:pPr>
            <a:endParaRPr lang="en-US" altLang="en-US" sz="1400" dirty="0" smtClean="0">
              <a:solidFill>
                <a:srgbClr val="000000"/>
              </a:solidFill>
              <a:latin typeface="Calibri" pitchFamily="34" charset="0"/>
              <a:cs typeface="Calibri" pitchFamily="34" charset="0"/>
            </a:endParaRP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sp>
        <p:nvSpPr>
          <p:cNvPr id="6"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boom crane crushed its operator</a:t>
            </a: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6"/>
          <p:cNvGrpSpPr/>
          <p:nvPr/>
        </p:nvGrpSpPr>
        <p:grpSpPr>
          <a:xfrm>
            <a:off x="152400" y="152400"/>
            <a:ext cx="533400" cy="461665"/>
            <a:chOff x="685800" y="1062335"/>
            <a:chExt cx="533400" cy="461665"/>
          </a:xfrm>
        </p:grpSpPr>
        <p:sp>
          <p:nvSpPr>
            <p:cNvPr id="8" name="Oval 7"/>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pic>
        <p:nvPicPr>
          <p:cNvPr id="10" name="Picture 2" descr="F:\FATAL ACCIDENT 01 FEB 2014\PHOTOS\8.jpg"/>
          <p:cNvPicPr>
            <a:picLocks noChangeAspect="1" noChangeArrowheads="1"/>
          </p:cNvPicPr>
          <p:nvPr/>
        </p:nvPicPr>
        <p:blipFill rotWithShape="1">
          <a:blip r:embed="rId2" cstate="print"/>
          <a:srcRect b="14231"/>
          <a:stretch/>
        </p:blipFill>
        <p:spPr bwMode="auto">
          <a:xfrm>
            <a:off x="914400" y="3255695"/>
            <a:ext cx="2895600" cy="2916505"/>
          </a:xfrm>
          <a:prstGeom prst="rect">
            <a:avLst/>
          </a:prstGeom>
          <a:noFill/>
          <a:ln w="19050">
            <a:solidFill>
              <a:schemeClr val="tx1"/>
            </a:solidFill>
          </a:ln>
        </p:spPr>
      </p:pic>
      <p:pic>
        <p:nvPicPr>
          <p:cNvPr id="11" name="Picture 2" descr="F:\FATAL ACCIDENT 01 FEB 2014\PHOTOS\25.jpg"/>
          <p:cNvPicPr>
            <a:picLocks noChangeAspect="1" noChangeArrowheads="1"/>
          </p:cNvPicPr>
          <p:nvPr/>
        </p:nvPicPr>
        <p:blipFill>
          <a:blip r:embed="rId3" cstate="print"/>
          <a:srcRect/>
          <a:stretch>
            <a:fillRect/>
          </a:stretch>
        </p:blipFill>
        <p:spPr bwMode="auto">
          <a:xfrm>
            <a:off x="4953000" y="3276600"/>
            <a:ext cx="2895600" cy="2895600"/>
          </a:xfrm>
          <a:prstGeom prst="rect">
            <a:avLst/>
          </a:prstGeom>
          <a:noFill/>
          <a:ln w="19050">
            <a:solidFill>
              <a:schemeClr val="tx1"/>
            </a:solidFill>
          </a:ln>
        </p:spPr>
      </p:pic>
      <p:sp>
        <p:nvSpPr>
          <p:cNvPr id="12"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12</a:t>
            </a:fld>
            <a:endParaRPr lang="en-US" alt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914400"/>
            <a:ext cx="8610600" cy="5295900"/>
          </a:xfrm>
        </p:spPr>
        <p:txBody>
          <a:bodyPr/>
          <a:lstStyle/>
          <a:p>
            <a:pPr>
              <a:buNone/>
            </a:pPr>
            <a:r>
              <a:rPr lang="en-US" sz="1800" b="1" dirty="0" smtClean="0">
                <a:solidFill>
                  <a:srgbClr val="000000"/>
                </a:solidFill>
              </a:rPr>
              <a:t>Discussion….. Do you know…. :</a:t>
            </a:r>
          </a:p>
          <a:p>
            <a:pPr>
              <a:buNone/>
            </a:pPr>
            <a:endParaRPr lang="en-US" altLang="zh-CN" sz="1600" b="1" dirty="0" smtClean="0">
              <a:solidFill>
                <a:srgbClr val="000000"/>
              </a:solidFill>
              <a:latin typeface="+mj-lt"/>
            </a:endParaRPr>
          </a:p>
          <a:p>
            <a:pPr>
              <a:buClrTx/>
              <a:buSzPct val="130000"/>
              <a:buFont typeface="Wingdings" pitchFamily="2" charset="2"/>
              <a:buChar char="§"/>
            </a:pPr>
            <a:r>
              <a:rPr lang="en-US" altLang="en-US" sz="1600" i="1" dirty="0" smtClean="0"/>
              <a:t>it is best to seek help and share a problem than to keep it to yourself.</a:t>
            </a:r>
          </a:p>
          <a:p>
            <a:pPr>
              <a:buClrTx/>
              <a:buSzPct val="130000"/>
              <a:buFont typeface="Wingdings" pitchFamily="2" charset="2"/>
              <a:buChar char="§"/>
            </a:pPr>
            <a:endParaRPr lang="en-US" altLang="en-US" sz="1600" i="1" dirty="0" smtClean="0"/>
          </a:p>
          <a:p>
            <a:pPr>
              <a:buClrTx/>
              <a:buSzPct val="130000"/>
              <a:buFont typeface="Wingdings" pitchFamily="2" charset="2"/>
              <a:buChar char="§"/>
            </a:pPr>
            <a:r>
              <a:rPr lang="en-US" sz="1600" i="1" dirty="0" smtClean="0"/>
              <a:t>stress is not what happens to us, it is more about our response to what happens . We are in control as our  response  is something we can choose</a:t>
            </a:r>
          </a:p>
          <a:p>
            <a:pPr>
              <a:buClrTx/>
              <a:buSzPct val="130000"/>
              <a:buFont typeface="Wingdings" pitchFamily="2" charset="2"/>
              <a:buChar char="§"/>
            </a:pPr>
            <a:endParaRPr lang="en-US" sz="1600" i="1" dirty="0" smtClean="0"/>
          </a:p>
          <a:p>
            <a:pPr>
              <a:buClrTx/>
              <a:buSzPct val="130000"/>
              <a:buFont typeface="Wingdings" pitchFamily="2" charset="2"/>
              <a:buChar char="§"/>
            </a:pPr>
            <a:r>
              <a:rPr lang="en-US" sz="1600" i="1" dirty="0" smtClean="0"/>
              <a:t>when you find yourself stressed, ask yourself one question: Will this matter in 5 years from now? If  the answer is ‘yes’, then do something about  it; if  the answer is ‘no’, then let it go.</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SzPct val="130000"/>
              <a:buFont typeface="Wingdings" pitchFamily="2" charset="2"/>
              <a:buChar char="§"/>
            </a:pPr>
            <a:r>
              <a:rPr lang="en-US" altLang="en-US" sz="1600" i="1" dirty="0" smtClean="0"/>
              <a:t>your company will try and help you if you have personal problems so share them and seek help? </a:t>
            </a:r>
          </a:p>
          <a:p>
            <a:pPr>
              <a:buSzPct val="130000"/>
              <a:buFont typeface="Wingdings" pitchFamily="2" charset="2"/>
              <a:buChar char="§"/>
            </a:pPr>
            <a:endParaRPr lang="en-US" altLang="en-US" sz="1600" i="1" dirty="0" smtClean="0"/>
          </a:p>
          <a:p>
            <a:pPr>
              <a:buClrTx/>
              <a:buSzPct val="130000"/>
              <a:buFont typeface="Wingdings" pitchFamily="2" charset="2"/>
              <a:buChar char="§"/>
            </a:pPr>
            <a:r>
              <a:rPr lang="en-US" altLang="en-US" sz="1600" i="1" dirty="0" smtClean="0"/>
              <a:t>nothing can be so bad so as to take your own life</a:t>
            </a:r>
          </a:p>
          <a:p>
            <a:pPr>
              <a:buClrTx/>
              <a:buSzPct val="130000"/>
              <a:buFont typeface="Wingdings" pitchFamily="2" charset="2"/>
              <a:buChar char="§"/>
            </a:pPr>
            <a:endParaRPr lang="en-US" altLang="en-US" sz="1600" i="1" dirty="0" smtClean="0"/>
          </a:p>
          <a:p>
            <a:pPr>
              <a:buClrTx/>
              <a:buSzPct val="130000"/>
              <a:buFont typeface="Wingdings" pitchFamily="2" charset="2"/>
              <a:buChar char="§"/>
            </a:pPr>
            <a:r>
              <a:rPr lang="en-US" altLang="en-US" sz="1600" i="1" dirty="0" smtClean="0"/>
              <a:t>to look out for your work colleagues especially if you notice a change in their behaviour?</a:t>
            </a:r>
          </a:p>
          <a:p>
            <a:pPr>
              <a:buClrTx/>
              <a:buSzPct val="130000"/>
              <a:buFont typeface="Wingdings" pitchFamily="2" charset="2"/>
              <a:buChar char="§"/>
            </a:pPr>
            <a:endParaRPr lang="en-US" altLang="en-US" sz="1400" b="1" dirty="0" smtClean="0">
              <a:solidFill>
                <a:srgbClr val="000099"/>
              </a:solidFill>
              <a:latin typeface="Calibri" pitchFamily="34" charset="0"/>
              <a:cs typeface="Calibri" pitchFamily="34" charset="0"/>
            </a:endParaRPr>
          </a:p>
          <a:p>
            <a:pPr>
              <a:buClrTx/>
              <a:buSzPct val="130000"/>
              <a:buNone/>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6"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boom crane crushed its operator</a:t>
            </a: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3"/>
          <p:cNvGrpSpPr/>
          <p:nvPr/>
        </p:nvGrpSpPr>
        <p:grpSpPr>
          <a:xfrm>
            <a:off x="152400" y="152400"/>
            <a:ext cx="533400" cy="461665"/>
            <a:chOff x="685800" y="1062335"/>
            <a:chExt cx="533400" cy="461665"/>
          </a:xfrm>
        </p:grpSpPr>
        <p:sp>
          <p:nvSpPr>
            <p:cNvPr id="5" name="Oval 4"/>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13</a:t>
            </a:fld>
            <a:endParaRPr lang="en-US"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81000" y="914400"/>
            <a:ext cx="8382000" cy="5072063"/>
          </a:xfrm>
        </p:spPr>
        <p:txBody>
          <a:bodyPr/>
          <a:lstStyle/>
          <a:p>
            <a:pPr marL="0" algn="just">
              <a:spcAft>
                <a:spcPts val="1200"/>
              </a:spcAft>
              <a:buNone/>
            </a:pPr>
            <a:r>
              <a:rPr lang="en-US" sz="1800" b="1" dirty="0" smtClean="0">
                <a:solidFill>
                  <a:srgbClr val="000000"/>
                </a:solidFill>
              </a:rPr>
              <a:t>Underlying causes:</a:t>
            </a:r>
            <a:endParaRPr lang="en-US" altLang="zh-CN" sz="1800" b="1" dirty="0" smtClean="0">
              <a:solidFill>
                <a:srgbClr val="000000"/>
              </a:solidFill>
            </a:endParaRPr>
          </a:p>
          <a:p>
            <a:pPr marL="342900" indent="-342900">
              <a:buFont typeface="Arial" pitchFamily="34" charset="0"/>
              <a:buChar char="•"/>
            </a:pPr>
            <a:r>
              <a:rPr lang="en-IN" altLang="en-US" sz="1600" dirty="0" smtClean="0">
                <a:solidFill>
                  <a:srgbClr val="000000"/>
                </a:solidFill>
                <a:latin typeface="Calibri" pitchFamily="34" charset="0"/>
                <a:cs typeface="Calibri" pitchFamily="34" charset="0"/>
              </a:rPr>
              <a:t>Personal matters and pressures led to stress.</a:t>
            </a:r>
          </a:p>
          <a:p>
            <a:pPr marL="342900" indent="-342900">
              <a:buFont typeface="Arial" pitchFamily="34" charset="0"/>
              <a:buChar char="•"/>
            </a:pPr>
            <a:endParaRPr lang="en-IN" altLang="en-US" sz="1600" dirty="0" smtClean="0">
              <a:solidFill>
                <a:srgbClr val="000000"/>
              </a:solidFill>
              <a:latin typeface="Calibri" pitchFamily="34" charset="0"/>
              <a:cs typeface="Calibri" pitchFamily="34" charset="0"/>
            </a:endParaRPr>
          </a:p>
          <a:p>
            <a:pPr marL="342900" indent="-342900">
              <a:buFont typeface="Arial" pitchFamily="34" charset="0"/>
              <a:buChar char="•"/>
            </a:pPr>
            <a:r>
              <a:rPr lang="en-IN" altLang="en-US" sz="1600" dirty="0" smtClean="0">
                <a:solidFill>
                  <a:srgbClr val="000000"/>
                </a:solidFill>
                <a:latin typeface="Calibri" pitchFamily="34" charset="0"/>
                <a:cs typeface="Calibri" pitchFamily="34" charset="0"/>
              </a:rPr>
              <a:t>The banksman did not monitor the movement of the Side Boom Crane until its conclusion.</a:t>
            </a:r>
          </a:p>
          <a:p>
            <a:pPr marL="342900" indent="-342900">
              <a:buFont typeface="Arial" pitchFamily="34" charset="0"/>
              <a:buChar char="•"/>
            </a:pPr>
            <a:endParaRPr lang="en-IN" altLang="en-US" sz="1600" dirty="0" smtClean="0">
              <a:solidFill>
                <a:srgbClr val="000000"/>
              </a:solidFill>
              <a:latin typeface="Calibri" pitchFamily="34" charset="0"/>
              <a:cs typeface="Calibri" pitchFamily="34" charset="0"/>
            </a:endParaRPr>
          </a:p>
          <a:p>
            <a:pPr marL="342900" indent="-342900">
              <a:buFont typeface="Arial" pitchFamily="34" charset="0"/>
              <a:buChar char="•"/>
            </a:pPr>
            <a:r>
              <a:rPr lang="en-IN" altLang="en-US" sz="1600" dirty="0" smtClean="0">
                <a:solidFill>
                  <a:srgbClr val="000000"/>
                </a:solidFill>
                <a:latin typeface="Calibri" pitchFamily="34" charset="0"/>
                <a:cs typeface="Calibri" pitchFamily="34" charset="0"/>
              </a:rPr>
              <a:t>The Permit Holder left the Side Boom Crane activity unsupervised even though it remained in motion.</a:t>
            </a:r>
          </a:p>
          <a:p>
            <a:pPr marL="342900" indent="-342900">
              <a:buFont typeface="Arial" pitchFamily="34" charset="0"/>
              <a:buChar char="•"/>
            </a:pPr>
            <a:endParaRPr lang="en-IN" altLang="en-US" sz="1600" dirty="0" smtClean="0">
              <a:solidFill>
                <a:srgbClr val="000000"/>
              </a:solidFill>
              <a:latin typeface="Calibri" pitchFamily="34" charset="0"/>
              <a:cs typeface="Calibri" pitchFamily="34" charset="0"/>
            </a:endParaRPr>
          </a:p>
          <a:p>
            <a:pPr marL="342900" indent="-342900">
              <a:buFont typeface="Arial" pitchFamily="34" charset="0"/>
              <a:buChar char="•"/>
            </a:pPr>
            <a:r>
              <a:rPr lang="en-IN" altLang="en-US" sz="1600" dirty="0" smtClean="0">
                <a:solidFill>
                  <a:srgbClr val="000000"/>
                </a:solidFill>
                <a:latin typeface="Calibri" pitchFamily="34" charset="0"/>
                <a:cs typeface="Calibri" pitchFamily="34" charset="0"/>
              </a:rPr>
              <a:t>The design of the Side Boom Crane allows it to be driven when unmanned.</a:t>
            </a:r>
          </a:p>
          <a:p>
            <a:pPr marL="342900" indent="-342900">
              <a:buFont typeface="Arial" pitchFamily="34" charset="0"/>
              <a:buChar char="•"/>
            </a:pPr>
            <a:endParaRPr lang="en-IN" altLang="en-US" sz="1600" dirty="0" smtClean="0">
              <a:solidFill>
                <a:srgbClr val="000000"/>
              </a:solidFill>
              <a:latin typeface="Calibri" pitchFamily="34" charset="0"/>
              <a:cs typeface="Calibri" pitchFamily="34" charset="0"/>
            </a:endParaRPr>
          </a:p>
          <a:p>
            <a:pPr marL="342900" indent="-342900">
              <a:buFont typeface="Arial" pitchFamily="34" charset="0"/>
              <a:buChar char="•"/>
            </a:pPr>
            <a:r>
              <a:rPr lang="en-IN" altLang="en-US" sz="1600" dirty="0" smtClean="0">
                <a:solidFill>
                  <a:srgbClr val="000000"/>
                </a:solidFill>
                <a:latin typeface="Calibri" pitchFamily="34" charset="0"/>
                <a:cs typeface="Calibri" pitchFamily="34" charset="0"/>
              </a:rPr>
              <a:t>Management did not intervene when they noticed he was not eating properly for 3 days before the incident. </a:t>
            </a:r>
            <a:endParaRPr lang="en-US" altLang="en-US" sz="16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None/>
            </a:pPr>
            <a:endParaRPr lang="en-US" altLang="en-US" sz="1400" dirty="0" smtClean="0">
              <a:solidFill>
                <a:srgbClr val="000000"/>
              </a:solidFill>
              <a:latin typeface="Calibri" pitchFamily="34" charset="0"/>
              <a:cs typeface="Calibri" pitchFamily="34" charset="0"/>
            </a:endParaRPr>
          </a:p>
          <a:p>
            <a:pPr marL="342900" lvl="0" indent="-342900">
              <a:lnSpc>
                <a:spcPct val="100000"/>
              </a:lnSpc>
              <a:spcBef>
                <a:spcPts val="600"/>
              </a:spcBef>
              <a:buNone/>
            </a:pPr>
            <a:r>
              <a:rPr lang="zh-CN" altLang="en-US" sz="1400" dirty="0" smtClean="0">
                <a:latin typeface="Calibri" pitchFamily="34" charset="0"/>
                <a:cs typeface="Calibri" pitchFamily="34" charset="0"/>
              </a:rPr>
              <a:t>       </a:t>
            </a:r>
            <a:endParaRPr lang="en-US" altLang="zh-CN" sz="1400" b="1" dirty="0" smtClean="0">
              <a:solidFill>
                <a:srgbClr val="000099"/>
              </a:solidFill>
              <a:latin typeface="Calibri" pitchFamily="34" charset="0"/>
              <a:cs typeface="Calibri" pitchFamily="34" charset="0"/>
            </a:endParaRPr>
          </a:p>
          <a:p>
            <a:pPr marL="342900" lvl="0" indent="-342900">
              <a:lnSpc>
                <a:spcPct val="100000"/>
              </a:lnSpc>
              <a:spcBef>
                <a:spcPts val="600"/>
              </a:spcBef>
              <a:buNone/>
            </a:pPr>
            <a:endParaRPr lang="en-US" altLang="zh-CN" sz="1400" b="1" dirty="0" smtClean="0">
              <a:solidFill>
                <a:srgbClr val="000099"/>
              </a:solidFill>
            </a:endParaRPr>
          </a:p>
          <a:p>
            <a:pPr marL="342900" lvl="0" indent="-342900">
              <a:lnSpc>
                <a:spcPct val="100000"/>
              </a:lnSpc>
              <a:buNone/>
            </a:pPr>
            <a:endParaRPr lang="en-US" altLang="en-US" sz="1400" b="1" dirty="0" smtClean="0">
              <a:solidFill>
                <a:srgbClr val="000099"/>
              </a:solidFill>
            </a:endParaRPr>
          </a:p>
          <a:p>
            <a:endParaRPr lang="en-US" dirty="0"/>
          </a:p>
        </p:txBody>
      </p:sp>
      <p:grpSp>
        <p:nvGrpSpPr>
          <p:cNvPr id="3" name="Group 3"/>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8"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boom crane crushed its operator</a:t>
            </a:r>
            <a:endParaRPr kumimoji="0" lang="en-US" sz="2000" b="1" i="1" u="none" strike="noStrike" kern="0" cap="none" spc="0" normalizeH="0" baseline="0" noProof="0" dirty="0">
              <a:ln>
                <a:noFill/>
              </a:ln>
              <a:effectLst/>
              <a:uLnTx/>
              <a:uFillTx/>
              <a:latin typeface="+mj-lt"/>
              <a:ea typeface="+mj-ea"/>
              <a:cs typeface="+mj-cs"/>
            </a:endParaRPr>
          </a:p>
        </p:txBody>
      </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14</a:t>
            </a:fld>
            <a:endParaRPr lang="en-US" alt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7362" y="762000"/>
            <a:ext cx="7437438" cy="3681413"/>
          </a:xfrm>
        </p:spPr>
        <p:txBody>
          <a:bodyPr/>
          <a:lstStyle/>
          <a:p>
            <a:pPr>
              <a:lnSpc>
                <a:spcPct val="100000"/>
              </a:lnSpc>
              <a:spcBef>
                <a:spcPts val="600"/>
              </a:spcBef>
              <a:spcAft>
                <a:spcPts val="0"/>
              </a:spcAft>
              <a:buClrTx/>
              <a:buSzPct val="100000"/>
              <a:buNone/>
            </a:pPr>
            <a:r>
              <a:rPr lang="en-US" sz="1800" b="1" dirty="0" smtClean="0">
                <a:solidFill>
                  <a:srgbClr val="000000"/>
                </a:solidFill>
              </a:rPr>
              <a:t>Lessons learnt:</a:t>
            </a:r>
            <a:endParaRPr lang="en-US" altLang="zh-CN" sz="1600" b="1" dirty="0" smtClean="0">
              <a:solidFill>
                <a:srgbClr val="000099"/>
              </a:solidFill>
            </a:endParaRPr>
          </a:p>
          <a:p>
            <a:pPr>
              <a:lnSpc>
                <a:spcPct val="100000"/>
              </a:lnSpc>
              <a:spcBef>
                <a:spcPts val="600"/>
              </a:spcBef>
              <a:spcAft>
                <a:spcPts val="0"/>
              </a:spcAft>
              <a:buClrTx/>
              <a:buSzPct val="100000"/>
              <a:buFont typeface="Arial" pitchFamily="34" charset="0"/>
              <a:buChar char="•"/>
            </a:pPr>
            <a:endParaRPr lang="en-US" altLang="en-US" sz="1400" dirty="0" smtClean="0">
              <a:solidFill>
                <a:srgbClr val="000000"/>
              </a:solidFill>
            </a:endParaRPr>
          </a:p>
          <a:p>
            <a:pPr>
              <a:lnSpc>
                <a:spcPct val="100000"/>
              </a:lnSpc>
              <a:spcBef>
                <a:spcPts val="600"/>
              </a:spcBef>
              <a:spcAft>
                <a:spcPts val="300"/>
              </a:spcAft>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Look out for each other.</a:t>
            </a:r>
          </a:p>
          <a:p>
            <a:pPr>
              <a:lnSpc>
                <a:spcPct val="100000"/>
              </a:lnSpc>
              <a:spcBef>
                <a:spcPts val="600"/>
              </a:spcBef>
              <a:spcAft>
                <a:spcPts val="300"/>
              </a:spcAft>
              <a:buClrTx/>
              <a:buSzPct val="130000"/>
              <a:buFont typeface="Wingdings" pitchFamily="2" charset="2"/>
              <a:buChar char="§"/>
            </a:pPr>
            <a:r>
              <a:rPr lang="en-US" sz="1600" dirty="0" smtClean="0">
                <a:solidFill>
                  <a:srgbClr val="000000"/>
                </a:solidFill>
                <a:latin typeface="Calibri" pitchFamily="34" charset="0"/>
                <a:cs typeface="Calibri" pitchFamily="34" charset="0"/>
              </a:rPr>
              <a:t>Seek support and counseling if you need help.</a:t>
            </a:r>
          </a:p>
          <a:p>
            <a:pPr>
              <a:lnSpc>
                <a:spcPct val="100000"/>
              </a:lnSpc>
              <a:spcBef>
                <a:spcPts val="600"/>
              </a:spcBef>
              <a:spcAft>
                <a:spcPts val="300"/>
              </a:spcAft>
              <a:buClrTx/>
              <a:buSzPct val="130000"/>
              <a:buFont typeface="Wingdings" pitchFamily="2" charset="2"/>
              <a:buChar char="§"/>
            </a:pPr>
            <a:r>
              <a:rPr lang="en-US" sz="1600" dirty="0" smtClean="0">
                <a:solidFill>
                  <a:srgbClr val="000000"/>
                </a:solidFill>
                <a:latin typeface="Calibri" pitchFamily="34" charset="0"/>
                <a:cs typeface="Calibri" pitchFamily="34" charset="0"/>
              </a:rPr>
              <a:t>Supervising is key to control </a:t>
            </a:r>
          </a:p>
          <a:p>
            <a:pPr>
              <a:lnSpc>
                <a:spcPct val="100000"/>
              </a:lnSpc>
              <a:spcBef>
                <a:spcPts val="600"/>
              </a:spcBef>
              <a:spcAft>
                <a:spcPts val="300"/>
              </a:spcAft>
              <a:buClrTx/>
              <a:buSzPct val="130000"/>
              <a:buFont typeface="Wingdings" pitchFamily="2" charset="2"/>
              <a:buChar char="§"/>
            </a:pPr>
            <a:r>
              <a:rPr lang="en-US" sz="1600" dirty="0" smtClean="0">
                <a:solidFill>
                  <a:srgbClr val="000000"/>
                </a:solidFill>
                <a:latin typeface="Calibri" pitchFamily="34" charset="0"/>
                <a:cs typeface="Calibri" pitchFamily="34" charset="0"/>
              </a:rPr>
              <a:t>If you notice a change in behaviour, then act.</a:t>
            </a:r>
          </a:p>
          <a:p>
            <a:pPr>
              <a:lnSpc>
                <a:spcPct val="100000"/>
              </a:lnSpc>
              <a:spcBef>
                <a:spcPts val="600"/>
              </a:spcBef>
              <a:spcAft>
                <a:spcPts val="300"/>
              </a:spcAft>
              <a:buClrTx/>
              <a:buSzPct val="130000"/>
              <a:buFont typeface="Wingdings" pitchFamily="2" charset="2"/>
              <a:buChar char="§"/>
            </a:pPr>
            <a:endParaRPr lang="en-US" dirty="0"/>
          </a:p>
        </p:txBody>
      </p:sp>
      <p:sp>
        <p:nvSpPr>
          <p:cNvPr id="6" name="Rectangle 5"/>
          <p:cNvSpPr/>
          <p:nvPr/>
        </p:nvSpPr>
        <p:spPr>
          <a:xfrm>
            <a:off x="609600" y="4648200"/>
            <a:ext cx="8153400" cy="1200329"/>
          </a:xfrm>
          <a:prstGeom prst="rect">
            <a:avLst/>
          </a:prstGeom>
        </p:spPr>
        <p:txBody>
          <a:bodyPr wrap="square">
            <a:spAutoFit/>
          </a:bodyPr>
          <a:lstStyle/>
          <a:p>
            <a:pPr>
              <a:lnSpc>
                <a:spcPct val="100000"/>
              </a:lnSpc>
              <a:spcBef>
                <a:spcPts val="600"/>
              </a:spcBef>
              <a:spcAft>
                <a:spcPts val="300"/>
              </a:spcAft>
              <a:buClrTx/>
              <a:buSzPct val="130000"/>
            </a:pPr>
            <a:r>
              <a:rPr lang="en-US" altLang="en-US" dirty="0" smtClean="0">
                <a:solidFill>
                  <a:srgbClr val="000000"/>
                </a:solidFill>
                <a:latin typeface="Calibri" pitchFamily="34" charset="0"/>
                <a:cs typeface="Calibri" pitchFamily="34" charset="0"/>
              </a:rPr>
              <a:t>Ensure you have a well publicized but private mechanism for your staff to receive counseling or help for personal or financial issues.</a:t>
            </a:r>
          </a:p>
        </p:txBody>
      </p:sp>
      <p:sp>
        <p:nvSpPr>
          <p:cNvPr id="8" name="Rectangle 7"/>
          <p:cNvSpPr/>
          <p:nvPr/>
        </p:nvSpPr>
        <p:spPr>
          <a:xfrm>
            <a:off x="2276908" y="3505200"/>
            <a:ext cx="4621714"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IMMEDIATE ACTION</a:t>
            </a:r>
            <a:endParaRPr lang="en-US" sz="36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contractor's side</a:t>
            </a:r>
            <a:r>
              <a:rPr kumimoji="0" lang="en-US" sz="2000" b="1" i="1" u="none" strike="noStrike" kern="0" cap="none" spc="0" normalizeH="0" noProof="0" dirty="0" smtClean="0">
                <a:ln>
                  <a:noFill/>
                </a:ln>
                <a:effectLst/>
                <a:uLnTx/>
                <a:uFillTx/>
                <a:latin typeface="+mj-lt"/>
                <a:ea typeface="+mj-ea"/>
                <a:cs typeface="+mj-cs"/>
              </a:rPr>
              <a:t> boom crane crushed its operator</a:t>
            </a: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8"/>
          <p:cNvGrpSpPr/>
          <p:nvPr/>
        </p:nvGrpSpPr>
        <p:grpSpPr>
          <a:xfrm>
            <a:off x="152400" y="152400"/>
            <a:ext cx="533400" cy="461665"/>
            <a:chOff x="685800" y="1062335"/>
            <a:chExt cx="533400" cy="461665"/>
          </a:xfrm>
        </p:grpSpPr>
        <p:sp>
          <p:nvSpPr>
            <p:cNvPr id="10" name="Oval 9"/>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15</a:t>
            </a:fld>
            <a:endParaRPr lang="en-US" alt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1023938"/>
            <a:ext cx="8458200" cy="5072062"/>
          </a:xfrm>
        </p:spPr>
        <p:txBody>
          <a:bodyPr/>
          <a:lstStyle/>
          <a:p>
            <a:r>
              <a:rPr lang="en-US" dirty="0" smtClean="0"/>
              <a:t>Remember to comply, intervene and respect.</a:t>
            </a:r>
          </a:p>
          <a:p>
            <a:r>
              <a:rPr lang="en-US" dirty="0" smtClean="0"/>
              <a:t>Remember the value of the Life Saving Rules, they exist to save lives.</a:t>
            </a:r>
          </a:p>
          <a:p>
            <a:r>
              <a:rPr lang="en-US" dirty="0" smtClean="0"/>
              <a:t>Look after your health and wellbeing and look out for your colleagues, they need you as much as you need them.</a:t>
            </a:r>
          </a:p>
          <a:p>
            <a:r>
              <a:rPr lang="en-US" dirty="0" smtClean="0"/>
              <a:t>If you need help, do not be afraid to ask…</a:t>
            </a:r>
            <a:endParaRPr lang="en-US" dirty="0"/>
          </a:p>
        </p:txBody>
      </p:sp>
      <p:sp>
        <p:nvSpPr>
          <p:cNvPr id="3" name="Title 2"/>
          <p:cNvSpPr>
            <a:spLocks noGrp="1"/>
          </p:cNvSpPr>
          <p:nvPr>
            <p:ph type="title" idx="4294967295"/>
          </p:nvPr>
        </p:nvSpPr>
        <p:spPr>
          <a:xfrm>
            <a:off x="0" y="152400"/>
            <a:ext cx="7700963" cy="419100"/>
          </a:xfrm>
        </p:spPr>
        <p:txBody>
          <a:bodyPr/>
          <a:lstStyle/>
          <a:p>
            <a:r>
              <a:rPr lang="en-US" sz="2800" b="1" dirty="0" smtClean="0"/>
              <a:t>What can I do to help?</a:t>
            </a:r>
            <a:endParaRPr lang="en-US" sz="2800" b="1" dirty="0"/>
          </a:p>
        </p:txBody>
      </p:sp>
      <p:sp>
        <p:nvSpPr>
          <p:cNvPr id="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16</a:t>
            </a:fld>
            <a:endParaRPr lang="en-US" altLang="en-US"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a:solidFill>
                <a:srgbClr val="FF0000"/>
              </a:solidFill>
              <a:sym typeface="Webdings" pitchFamily="18" charset="2"/>
            </a:endParaRPr>
          </a:p>
        </p:txBody>
      </p:sp>
      <p:sp>
        <p:nvSpPr>
          <p:cNvPr id="17413" name="Slide Number Placeholder 12"/>
          <p:cNvSpPr>
            <a:spLocks noGrp="1"/>
          </p:cNvSpPr>
          <p:nvPr>
            <p:ph type="sldNum" sz="quarter" idx="12"/>
          </p:nvPr>
        </p:nvSpPr>
        <p:spPr>
          <a:noFill/>
        </p:spPr>
        <p:txBody>
          <a:bodyPr/>
          <a:lstStyle/>
          <a:p>
            <a:fld id="{4D90B350-3F30-4A43-A2A7-685831D5FEA8}" type="slidenum">
              <a:rPr lang="en-US" altLang="en-US" smtClean="0"/>
              <a:t>2</a:t>
            </a:fld>
            <a:endParaRPr lang="en-US" altLang="en-US" dirty="0" smtClean="0"/>
          </a:p>
        </p:txBody>
      </p:sp>
      <p:sp>
        <p:nvSpPr>
          <p:cNvPr id="16" name="Text Box 12"/>
          <p:cNvSpPr txBox="1">
            <a:spLocks noChangeArrowheads="1"/>
          </p:cNvSpPr>
          <p:nvPr/>
        </p:nvSpPr>
        <p:spPr bwMode="auto">
          <a:xfrm>
            <a:off x="990600" y="-609600"/>
            <a:ext cx="7056438" cy="1938992"/>
          </a:xfrm>
          <a:prstGeom prst="rect">
            <a:avLst/>
          </a:prstGeom>
          <a:noFill/>
          <a:ln w="9525">
            <a:noFill/>
            <a:miter lim="800000"/>
            <a:headEnd/>
            <a:tailEnd/>
          </a:ln>
        </p:spPr>
        <p:txBody>
          <a:bodyPr>
            <a:spAutoFit/>
          </a:bodyPr>
          <a:lstStyle/>
          <a:p>
            <a:pPr algn="ctr">
              <a:defRPr/>
            </a:pPr>
            <a:endParaRPr lang="en-GB" sz="4000" dirty="0" smtClean="0">
              <a:latin typeface="+mj-lt"/>
            </a:endParaRPr>
          </a:p>
          <a:p>
            <a:pPr algn="ctr">
              <a:defRPr/>
            </a:pPr>
            <a:r>
              <a:rPr lang="en-GB" sz="4000" dirty="0" smtClean="0">
                <a:latin typeface="+mj-lt"/>
              </a:rPr>
              <a:t>Safety work-stoppage</a:t>
            </a:r>
          </a:p>
          <a:p>
            <a:pPr algn="ctr">
              <a:defRPr/>
            </a:pPr>
            <a:endParaRPr lang="en-GB" sz="4000" dirty="0">
              <a:latin typeface="+mj-lt"/>
            </a:endParaRPr>
          </a:p>
        </p:txBody>
      </p:sp>
      <p:sp>
        <p:nvSpPr>
          <p:cNvPr id="11" name="Rectangle 10"/>
          <p:cNvSpPr/>
          <p:nvPr/>
        </p:nvSpPr>
        <p:spPr>
          <a:xfrm>
            <a:off x="1056735" y="1676400"/>
            <a:ext cx="6976974" cy="707886"/>
          </a:xfrm>
          <a:prstGeom prst="rect">
            <a:avLst/>
          </a:prstGeom>
          <a:noFill/>
        </p:spPr>
        <p:txBody>
          <a:bodyPr wrap="none" lIns="91440" tIns="45720" rIns="91440" bIns="45720">
            <a:spAutoFit/>
          </a:bodyPr>
          <a:lstStyle/>
          <a:p>
            <a:pPr algn="ctr"/>
            <a:r>
              <a:rPr lang="en-GB"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A VERY SAD </a:t>
            </a:r>
            <a:r>
              <a:rPr lang="en-GB"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mj-lt"/>
              </a:rPr>
              <a:t>start to the year</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j-lt"/>
            </a:endParaRPr>
          </a:p>
        </p:txBody>
      </p:sp>
      <p:sp>
        <p:nvSpPr>
          <p:cNvPr id="12" name="TextBox 11"/>
          <p:cNvSpPr txBox="1"/>
          <p:nvPr/>
        </p:nvSpPr>
        <p:spPr>
          <a:xfrm>
            <a:off x="990600" y="3048000"/>
            <a:ext cx="7391400" cy="1200329"/>
          </a:xfrm>
          <a:prstGeom prst="rect">
            <a:avLst/>
          </a:prstGeom>
          <a:noFill/>
        </p:spPr>
        <p:txBody>
          <a:bodyPr wrap="square" rtlCol="0">
            <a:spAutoFit/>
          </a:bodyPr>
          <a:lstStyle/>
          <a:p>
            <a:pPr algn="ctr"/>
            <a:r>
              <a:rPr lang="en-US" dirty="0" smtClean="0"/>
              <a:t>Following our best ever annual safety performance in 2013 PDO &amp; its contractors have suffered two horrific fatalities and five LTIs in 2014</a:t>
            </a:r>
            <a:endParaRPr lang="en-US" dirty="0"/>
          </a:p>
        </p:txBody>
      </p:sp>
      <p:sp>
        <p:nvSpPr>
          <p:cNvPr id="13" name="Rectangle 12"/>
          <p:cNvSpPr/>
          <p:nvPr/>
        </p:nvSpPr>
        <p:spPr>
          <a:xfrm>
            <a:off x="2310982" y="4724400"/>
            <a:ext cx="4334585"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NOW IS NOT THE TIME </a:t>
            </a:r>
          </a:p>
          <a:p>
            <a:pPr algn="ctr"/>
            <a:r>
              <a:rPr lang="en-US"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FOR COMPLACENCY</a:t>
            </a:r>
            <a:endParaRPr lang="en-US" sz="2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7700963" cy="419100"/>
          </a:xfrm>
        </p:spPr>
        <p:txBody>
          <a:bodyPr/>
          <a:lstStyle/>
          <a:p>
            <a:r>
              <a:rPr lang="en-US" sz="3200" b="1" dirty="0" smtClean="0">
                <a:solidFill>
                  <a:srgbClr val="C00000"/>
                </a:solidFill>
              </a:rPr>
              <a:t>The fatal injuries</a:t>
            </a:r>
            <a:endParaRPr lang="en-US" sz="3200" b="1" dirty="0">
              <a:solidFill>
                <a:srgbClr val="C00000"/>
              </a:solidFill>
            </a:endParaRPr>
          </a:p>
        </p:txBody>
      </p:sp>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228600" y="1295400"/>
            <a:ext cx="8534400" cy="16312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sz="2400" b="1" dirty="0" smtClean="0">
                <a:solidFill>
                  <a:srgbClr val="000000"/>
                </a:solidFill>
              </a:rPr>
              <a:t>A sub contractor's heavy truck rolled over and killed the driver</a:t>
            </a:r>
          </a:p>
          <a:p>
            <a:pPr algn="ctr">
              <a:lnSpc>
                <a:spcPts val="2100"/>
              </a:lnSpc>
              <a:spcBef>
                <a:spcPct val="0"/>
              </a:spcBef>
              <a:spcAft>
                <a:spcPts val="1200"/>
              </a:spcAft>
            </a:pPr>
            <a:r>
              <a:rPr lang="en-US" altLang="zh-CN" sz="1600" b="1" dirty="0" smtClean="0">
                <a:solidFill>
                  <a:srgbClr val="000000"/>
                </a:solidFill>
                <a:latin typeface="+mj-lt"/>
                <a:ea typeface="黑体" pitchFamily="49" charset="-122"/>
                <a:cs typeface="Arial" pitchFamily="34" charset="0"/>
              </a:rPr>
              <a:t>(24</a:t>
            </a:r>
            <a:r>
              <a:rPr lang="en-US" altLang="zh-CN" sz="1600" b="1" baseline="30000" dirty="0" smtClean="0">
                <a:solidFill>
                  <a:srgbClr val="000000"/>
                </a:solidFill>
                <a:latin typeface="+mj-lt"/>
                <a:ea typeface="黑体" pitchFamily="49" charset="-122"/>
                <a:cs typeface="Arial" pitchFamily="34" charset="0"/>
              </a:rPr>
              <a:t>th</a:t>
            </a:r>
            <a:r>
              <a:rPr lang="en-US" altLang="zh-CN" sz="1600" b="1" dirty="0" smtClean="0">
                <a:solidFill>
                  <a:srgbClr val="000000"/>
                </a:solidFill>
                <a:latin typeface="+mj-lt"/>
                <a:ea typeface="黑体" pitchFamily="49" charset="-122"/>
                <a:cs typeface="Arial" pitchFamily="34" charset="0"/>
              </a:rPr>
              <a:t> January, 2014)</a:t>
            </a:r>
          </a:p>
          <a:p>
            <a:pPr algn="ctr">
              <a:lnSpc>
                <a:spcPts val="2100"/>
              </a:lnSpc>
              <a:spcBef>
                <a:spcPct val="0"/>
              </a:spcBef>
              <a:spcAft>
                <a:spcPts val="1200"/>
              </a:spcAft>
            </a:pPr>
            <a:endParaRPr lang="en-US" altLang="zh-CN" sz="1600" b="1" dirty="0" smtClean="0">
              <a:solidFill>
                <a:srgbClr val="000000"/>
              </a:solidFill>
              <a:latin typeface="+mj-lt"/>
              <a:ea typeface="黑体" pitchFamily="49" charset="-122"/>
              <a:cs typeface="Arial" pitchFamily="34" charset="0"/>
            </a:endParaRPr>
          </a:p>
        </p:txBody>
      </p:sp>
      <p:sp>
        <p:nvSpPr>
          <p:cNvPr id="13" name="TextBox 12"/>
          <p:cNvSpPr txBox="1"/>
          <p:nvPr/>
        </p:nvSpPr>
        <p:spPr>
          <a:xfrm>
            <a:off x="152400" y="3236194"/>
            <a:ext cx="8534400" cy="232640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sz="2400" b="1" dirty="0" smtClean="0">
                <a:solidFill>
                  <a:srgbClr val="000000"/>
                </a:solidFill>
              </a:rPr>
              <a:t>A contract employee  was crushed under the tracks </a:t>
            </a:r>
            <a:r>
              <a:rPr lang="en-US" b="1" dirty="0" smtClean="0">
                <a:solidFill>
                  <a:srgbClr val="000000"/>
                </a:solidFill>
              </a:rPr>
              <a:t>of a side boom crane and killed instantly.</a:t>
            </a:r>
          </a:p>
          <a:p>
            <a:pPr algn="ctr">
              <a:lnSpc>
                <a:spcPts val="2100"/>
              </a:lnSpc>
              <a:spcAft>
                <a:spcPts val="1200"/>
              </a:spcAft>
            </a:pPr>
            <a:r>
              <a:rPr lang="en-US" altLang="zh-CN" sz="1600" b="1" dirty="0" smtClean="0">
                <a:solidFill>
                  <a:srgbClr val="000000"/>
                </a:solidFill>
                <a:latin typeface="+mj-lt"/>
                <a:ea typeface="黑体" pitchFamily="49" charset="-122"/>
                <a:cs typeface="Arial" pitchFamily="34" charset="0"/>
              </a:rPr>
              <a:t>(1st February, 2014)</a:t>
            </a: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grpSp>
        <p:nvGrpSpPr>
          <p:cNvPr id="2" name="Group 8"/>
          <p:cNvGrpSpPr/>
          <p:nvPr/>
        </p:nvGrpSpPr>
        <p:grpSpPr>
          <a:xfrm>
            <a:off x="304800" y="1062335"/>
            <a:ext cx="533400" cy="461665"/>
            <a:chOff x="685800" y="1062335"/>
            <a:chExt cx="533400" cy="461665"/>
          </a:xfrm>
        </p:grpSpPr>
        <p:sp>
          <p:nvSpPr>
            <p:cNvPr id="7" name="Oval 6"/>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grpSp>
        <p:nvGrpSpPr>
          <p:cNvPr id="3" name="Group 9"/>
          <p:cNvGrpSpPr/>
          <p:nvPr/>
        </p:nvGrpSpPr>
        <p:grpSpPr>
          <a:xfrm>
            <a:off x="304800" y="2967335"/>
            <a:ext cx="533400" cy="461665"/>
            <a:chOff x="685800" y="1062335"/>
            <a:chExt cx="533400" cy="461665"/>
          </a:xfrm>
        </p:grpSpPr>
        <p:sp>
          <p:nvSpPr>
            <p:cNvPr id="12" name="Oval 11"/>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804446" y="1062335"/>
              <a:ext cx="338554" cy="461665"/>
            </a:xfrm>
            <a:prstGeom prst="rect">
              <a:avLst/>
            </a:prstGeom>
            <a:noFill/>
          </p:spPr>
          <p:txBody>
            <a:bodyPr wrap="none" rtlCol="0">
              <a:spAutoFit/>
            </a:bodyPr>
            <a:lstStyle/>
            <a:p>
              <a:r>
                <a:rPr lang="en-US" dirty="0" smtClean="0"/>
                <a:t>2</a:t>
              </a:r>
              <a:endParaRPr lang="en-US" dirty="0"/>
            </a:p>
          </p:txBody>
        </p:sp>
      </p:grpSp>
      <p:sp>
        <p:nvSpPr>
          <p:cNvPr id="15"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3</a:t>
            </a:fld>
            <a:endParaRPr lang="en-US" alt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txBox="1">
            <a:spLocks/>
          </p:cNvSpPr>
          <p:nvPr/>
        </p:nvSpPr>
        <p:spPr bwMode="auto">
          <a:xfrm>
            <a:off x="1509823" y="1669312"/>
            <a:ext cx="5954233" cy="4063943"/>
          </a:xfrm>
          <a:prstGeom prst="rect">
            <a:avLst/>
          </a:prstGeom>
          <a:noFill/>
          <a:ln w="9525" algn="ctr">
            <a:noFill/>
            <a:miter lim="800000"/>
            <a:headEnd/>
            <a:tailEnd/>
          </a:ln>
        </p:spPr>
        <p:txBody>
          <a:bodyPr lIns="0" tIns="0" rIns="0" bIns="0"/>
          <a:lstStyle/>
          <a:p>
            <a:pPr algn="ctr"/>
            <a:endParaRPr lang="en-US" altLang="zh-CN" sz="2400" b="1" dirty="0" smtClean="0">
              <a:solidFill>
                <a:srgbClr val="C00000"/>
              </a:solidFill>
              <a:latin typeface="Futura Medium" pitchFamily="2" charset="0"/>
              <a:ea typeface="黑体" pitchFamily="49" charset="-122"/>
            </a:endParaRPr>
          </a:p>
          <a:p>
            <a:pPr algn="ctr">
              <a:lnSpc>
                <a:spcPct val="150000"/>
              </a:lnSpc>
            </a:pPr>
            <a:endParaRPr lang="en-US" altLang="zh-CN" sz="2800" b="1" u="sng" dirty="0" smtClean="0">
              <a:solidFill>
                <a:srgbClr val="FF0000"/>
              </a:solidFill>
              <a:latin typeface="Futura Medium" pitchFamily="2" charset="0"/>
              <a:ea typeface="黑体" pitchFamily="49" charset="-122"/>
            </a:endParaRPr>
          </a:p>
          <a:p>
            <a:pPr algn="ctr">
              <a:lnSpc>
                <a:spcPct val="150000"/>
              </a:lnSpc>
            </a:pP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a:p>
            <a:pPr algn="ctr"/>
            <a:endParaRPr lang="en-US" sz="2400" b="1" dirty="0" smtClean="0">
              <a:solidFill>
                <a:srgbClr val="C00000"/>
              </a:solidFill>
              <a:latin typeface="Futura Medium" pitchFamily="2" charset="0"/>
              <a:ea typeface="黑体" pitchFamily="49" charset="-122"/>
            </a:endParaRPr>
          </a:p>
          <a:p>
            <a:pPr algn="ctr"/>
            <a:endParaRPr lang="en-US" sz="2400" b="1" dirty="0">
              <a:solidFill>
                <a:srgbClr val="C00000"/>
              </a:solidFill>
              <a:latin typeface="Futura Medium" pitchFamily="2" charset="0"/>
              <a:ea typeface="黑体" pitchFamily="49" charset="-122"/>
            </a:endParaRPr>
          </a:p>
        </p:txBody>
      </p:sp>
      <p:sp>
        <p:nvSpPr>
          <p:cNvPr id="11" name="TextBox 10"/>
          <p:cNvSpPr txBox="1"/>
          <p:nvPr/>
        </p:nvSpPr>
        <p:spPr>
          <a:xfrm>
            <a:off x="228600" y="264417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r>
              <a:rPr lang="en-US" sz="2400" b="1" dirty="0" smtClean="0">
                <a:solidFill>
                  <a:srgbClr val="000000"/>
                </a:solidFill>
              </a:rPr>
              <a:t>A sub contractor's heavy truck rolled over and killed the driver</a:t>
            </a:r>
          </a:p>
          <a:p>
            <a:pPr algn="ctr">
              <a:lnSpc>
                <a:spcPts val="2100"/>
              </a:lnSpc>
              <a:spcBef>
                <a:spcPct val="0"/>
              </a:spcBef>
              <a:spcAft>
                <a:spcPts val="1200"/>
              </a:spcAft>
            </a:pPr>
            <a:r>
              <a:rPr lang="en-US" altLang="zh-CN" sz="1600" b="1" dirty="0" smtClean="0">
                <a:solidFill>
                  <a:srgbClr val="000000"/>
                </a:solidFill>
                <a:latin typeface="+mj-lt"/>
                <a:ea typeface="黑体" pitchFamily="49" charset="-122"/>
                <a:cs typeface="Arial" pitchFamily="34" charset="0"/>
              </a:rPr>
              <a:t>(24</a:t>
            </a:r>
            <a:r>
              <a:rPr lang="en-US" altLang="zh-CN" sz="1600" b="1" baseline="30000" dirty="0" smtClean="0">
                <a:solidFill>
                  <a:srgbClr val="000000"/>
                </a:solidFill>
                <a:latin typeface="+mj-lt"/>
                <a:ea typeface="黑体" pitchFamily="49" charset="-122"/>
                <a:cs typeface="Arial" pitchFamily="34" charset="0"/>
              </a:rPr>
              <a:t>th</a:t>
            </a:r>
            <a:r>
              <a:rPr lang="en-US" altLang="zh-CN" sz="1600" b="1" dirty="0" smtClean="0">
                <a:solidFill>
                  <a:srgbClr val="000000"/>
                </a:solidFill>
                <a:latin typeface="+mj-lt"/>
                <a:ea typeface="黑体" pitchFamily="49" charset="-122"/>
                <a:cs typeface="Arial" pitchFamily="34" charset="0"/>
              </a:rPr>
              <a:t> January, 2014)</a:t>
            </a:r>
          </a:p>
        </p:txBody>
      </p:sp>
      <p:sp>
        <p:nvSpPr>
          <p:cNvPr id="12" name="Title 12"/>
          <p:cNvSpPr txBox="1">
            <a:spLocks/>
          </p:cNvSpPr>
          <p:nvPr/>
        </p:nvSpPr>
        <p:spPr>
          <a:xfrm>
            <a:off x="1676400" y="990600"/>
            <a:ext cx="5742329" cy="1369606"/>
          </a:xfrm>
          <a:prstGeom prst="rect">
            <a:avLst/>
          </a:prstGeom>
          <a:noFill/>
        </p:spPr>
        <p:txBody>
          <a:bodyPr wrap="square" lIns="0" tIns="0" r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600" b="0" i="1" u="none"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Learning from Incidents </a:t>
            </a:r>
            <a: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t/>
            </a:r>
            <a:br>
              <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rPr>
            </a:br>
            <a:endParaRPr kumimoji="0" lang="en-US" sz="3600" b="0" i="1" u="sng" strike="noStrike" kern="1200" cap="none" spc="0" normalizeH="0" baseline="0" noProof="0" dirty="0" smtClean="0">
              <a:ln>
                <a:noFill/>
              </a:ln>
              <a:solidFill>
                <a:schemeClr val="accent2"/>
              </a:solidFill>
              <a:effectLst/>
              <a:uLnTx/>
              <a:uFillTx/>
              <a:latin typeface="+mj-lt"/>
              <a:ea typeface="黑体" pitchFamily="49"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For </a:t>
            </a:r>
            <a:r>
              <a:rPr lang="en-US" sz="1400" i="1" dirty="0" smtClean="0">
                <a:solidFill>
                  <a:srgbClr val="000000"/>
                </a:solidFill>
                <a:latin typeface="+mj-lt"/>
                <a:ea typeface="黑体" pitchFamily="49" charset="-122"/>
                <a:cs typeface="Arial" pitchFamily="34" charset="0"/>
              </a:rPr>
              <a:t>PDO </a:t>
            </a:r>
            <a:r>
              <a:rPr kumimoji="0" lang="en-US" sz="1400" b="0" i="1" u="none" strike="noStrike" kern="1200" cap="none" spc="0" normalizeH="0" baseline="0" noProof="0" dirty="0" smtClean="0">
                <a:ln>
                  <a:noFill/>
                </a:ln>
                <a:solidFill>
                  <a:srgbClr val="000000"/>
                </a:solidFill>
                <a:effectLst/>
                <a:uLnTx/>
                <a:uFillTx/>
                <a:latin typeface="+mj-lt"/>
                <a:ea typeface="黑体" pitchFamily="49" charset="-122"/>
                <a:cs typeface="Arial" pitchFamily="34" charset="0"/>
              </a:rPr>
              <a:t>staff and contractors</a:t>
            </a:r>
            <a:endParaRPr kumimoji="0" lang="en-US" sz="1400" b="0" i="1" u="none" strike="noStrike" kern="1200" cap="none" spc="0" normalizeH="0" baseline="0" noProof="0" dirty="0">
              <a:ln>
                <a:noFill/>
              </a:ln>
              <a:solidFill>
                <a:srgbClr val="000000"/>
              </a:solidFill>
              <a:effectLst/>
              <a:uLnTx/>
              <a:uFillTx/>
              <a:latin typeface="+mj-lt"/>
              <a:ea typeface="+mj-ea"/>
              <a:cs typeface="Arial" pitchFamily="34" charset="0"/>
            </a:endParaRPr>
          </a:p>
        </p:txBody>
      </p:sp>
      <p:sp>
        <p:nvSpPr>
          <p:cNvPr id="13" name="TextBox 12"/>
          <p:cNvSpPr txBox="1"/>
          <p:nvPr/>
        </p:nvSpPr>
        <p:spPr>
          <a:xfrm>
            <a:off x="228600" y="3581400"/>
            <a:ext cx="8534400" cy="1210716"/>
          </a:xfrm>
          <a:prstGeom prst="rect">
            <a:avLst/>
          </a:prstGeom>
          <a:noFill/>
        </p:spPr>
        <p:txBody>
          <a:bodyPr wrap="square" rtlCol="0">
            <a:spAutoFit/>
          </a:bodyPr>
          <a:lstStyle/>
          <a:p>
            <a:pPr>
              <a:lnSpc>
                <a:spcPts val="2100"/>
              </a:lnSpc>
              <a:spcAft>
                <a:spcPts val="1200"/>
              </a:spcAft>
            </a:pPr>
            <a:endParaRPr lang="en-US" altLang="zh-CN" sz="2000" b="1" dirty="0" smtClean="0">
              <a:solidFill>
                <a:srgbClr val="000000"/>
              </a:solidFill>
            </a:endParaRPr>
          </a:p>
          <a:p>
            <a:pPr>
              <a:lnSpc>
                <a:spcPts val="2100"/>
              </a:lnSpc>
              <a:spcBef>
                <a:spcPct val="0"/>
              </a:spcBef>
              <a:spcAft>
                <a:spcPts val="1200"/>
              </a:spcAft>
            </a:pPr>
            <a:endParaRPr lang="en-US" b="1" dirty="0" smtClean="0">
              <a:solidFill>
                <a:srgbClr val="000000"/>
              </a:solidFill>
            </a:endParaRPr>
          </a:p>
          <a:p>
            <a:pPr>
              <a:lnSpc>
                <a:spcPts val="2100"/>
              </a:lnSpc>
              <a:spcBef>
                <a:spcPct val="0"/>
              </a:spcBef>
              <a:spcAft>
                <a:spcPts val="1200"/>
              </a:spcAft>
            </a:pPr>
            <a:endParaRPr lang="en-US" altLang="zh-CN" sz="2400" b="1" dirty="0" smtClean="0">
              <a:solidFill>
                <a:srgbClr val="000000"/>
              </a:solidFill>
              <a:latin typeface="+mj-lt"/>
              <a:ea typeface="黑体" pitchFamily="49" charset="-122"/>
              <a:cs typeface="Arial" pitchFamily="34" charset="0"/>
            </a:endParaRPr>
          </a:p>
        </p:txBody>
      </p:sp>
      <p:sp>
        <p:nvSpPr>
          <p:cNvPr id="7"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sub contractor's lorry rolled over after a tyre burst</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7"/>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4"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4</a:t>
            </a:fld>
            <a:endParaRPr lang="en-US" alt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125" y="1114424"/>
            <a:ext cx="4791075" cy="3724096"/>
          </a:xfrm>
          <a:prstGeom prst="rect">
            <a:avLst/>
          </a:prstGeom>
          <a:noFill/>
        </p:spPr>
        <p:txBody>
          <a:bodyPr wrap="square" rtlCol="0">
            <a:spAutoFit/>
          </a:bodyPr>
          <a:lstStyle/>
          <a:p>
            <a:pPr algn="just">
              <a:spcAft>
                <a:spcPts val="1200"/>
              </a:spcAft>
            </a:pPr>
            <a:r>
              <a:rPr lang="en-US" b="1" dirty="0" smtClean="0">
                <a:solidFill>
                  <a:srgbClr val="000000"/>
                </a:solidFill>
              </a:rPr>
              <a:t>What happened </a:t>
            </a:r>
            <a:r>
              <a:rPr lang="en-US" sz="1600" b="1" dirty="0" smtClean="0">
                <a:solidFill>
                  <a:srgbClr val="000000"/>
                </a:solidFill>
                <a:latin typeface="Times New Roman" pitchFamily="18" charset="0"/>
                <a:cs typeface="Times New Roman" pitchFamily="18" charset="0"/>
              </a:rPr>
              <a:t>:</a:t>
            </a:r>
          </a:p>
          <a:p>
            <a:pPr eaLnBrk="1" hangingPunct="1">
              <a:defRPr/>
            </a:pPr>
            <a:r>
              <a:rPr lang="en-GB" sz="1600" dirty="0" smtClean="0">
                <a:latin typeface="Calibri" pitchFamily="34" charset="0"/>
                <a:cs typeface="Calibri" pitchFamily="34" charset="0"/>
              </a:rPr>
              <a:t>At 4 o’clock in the afternoon on the 24</a:t>
            </a:r>
            <a:r>
              <a:rPr lang="en-GB" sz="1600" baseline="30000" dirty="0" smtClean="0">
                <a:latin typeface="Calibri" pitchFamily="34" charset="0"/>
                <a:cs typeface="Calibri" pitchFamily="34" charset="0"/>
              </a:rPr>
              <a:t>th</a:t>
            </a:r>
            <a:r>
              <a:rPr lang="en-GB" sz="1600" dirty="0" smtClean="0">
                <a:latin typeface="Calibri" pitchFamily="34" charset="0"/>
                <a:cs typeface="Calibri" pitchFamily="34" charset="0"/>
              </a:rPr>
              <a:t> January 2014 a heavy goods articulated truck was transporting 31 tonne of drill pipe from a hoist back to the suppliers base.   Whilst adhering to the speedlimit on a black top road, the prime movers passenger side tyre on the steering axle blew out and shredded.  The lorry swerved to the right and left the road down an embankment where it rolled over and the cabs roof was smashed into the ground, killing the driver</a:t>
            </a:r>
          </a:p>
          <a:p>
            <a:pPr eaLnBrk="1" hangingPunct="1">
              <a:defRPr/>
            </a:pPr>
            <a:r>
              <a:rPr lang="en-GB" sz="1600" dirty="0" smtClean="0">
                <a:latin typeface="Calibri" pitchFamily="34" charset="0"/>
                <a:cs typeface="Calibri" pitchFamily="34" charset="0"/>
              </a:rPr>
              <a:t>instantly. </a:t>
            </a:r>
          </a:p>
          <a:p>
            <a:pPr algn="just">
              <a:spcAft>
                <a:spcPts val="1200"/>
              </a:spcAft>
            </a:pPr>
            <a:endParaRPr lang="en-US" sz="1600" b="1" dirty="0" smtClean="0">
              <a:solidFill>
                <a:srgbClr val="000000"/>
              </a:solidFill>
            </a:endParaRPr>
          </a:p>
          <a:p>
            <a:pPr algn="just">
              <a:spcAft>
                <a:spcPts val="1200"/>
              </a:spcAft>
            </a:pPr>
            <a:endParaRPr lang="en-US" sz="1600" dirty="0" smtClean="0">
              <a:solidFill>
                <a:srgbClr val="000000"/>
              </a:solidFill>
            </a:endParaRPr>
          </a:p>
        </p:txBody>
      </p:sp>
      <p:pic>
        <p:nvPicPr>
          <p:cNvPr id="6" name="Picture 13" descr="J:\UWZ\RTA Fatality 24.01.2014\20140125_095723.jpg"/>
          <p:cNvPicPr>
            <a:picLocks noChangeAspect="1" noChangeArrowheads="1"/>
          </p:cNvPicPr>
          <p:nvPr/>
        </p:nvPicPr>
        <p:blipFill>
          <a:blip r:embed="rId2" cstate="print"/>
          <a:srcRect/>
          <a:stretch>
            <a:fillRect/>
          </a:stretch>
        </p:blipFill>
        <p:spPr bwMode="auto">
          <a:xfrm>
            <a:off x="5334000" y="1676400"/>
            <a:ext cx="3429000" cy="2743200"/>
          </a:xfrm>
          <a:prstGeom prst="rect">
            <a:avLst/>
          </a:prstGeom>
          <a:noFill/>
        </p:spPr>
      </p:pic>
      <p:sp>
        <p:nvSpPr>
          <p:cNvPr id="8"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sub contractor's lorry rolled over after a tyre burst</a:t>
            </a:r>
            <a:endParaRPr kumimoji="0" lang="en-US" sz="2000" b="1" i="1" u="none" strike="noStrike" kern="0" cap="none" spc="0" normalizeH="0" baseline="0" noProof="0" dirty="0">
              <a:ln>
                <a:noFill/>
              </a:ln>
              <a:effectLst/>
              <a:uLnTx/>
              <a:uFillTx/>
              <a:latin typeface="+mj-lt"/>
              <a:ea typeface="+mj-ea"/>
              <a:cs typeface="+mj-cs"/>
            </a:endParaRPr>
          </a:p>
        </p:txBody>
      </p:sp>
      <p:grpSp>
        <p:nvGrpSpPr>
          <p:cNvPr id="2"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5</a:t>
            </a:fld>
            <a:endParaRPr lang="en-US" alt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1662" y="838200"/>
            <a:ext cx="7627938" cy="3724096"/>
          </a:xfrm>
        </p:spPr>
        <p:txBody>
          <a:bodyPr wrap="square">
            <a:spAutoFit/>
          </a:bodyPr>
          <a:lstStyle/>
          <a:p>
            <a:pPr marL="0" algn="just">
              <a:spcAft>
                <a:spcPts val="1200"/>
              </a:spcAft>
              <a:buNone/>
            </a:pPr>
            <a:r>
              <a:rPr lang="en-US" sz="1800" b="1" dirty="0" smtClean="0">
                <a:solidFill>
                  <a:srgbClr val="000000"/>
                </a:solidFill>
              </a:rPr>
              <a:t>Why do we think it may have happened?</a:t>
            </a:r>
          </a:p>
          <a:p>
            <a:pPr>
              <a:buClr>
                <a:srgbClr val="000000"/>
              </a:buClr>
              <a:buSzPct val="130000"/>
              <a:buFont typeface="Wingdings" pitchFamily="2" charset="2"/>
              <a:buChar char="§"/>
            </a:pPr>
            <a:r>
              <a:rPr lang="en-US" altLang="en-US" sz="1600" dirty="0" smtClean="0">
                <a:latin typeface="Calibri" pitchFamily="34" charset="0"/>
                <a:cs typeface="Calibri" pitchFamily="34" charset="0"/>
              </a:rPr>
              <a:t>The </a:t>
            </a:r>
            <a:r>
              <a:rPr lang="en-US" altLang="en-US" sz="1600" dirty="0" err="1" smtClean="0">
                <a:latin typeface="Calibri" pitchFamily="34" charset="0"/>
                <a:cs typeface="Calibri" pitchFamily="34" charset="0"/>
              </a:rPr>
              <a:t>tyre</a:t>
            </a:r>
            <a:r>
              <a:rPr lang="en-US" altLang="en-US" sz="1600" dirty="0" smtClean="0">
                <a:latin typeface="Calibri" pitchFamily="34" charset="0"/>
                <a:cs typeface="Calibri" pitchFamily="34" charset="0"/>
              </a:rPr>
              <a:t> was pierced by a sharp object in the </a:t>
            </a:r>
            <a:r>
              <a:rPr lang="en-US" altLang="en-US" sz="1600" dirty="0" smtClean="0">
                <a:latin typeface="Calibri" pitchFamily="34" charset="0"/>
                <a:cs typeface="Calibri" pitchFamily="34" charset="0"/>
              </a:rPr>
              <a:t>road works. </a:t>
            </a:r>
            <a:endParaRPr lang="en-US" altLang="en-US" sz="1600" dirty="0" smtClean="0">
              <a:latin typeface="Calibri" pitchFamily="34" charset="0"/>
              <a:cs typeface="Calibri" pitchFamily="34" charset="0"/>
            </a:endParaRP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lorry was travelling too fast in road works to allow the driver to regain and keep control.</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After leaving the road, the prime mover drove off a raised section of land causing further loss of traction to the steering axle which helped further destabilized the trailer</a:t>
            </a:r>
          </a:p>
          <a:p>
            <a:pPr>
              <a:buClr>
                <a:srgbClr val="000000"/>
              </a:buClr>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tyre, which had originally been a spare,  lost its integrity causing an instant loss of control on the steering axle as it had exceeded the 4 year expiry date.</a:t>
            </a:r>
          </a:p>
          <a:p>
            <a:pPr>
              <a:buClr>
                <a:srgbClr val="000000"/>
              </a:buClr>
              <a:buSzPct val="130000"/>
              <a:buFont typeface="Wingdings" pitchFamily="2" charset="2"/>
              <a:buChar char="§"/>
            </a:pPr>
            <a:endParaRPr lang="en-US" altLang="en-US" sz="1400" dirty="0" smtClean="0">
              <a:solidFill>
                <a:srgbClr val="000000"/>
              </a:solidFill>
            </a:endParaRPr>
          </a:p>
          <a:p>
            <a:pPr lvl="0">
              <a:buClr>
                <a:srgbClr val="000000"/>
              </a:buClr>
              <a:buNone/>
            </a:pPr>
            <a:r>
              <a:rPr lang="zh-CN" altLang="en-US" sz="1400" dirty="0" smtClean="0"/>
              <a:t>     </a:t>
            </a:r>
            <a:endParaRPr lang="en-US" altLang="zh-CN" sz="1400" b="1" dirty="0" smtClean="0">
              <a:solidFill>
                <a:srgbClr val="000099"/>
              </a:solidFill>
              <a:latin typeface="+mn-ea"/>
            </a:endParaRPr>
          </a:p>
          <a:p>
            <a:pPr>
              <a:buFont typeface="Wingdings" pitchFamily="2" charset="2"/>
              <a:buChar char="q"/>
            </a:pPr>
            <a:endParaRPr lang="en-US" sz="1400" dirty="0" smtClean="0">
              <a:solidFill>
                <a:srgbClr val="000000"/>
              </a:solidFill>
              <a:latin typeface="Times New Roman" pitchFamily="18" charset="0"/>
              <a:cs typeface="Times New Roman" pitchFamily="18" charset="0"/>
            </a:endParaRPr>
          </a:p>
          <a:p>
            <a:pPr>
              <a:buFont typeface="Wingdings" pitchFamily="2" charset="2"/>
              <a:buChar char="q"/>
            </a:pPr>
            <a:endParaRPr lang="en-US" altLang="en-US" sz="1400" dirty="0" smtClean="0">
              <a:solidFill>
                <a:srgbClr val="000000"/>
              </a:solidFill>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2286000" y="3581400"/>
            <a:ext cx="4114800" cy="2743200"/>
          </a:xfrm>
          <a:prstGeom prst="rect">
            <a:avLst/>
          </a:prstGeom>
          <a:noFill/>
          <a:ln w="9525">
            <a:noFill/>
            <a:miter lim="800000"/>
            <a:headEnd/>
            <a:tailEnd/>
          </a:ln>
        </p:spPr>
      </p:pic>
      <p:sp>
        <p:nvSpPr>
          <p:cNvPr id="7"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sub contractor's lorry rolled over after a </a:t>
            </a:r>
            <a:r>
              <a:rPr kumimoji="0" lang="en-US" sz="2000" b="1" i="1" u="none" strike="noStrike" kern="0" cap="none" spc="0" normalizeH="0" baseline="0" noProof="0" dirty="0" err="1" smtClean="0">
                <a:ln>
                  <a:noFill/>
                </a:ln>
                <a:effectLst/>
                <a:uLnTx/>
                <a:uFillTx/>
                <a:latin typeface="+mj-lt"/>
                <a:ea typeface="+mj-ea"/>
                <a:cs typeface="+mj-cs"/>
              </a:rPr>
              <a:t>tyre</a:t>
            </a:r>
            <a:r>
              <a:rPr kumimoji="0" lang="en-US" sz="2000" b="1" i="1" u="none" strike="noStrike" kern="0" cap="none" spc="0" normalizeH="0" baseline="0" noProof="0" dirty="0" smtClean="0">
                <a:ln>
                  <a:noFill/>
                </a:ln>
                <a:effectLst/>
                <a:uLnTx/>
                <a:uFillTx/>
                <a:latin typeface="+mj-lt"/>
                <a:ea typeface="+mj-ea"/>
                <a:cs typeface="+mj-cs"/>
              </a:rPr>
              <a:t> burst</a:t>
            </a: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9"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6</a:t>
            </a:fld>
            <a:endParaRPr lang="en-US" alt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5775" y="762000"/>
            <a:ext cx="8201025" cy="5295900"/>
          </a:xfrm>
        </p:spPr>
        <p:txBody>
          <a:bodyPr/>
          <a:lstStyle/>
          <a:p>
            <a:pPr>
              <a:buNone/>
            </a:pPr>
            <a:r>
              <a:rPr lang="en-US" sz="1800" b="1" dirty="0" smtClean="0">
                <a:solidFill>
                  <a:srgbClr val="000000"/>
                </a:solidFill>
                <a:latin typeface="+mj-lt"/>
              </a:rPr>
              <a:t>Discussion….. Do you know…. :</a:t>
            </a: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your </a:t>
            </a:r>
            <a:r>
              <a:rPr lang="en-US" altLang="en-US" sz="1600" dirty="0" smtClean="0">
                <a:solidFill>
                  <a:srgbClr val="000000"/>
                </a:solidFill>
                <a:latin typeface="Calibri" pitchFamily="34" charset="0"/>
                <a:cs typeface="Calibri" pitchFamily="34" charset="0"/>
              </a:rPr>
              <a:t>spare tyre may be dangerous after 4 years even though it still looks brand new?</a:t>
            </a:r>
          </a:p>
          <a:p>
            <a:pPr>
              <a:buClrTx/>
              <a:buSzPct val="130000"/>
              <a:buFont typeface="Wingdings" pitchFamily="2" charset="2"/>
              <a:buChar char="§"/>
            </a:pPr>
            <a:endParaRPr lang="en-US" altLang="en-US" sz="1600" b="1" dirty="0" smtClean="0">
              <a:solidFill>
                <a:srgbClr val="000099"/>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your tyres date of manufacture is stamped as a four digit number, the two digits is the week of the year and the second two is the year of manufacture?</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to check your tyre dates monthly, even on your private car?</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how old your spare tyre is? </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you should change both </a:t>
            </a:r>
            <a:r>
              <a:rPr lang="en-US" altLang="en-US" sz="1600" dirty="0" err="1" smtClean="0">
                <a:solidFill>
                  <a:srgbClr val="000000"/>
                </a:solidFill>
                <a:latin typeface="Calibri" pitchFamily="34" charset="0"/>
                <a:cs typeface="Calibri" pitchFamily="34" charset="0"/>
              </a:rPr>
              <a:t>tyres</a:t>
            </a:r>
            <a:r>
              <a:rPr lang="en-US" altLang="en-US" sz="1600" dirty="0" smtClean="0">
                <a:solidFill>
                  <a:srgbClr val="000000"/>
                </a:solidFill>
                <a:latin typeface="Calibri" pitchFamily="34" charset="0"/>
                <a:cs typeface="Calibri" pitchFamily="34" charset="0"/>
              </a:rPr>
              <a:t> on the same axle at the same time and ensure they are same size &amp; brand?</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you should replace the spare </a:t>
            </a:r>
            <a:r>
              <a:rPr lang="en-US" altLang="en-US" sz="1600" dirty="0" err="1" smtClean="0">
                <a:solidFill>
                  <a:srgbClr val="000000"/>
                </a:solidFill>
                <a:latin typeface="Calibri" pitchFamily="34" charset="0"/>
                <a:cs typeface="Calibri" pitchFamily="34" charset="0"/>
              </a:rPr>
              <a:t>tyre</a:t>
            </a:r>
            <a:r>
              <a:rPr lang="en-US" altLang="en-US" sz="1600" dirty="0" smtClean="0">
                <a:solidFill>
                  <a:srgbClr val="000000"/>
                </a:solidFill>
                <a:latin typeface="Calibri" pitchFamily="34" charset="0"/>
                <a:cs typeface="Calibri" pitchFamily="34" charset="0"/>
              </a:rPr>
              <a:t> back again when you have had the puncture repaired?</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road works </a:t>
            </a:r>
            <a:r>
              <a:rPr lang="en-US" altLang="en-US" sz="1600" dirty="0" smtClean="0">
                <a:solidFill>
                  <a:srgbClr val="000000"/>
                </a:solidFill>
                <a:latin typeface="Calibri" pitchFamily="34" charset="0"/>
                <a:cs typeface="Calibri" pitchFamily="34" charset="0"/>
              </a:rPr>
              <a:t>are high risk areas of debris on the road? It is best to slow down </a:t>
            </a:r>
          </a:p>
          <a:p>
            <a:pPr>
              <a:buClrTx/>
              <a:buSzPct val="130000"/>
              <a:buFont typeface="Wingdings" pitchFamily="2" charset="2"/>
              <a:buChar char="§"/>
            </a:pPr>
            <a:endParaRPr lang="en-US" altLang="en-US" sz="1600" dirty="0" smtClean="0">
              <a:solidFill>
                <a:srgbClr val="000000"/>
              </a:solidFill>
              <a:latin typeface="Calibri" pitchFamily="34" charset="0"/>
              <a:cs typeface="Calibri" pitchFamily="34" charset="0"/>
            </a:endParaRPr>
          </a:p>
          <a:p>
            <a:pPr>
              <a:buClrTx/>
              <a:buSzPct val="130000"/>
              <a:buFont typeface="Wingdings" pitchFamily="2" charset="2"/>
              <a:buChar char="§"/>
            </a:pPr>
            <a:r>
              <a:rPr lang="en-US" altLang="en-US" sz="1600" dirty="0" smtClean="0">
                <a:solidFill>
                  <a:srgbClr val="000000"/>
                </a:solidFill>
                <a:latin typeface="Calibri" pitchFamily="34" charset="0"/>
                <a:cs typeface="Calibri" pitchFamily="34" charset="0"/>
              </a:rPr>
              <a:t>The IVMS driver performance feedback process saves lives?</a:t>
            </a:r>
            <a:endParaRPr lang="en-US" altLang="en-US" sz="1600" dirty="0" smtClean="0">
              <a:solidFill>
                <a:srgbClr val="FF0000"/>
              </a:solidFill>
              <a:latin typeface="Calibri" pitchFamily="34" charset="0"/>
              <a:cs typeface="Calibri" pitchFamily="34" charset="0"/>
            </a:endParaRPr>
          </a:p>
          <a:p>
            <a:pPr>
              <a:buClrTx/>
              <a:buSzPct val="130000"/>
              <a:buFont typeface="Wingdings" pitchFamily="2" charset="2"/>
              <a:buChar char="§"/>
            </a:pPr>
            <a:endParaRPr lang="en-US" altLang="en-US" sz="1400" dirty="0" smtClean="0">
              <a:solidFill>
                <a:srgbClr val="000000"/>
              </a:solidFill>
              <a:latin typeface="Calibri" pitchFamily="34" charset="0"/>
              <a:cs typeface="Calibri" pitchFamily="34" charset="0"/>
            </a:endParaRPr>
          </a:p>
        </p:txBody>
      </p:sp>
      <p:sp>
        <p:nvSpPr>
          <p:cNvPr id="3" name="Title 2"/>
          <p:cNvSpPr>
            <a:spLocks noGrp="1"/>
          </p:cNvSpPr>
          <p:nvPr>
            <p:ph type="title" idx="4294967295"/>
          </p:nvPr>
        </p:nvSpPr>
        <p:spPr>
          <a:xfrm>
            <a:off x="300037" y="152400"/>
            <a:ext cx="7700963" cy="419100"/>
          </a:xfrm>
        </p:spPr>
        <p:txBody>
          <a:bodyPr/>
          <a:lstStyle/>
          <a:p>
            <a:r>
              <a:rPr lang="en-US" sz="2000" b="1" i="1" kern="0" dirty="0" smtClean="0"/>
              <a:t>A sub contractor's lorry rolled over after a tyre burst</a:t>
            </a:r>
            <a:endParaRPr lang="en-US" sz="2000" b="1" i="1" kern="0" dirty="0"/>
          </a:p>
        </p:txBody>
      </p:sp>
      <p:pic>
        <p:nvPicPr>
          <p:cNvPr id="4" name="Picture 2" descr="https://encrypted-tbn1.gstatic.com/images?q=tbn:ANd9GcT6FRK7P3ybshLcANV3mJoEHGmNWICOe0kT9eEkab3piVwPsiYUbw">
            <a:hlinkClick r:id="rId2"/>
          </p:cNvPr>
          <p:cNvPicPr>
            <a:picLocks noChangeAspect="1" noChangeArrowheads="1"/>
          </p:cNvPicPr>
          <p:nvPr/>
        </p:nvPicPr>
        <p:blipFill>
          <a:blip r:embed="rId3" cstate="print"/>
          <a:srcRect/>
          <a:stretch>
            <a:fillRect/>
          </a:stretch>
        </p:blipFill>
        <p:spPr bwMode="auto">
          <a:xfrm>
            <a:off x="6096000" y="1981200"/>
            <a:ext cx="2514600" cy="1724642"/>
          </a:xfrm>
          <a:prstGeom prst="rect">
            <a:avLst/>
          </a:prstGeom>
          <a:noFill/>
        </p:spPr>
      </p:pic>
      <p:grpSp>
        <p:nvGrpSpPr>
          <p:cNvPr id="5" name="Group 4"/>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7</a:t>
            </a:fld>
            <a:endParaRPr lang="en-US"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81000" y="838200"/>
            <a:ext cx="7924800" cy="5029199"/>
          </a:xfrm>
        </p:spPr>
        <p:txBody>
          <a:bodyPr/>
          <a:lstStyle/>
          <a:p>
            <a:pPr marL="0" algn="just">
              <a:spcAft>
                <a:spcPts val="1200"/>
              </a:spcAft>
              <a:buNone/>
            </a:pPr>
            <a:r>
              <a:rPr lang="en-US" sz="1600" b="1" dirty="0" smtClean="0">
                <a:solidFill>
                  <a:srgbClr val="000000"/>
                </a:solidFill>
              </a:rPr>
              <a:t>Underlying causes:</a:t>
            </a:r>
            <a:endParaRPr lang="en-US" altLang="zh-CN" sz="1600" b="1" dirty="0" smtClean="0">
              <a:solidFill>
                <a:srgbClr val="000000"/>
              </a:solidFill>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sub contractor did not have a management process ensuring tyres were discarded after four years from manufacturer date.</a:t>
            </a:r>
          </a:p>
          <a:p>
            <a:pPr>
              <a:lnSpc>
                <a:spcPct val="100000"/>
              </a:lnSpc>
              <a:spcBef>
                <a:spcPts val="600"/>
              </a:spcBef>
              <a:buClr>
                <a:srgbClr val="000000"/>
              </a:buClr>
              <a:buSzPct val="130000"/>
              <a:buNone/>
            </a:pPr>
            <a:endParaRPr lang="en-US" altLang="en-US" sz="15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sub contractor did not have a process to ensure spare tyres were returned to the spare tyre holder after the original punctured tyre had been repaired.</a:t>
            </a:r>
          </a:p>
          <a:p>
            <a:pPr>
              <a:lnSpc>
                <a:spcPct val="100000"/>
              </a:lnSpc>
              <a:spcBef>
                <a:spcPts val="600"/>
              </a:spcBef>
              <a:buClr>
                <a:srgbClr val="000000"/>
              </a:buClr>
              <a:buSzPct val="130000"/>
              <a:buFont typeface="Wingdings" pitchFamily="2" charset="2"/>
              <a:buChar char="§"/>
            </a:pPr>
            <a:endParaRPr lang="en-US" altLang="en-US" sz="15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sub contractor  had invested in a non compliant IVMS system which did not effectively manage the risk.</a:t>
            </a:r>
          </a:p>
          <a:p>
            <a:pPr>
              <a:lnSpc>
                <a:spcPct val="100000"/>
              </a:lnSpc>
              <a:spcBef>
                <a:spcPts val="600"/>
              </a:spcBef>
              <a:buClr>
                <a:srgbClr val="000000"/>
              </a:buClr>
              <a:buSzPct val="130000"/>
              <a:buFont typeface="Wingdings" pitchFamily="2" charset="2"/>
              <a:buChar char="§"/>
            </a:pPr>
            <a:endParaRPr lang="en-US" altLang="en-US" sz="15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sub contractor  had not implemented a robust IVMS feedback and notification system to effectively manage driver behaviour.</a:t>
            </a:r>
          </a:p>
          <a:p>
            <a:pPr>
              <a:lnSpc>
                <a:spcPct val="100000"/>
              </a:lnSpc>
              <a:spcBef>
                <a:spcPts val="600"/>
              </a:spcBef>
              <a:buClr>
                <a:srgbClr val="000000"/>
              </a:buClr>
              <a:buSzPct val="130000"/>
              <a:buFont typeface="Wingdings" pitchFamily="2" charset="2"/>
              <a:buChar char="§"/>
            </a:pPr>
            <a:endParaRPr lang="en-US" altLang="en-US" sz="15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PDO contractor was not effectively assuring safety standards in its sub contractors</a:t>
            </a:r>
          </a:p>
          <a:p>
            <a:pPr>
              <a:lnSpc>
                <a:spcPct val="100000"/>
              </a:lnSpc>
              <a:spcBef>
                <a:spcPts val="600"/>
              </a:spcBef>
              <a:buClr>
                <a:srgbClr val="000000"/>
              </a:buClr>
              <a:buSzPct val="130000"/>
              <a:buFont typeface="Wingdings" pitchFamily="2" charset="2"/>
              <a:buChar char="§"/>
            </a:pPr>
            <a:endParaRPr lang="en-US" altLang="en-US" sz="1500" dirty="0" smtClean="0">
              <a:solidFill>
                <a:srgbClr val="000000"/>
              </a:solidFill>
              <a:latin typeface="Calibri" pitchFamily="34" charset="0"/>
              <a:cs typeface="Calibri" pitchFamily="34" charset="0"/>
            </a:endParaRPr>
          </a:p>
          <a:p>
            <a:pPr>
              <a:lnSpc>
                <a:spcPct val="100000"/>
              </a:lnSpc>
              <a:spcBef>
                <a:spcPts val="600"/>
              </a:spcBef>
              <a:buClr>
                <a:srgbClr val="000000"/>
              </a:buClr>
              <a:buSzPct val="130000"/>
              <a:buFont typeface="Wingdings" pitchFamily="2" charset="2"/>
              <a:buChar char="§"/>
            </a:pPr>
            <a:r>
              <a:rPr lang="en-US" altLang="en-US" sz="1500" dirty="0" smtClean="0">
                <a:solidFill>
                  <a:srgbClr val="000000"/>
                </a:solidFill>
                <a:latin typeface="Calibri" pitchFamily="34" charset="0"/>
                <a:cs typeface="Calibri" pitchFamily="34" charset="0"/>
              </a:rPr>
              <a:t>The PDO Contract Holder was not effectively ensuring  the contractor was managing its sub contractor management.</a:t>
            </a:r>
          </a:p>
          <a:p>
            <a:pPr marL="342900" lvl="0" indent="-342900">
              <a:lnSpc>
                <a:spcPct val="100000"/>
              </a:lnSpc>
              <a:spcBef>
                <a:spcPts val="600"/>
              </a:spcBef>
              <a:buNone/>
            </a:pPr>
            <a:r>
              <a:rPr lang="zh-CN" altLang="en-US" sz="1400" dirty="0" smtClean="0">
                <a:latin typeface="Calibri" pitchFamily="34" charset="0"/>
                <a:cs typeface="Calibri" pitchFamily="34" charset="0"/>
              </a:rPr>
              <a:t>       </a:t>
            </a:r>
            <a:endParaRPr lang="en-US" altLang="zh-CN" sz="1400" b="1" dirty="0" smtClean="0">
              <a:solidFill>
                <a:srgbClr val="000099"/>
              </a:solidFill>
              <a:latin typeface="Calibri" pitchFamily="34" charset="0"/>
              <a:cs typeface="Calibri" pitchFamily="34" charset="0"/>
            </a:endParaRPr>
          </a:p>
          <a:p>
            <a:pPr marL="342900" lvl="0" indent="-342900">
              <a:lnSpc>
                <a:spcPct val="100000"/>
              </a:lnSpc>
              <a:spcBef>
                <a:spcPts val="600"/>
              </a:spcBef>
              <a:buNone/>
            </a:pPr>
            <a:endParaRPr lang="en-US" altLang="zh-CN" sz="1400" b="1" dirty="0" smtClean="0">
              <a:solidFill>
                <a:srgbClr val="000099"/>
              </a:solidFill>
            </a:endParaRPr>
          </a:p>
          <a:p>
            <a:pPr marL="342900" lvl="0" indent="-342900">
              <a:lnSpc>
                <a:spcPct val="100000"/>
              </a:lnSpc>
              <a:buNone/>
            </a:pPr>
            <a:endParaRPr lang="en-US" altLang="en-US" sz="1400" b="1" dirty="0" smtClean="0">
              <a:solidFill>
                <a:srgbClr val="000099"/>
              </a:solidFill>
            </a:endParaRPr>
          </a:p>
          <a:p>
            <a:endParaRPr lang="en-US" dirty="0"/>
          </a:p>
        </p:txBody>
      </p:sp>
      <p:sp>
        <p:nvSpPr>
          <p:cNvPr id="5"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sub contractor's lorry rolled over after a </a:t>
            </a:r>
            <a:r>
              <a:rPr kumimoji="0" lang="en-US" sz="2000" b="1" i="1" u="none" strike="noStrike" kern="0" cap="none" spc="0" normalizeH="0" baseline="0" noProof="0" dirty="0" err="1" smtClean="0">
                <a:ln>
                  <a:noFill/>
                </a:ln>
                <a:effectLst/>
                <a:uLnTx/>
                <a:uFillTx/>
                <a:latin typeface="+mj-lt"/>
                <a:ea typeface="+mj-ea"/>
                <a:cs typeface="+mj-cs"/>
              </a:rPr>
              <a:t>tyre</a:t>
            </a:r>
            <a:r>
              <a:rPr kumimoji="0" lang="en-US" sz="2000" b="1" i="1" u="none" strike="noStrike" kern="0" cap="none" spc="0" normalizeH="0" baseline="0" noProof="0" dirty="0" smtClean="0">
                <a:ln>
                  <a:noFill/>
                </a:ln>
                <a:effectLst/>
                <a:uLnTx/>
                <a:uFillTx/>
                <a:latin typeface="+mj-lt"/>
                <a:ea typeface="+mj-ea"/>
                <a:cs typeface="+mj-cs"/>
              </a:rPr>
              <a:t> burst</a:t>
            </a:r>
            <a:endParaRPr kumimoji="0" lang="en-US" sz="2000" b="1" i="1" u="none" strike="noStrike" kern="0" cap="none" spc="0" normalizeH="0" baseline="0" noProof="0" dirty="0">
              <a:ln>
                <a:noFill/>
              </a:ln>
              <a:effectLst/>
              <a:uLnTx/>
              <a:uFillTx/>
              <a:latin typeface="+mj-lt"/>
              <a:ea typeface="+mj-ea"/>
              <a:cs typeface="+mj-cs"/>
            </a:endParaRPr>
          </a:p>
        </p:txBody>
      </p:sp>
      <p:grpSp>
        <p:nvGrpSpPr>
          <p:cNvPr id="3" name="Group 3"/>
          <p:cNvGrpSpPr/>
          <p:nvPr/>
        </p:nvGrpSpPr>
        <p:grpSpPr>
          <a:xfrm>
            <a:off x="152400" y="152400"/>
            <a:ext cx="533400" cy="461665"/>
            <a:chOff x="685800" y="1062335"/>
            <a:chExt cx="533400" cy="461665"/>
          </a:xfrm>
        </p:grpSpPr>
        <p:sp>
          <p:nvSpPr>
            <p:cNvPr id="6" name="Oval 5"/>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8"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8</a:t>
            </a:fld>
            <a:endParaRPr lang="en-US" alt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3400" y="762000"/>
            <a:ext cx="8305800" cy="3681413"/>
          </a:xfrm>
        </p:spPr>
        <p:txBody>
          <a:bodyPr/>
          <a:lstStyle/>
          <a:p>
            <a:pPr>
              <a:lnSpc>
                <a:spcPct val="100000"/>
              </a:lnSpc>
              <a:spcBef>
                <a:spcPts val="600"/>
              </a:spcBef>
              <a:spcAft>
                <a:spcPts val="0"/>
              </a:spcAft>
              <a:buClrTx/>
              <a:buSzPct val="100000"/>
              <a:buNone/>
            </a:pPr>
            <a:r>
              <a:rPr lang="en-US" sz="1800" b="1" dirty="0" smtClean="0">
                <a:solidFill>
                  <a:srgbClr val="000000"/>
                </a:solidFill>
              </a:rPr>
              <a:t>Our lessons to be learnt:</a:t>
            </a:r>
            <a:endParaRPr lang="en-US" altLang="zh-CN" sz="1600" b="1" dirty="0" smtClean="0">
              <a:solidFill>
                <a:srgbClr val="000099"/>
              </a:solidFill>
            </a:endParaRPr>
          </a:p>
          <a:p>
            <a:pPr>
              <a:lnSpc>
                <a:spcPct val="100000"/>
              </a:lnSpc>
              <a:spcBef>
                <a:spcPts val="600"/>
              </a:spcBef>
              <a:spcAft>
                <a:spcPts val="300"/>
              </a:spcAft>
              <a:buSzPct val="130000"/>
              <a:buFont typeface="Wingdings" pitchFamily="2" charset="2"/>
              <a:buChar char="§"/>
            </a:pPr>
            <a:r>
              <a:rPr lang="en-US" altLang="en-US" sz="1400" dirty="0" smtClean="0">
                <a:solidFill>
                  <a:srgbClr val="000000"/>
                </a:solidFill>
                <a:latin typeface="Calibri" pitchFamily="34" charset="0"/>
                <a:cs typeface="Calibri" pitchFamily="34" charset="0"/>
              </a:rPr>
              <a:t>Contract Holders should understand the importance of managing road safety risks in (sub) contractors.</a:t>
            </a:r>
          </a:p>
          <a:p>
            <a:pPr>
              <a:lnSpc>
                <a:spcPct val="100000"/>
              </a:lnSpc>
              <a:spcBef>
                <a:spcPts val="600"/>
              </a:spcBef>
              <a:spcAft>
                <a:spcPts val="300"/>
              </a:spcAft>
              <a:buClrTx/>
              <a:buSzPct val="130000"/>
              <a:buFont typeface="Wingdings" pitchFamily="2" charset="2"/>
              <a:buChar char="§"/>
            </a:pPr>
            <a:r>
              <a:rPr lang="en-US" altLang="en-US" sz="1400" dirty="0" smtClean="0">
                <a:solidFill>
                  <a:srgbClr val="000000"/>
                </a:solidFill>
                <a:latin typeface="Calibri" pitchFamily="34" charset="0"/>
                <a:cs typeface="Calibri" pitchFamily="34" charset="0"/>
              </a:rPr>
              <a:t>Contractors need a process to ensure all tyres are discarded when they reach 4 years old.</a:t>
            </a:r>
          </a:p>
          <a:p>
            <a:pPr>
              <a:lnSpc>
                <a:spcPct val="100000"/>
              </a:lnSpc>
              <a:spcBef>
                <a:spcPts val="600"/>
              </a:spcBef>
              <a:spcAft>
                <a:spcPts val="300"/>
              </a:spcAft>
              <a:buSzPct val="130000"/>
              <a:buFont typeface="Wingdings" pitchFamily="2" charset="2"/>
              <a:buChar char="§"/>
            </a:pPr>
            <a:r>
              <a:rPr lang="en-US" altLang="en-US" sz="1400" dirty="0" smtClean="0">
                <a:solidFill>
                  <a:srgbClr val="000000"/>
                </a:solidFill>
                <a:latin typeface="Calibri" pitchFamily="34" charset="0"/>
                <a:cs typeface="Calibri" pitchFamily="34" charset="0"/>
              </a:rPr>
              <a:t>Contractors must manage their sub contractors.</a:t>
            </a:r>
          </a:p>
          <a:p>
            <a:pPr>
              <a:lnSpc>
                <a:spcPct val="100000"/>
              </a:lnSpc>
              <a:spcBef>
                <a:spcPts val="600"/>
              </a:spcBef>
              <a:spcAft>
                <a:spcPts val="300"/>
              </a:spcAft>
              <a:buSzPct val="130000"/>
              <a:buFont typeface="Wingdings" pitchFamily="2" charset="2"/>
              <a:buChar char="§"/>
            </a:pPr>
            <a:r>
              <a:rPr lang="en-US" altLang="en-US" sz="1400" dirty="0" smtClean="0">
                <a:solidFill>
                  <a:srgbClr val="000000"/>
                </a:solidFill>
                <a:latin typeface="Calibri" pitchFamily="34" charset="0"/>
                <a:cs typeface="Calibri" pitchFamily="34" charset="0"/>
              </a:rPr>
              <a:t>Contractors should only use IVMS systems from suppliers which have provided written evidence that they comply with PDO standards.</a:t>
            </a:r>
            <a:endParaRPr lang="en-US" sz="1400" dirty="0" smtClean="0"/>
          </a:p>
          <a:p>
            <a:pPr>
              <a:lnSpc>
                <a:spcPct val="100000"/>
              </a:lnSpc>
              <a:spcBef>
                <a:spcPts val="600"/>
              </a:spcBef>
              <a:spcAft>
                <a:spcPts val="300"/>
              </a:spcAft>
              <a:buClrTx/>
              <a:buSzPct val="130000"/>
              <a:buFont typeface="Wingdings" pitchFamily="2" charset="2"/>
              <a:buChar char="§"/>
            </a:pPr>
            <a:r>
              <a:rPr lang="en-US" altLang="en-US" sz="1400" dirty="0" smtClean="0">
                <a:solidFill>
                  <a:srgbClr val="000000"/>
                </a:solidFill>
                <a:latin typeface="Calibri" pitchFamily="34" charset="0"/>
                <a:cs typeface="Calibri" pitchFamily="34" charset="0"/>
              </a:rPr>
              <a:t>Drivers need to insist spare tyres after being used are returned back to the spare tyre cradle.</a:t>
            </a:r>
          </a:p>
          <a:p>
            <a:pPr>
              <a:lnSpc>
                <a:spcPct val="100000"/>
              </a:lnSpc>
              <a:spcBef>
                <a:spcPts val="600"/>
              </a:spcBef>
              <a:spcAft>
                <a:spcPts val="300"/>
              </a:spcAft>
              <a:buClrTx/>
              <a:buSzPct val="130000"/>
              <a:buFont typeface="Wingdings" pitchFamily="2" charset="2"/>
              <a:buChar char="§"/>
            </a:pPr>
            <a:r>
              <a:rPr lang="en-US" altLang="en-US" sz="1400" dirty="0" smtClean="0">
                <a:solidFill>
                  <a:srgbClr val="000000"/>
                </a:solidFill>
                <a:latin typeface="Calibri" pitchFamily="34" charset="0"/>
                <a:cs typeface="Calibri" pitchFamily="34" charset="0"/>
              </a:rPr>
              <a:t>Drivers should slow down when driving through road works. The speed limit is the maximum not the target.</a:t>
            </a:r>
          </a:p>
        </p:txBody>
      </p:sp>
      <p:sp>
        <p:nvSpPr>
          <p:cNvPr id="5" name="Title 2"/>
          <p:cNvSpPr txBox="1">
            <a:spLocks/>
          </p:cNvSpPr>
          <p:nvPr/>
        </p:nvSpPr>
        <p:spPr bwMode="auto">
          <a:xfrm>
            <a:off x="300600" y="1524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effectLst/>
                <a:uLnTx/>
                <a:uFillTx/>
                <a:latin typeface="+mj-lt"/>
                <a:ea typeface="+mj-ea"/>
                <a:cs typeface="+mj-cs"/>
              </a:rPr>
              <a:t>A subcontractor's lorry rolled over after a </a:t>
            </a:r>
            <a:r>
              <a:rPr kumimoji="0" lang="en-US" sz="2000" b="1" i="1" u="none" strike="noStrike" kern="0" cap="none" spc="0" normalizeH="0" baseline="0" noProof="0" dirty="0" err="1" smtClean="0">
                <a:ln>
                  <a:noFill/>
                </a:ln>
                <a:effectLst/>
                <a:uLnTx/>
                <a:uFillTx/>
                <a:latin typeface="+mj-lt"/>
                <a:ea typeface="+mj-ea"/>
                <a:cs typeface="+mj-cs"/>
              </a:rPr>
              <a:t>tyre</a:t>
            </a:r>
            <a:r>
              <a:rPr kumimoji="0" lang="en-US" sz="2000" b="1" i="1" u="none" strike="noStrike" kern="0" cap="none" spc="0" normalizeH="0" baseline="0" noProof="0" dirty="0" smtClean="0">
                <a:ln>
                  <a:noFill/>
                </a:ln>
                <a:effectLst/>
                <a:uLnTx/>
                <a:uFillTx/>
                <a:latin typeface="+mj-lt"/>
                <a:ea typeface="+mj-ea"/>
                <a:cs typeface="+mj-cs"/>
              </a:rPr>
              <a:t> burst</a:t>
            </a:r>
            <a:endParaRPr kumimoji="0" lang="en-US" sz="2000" b="1" i="1" u="none" strike="noStrike" kern="0" cap="none" spc="0" normalizeH="0" baseline="0" noProof="0" dirty="0">
              <a:ln>
                <a:noFill/>
              </a:ln>
              <a:effectLst/>
              <a:uLnTx/>
              <a:uFillTx/>
              <a:latin typeface="+mj-lt"/>
              <a:ea typeface="+mj-ea"/>
              <a:cs typeface="+mj-cs"/>
            </a:endParaRPr>
          </a:p>
        </p:txBody>
      </p:sp>
      <p:sp>
        <p:nvSpPr>
          <p:cNvPr id="6" name="Rectangle 5"/>
          <p:cNvSpPr/>
          <p:nvPr/>
        </p:nvSpPr>
        <p:spPr>
          <a:xfrm>
            <a:off x="609600" y="4495800"/>
            <a:ext cx="8153400" cy="1200329"/>
          </a:xfrm>
          <a:prstGeom prst="rect">
            <a:avLst/>
          </a:prstGeom>
        </p:spPr>
        <p:txBody>
          <a:bodyPr wrap="square">
            <a:spAutoFit/>
          </a:bodyPr>
          <a:lstStyle/>
          <a:p>
            <a:pPr>
              <a:lnSpc>
                <a:spcPct val="100000"/>
              </a:lnSpc>
              <a:spcBef>
                <a:spcPts val="600"/>
              </a:spcBef>
              <a:spcAft>
                <a:spcPts val="300"/>
              </a:spcAft>
              <a:buClrTx/>
              <a:buSzPct val="130000"/>
            </a:pPr>
            <a:r>
              <a:rPr lang="en-US" altLang="en-US" dirty="0" smtClean="0">
                <a:solidFill>
                  <a:srgbClr val="000000"/>
                </a:solidFill>
                <a:latin typeface="Calibri" pitchFamily="34" charset="0"/>
                <a:cs typeface="Calibri" pitchFamily="34" charset="0"/>
              </a:rPr>
              <a:t>Contract holders should request contractors to conduct an immediate check on their fleet and remove all tyres which are above the 4 year expiry date.</a:t>
            </a:r>
          </a:p>
        </p:txBody>
      </p:sp>
      <p:sp>
        <p:nvSpPr>
          <p:cNvPr id="8" name="Rectangle 7"/>
          <p:cNvSpPr/>
          <p:nvPr/>
        </p:nvSpPr>
        <p:spPr>
          <a:xfrm>
            <a:off x="1895908" y="3505200"/>
            <a:ext cx="4621714"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IMMEDIATE ACTION</a:t>
            </a:r>
            <a:endParaRPr lang="en-US" sz="36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grpSp>
        <p:nvGrpSpPr>
          <p:cNvPr id="3" name="Group 6"/>
          <p:cNvGrpSpPr/>
          <p:nvPr/>
        </p:nvGrpSpPr>
        <p:grpSpPr>
          <a:xfrm>
            <a:off x="152400" y="152400"/>
            <a:ext cx="533400" cy="461665"/>
            <a:chOff x="685800" y="1062335"/>
            <a:chExt cx="533400" cy="461665"/>
          </a:xfrm>
        </p:grpSpPr>
        <p:sp>
          <p:nvSpPr>
            <p:cNvPr id="9" name="Oval 8"/>
            <p:cNvSpPr/>
            <p:nvPr/>
          </p:nvSpPr>
          <p:spPr bwMode="auto">
            <a:xfrm>
              <a:off x="685800" y="1066800"/>
              <a:ext cx="533400" cy="4572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804446" y="1062335"/>
              <a:ext cx="338554" cy="461665"/>
            </a:xfrm>
            <a:prstGeom prst="rect">
              <a:avLst/>
            </a:prstGeom>
            <a:noFill/>
          </p:spPr>
          <p:txBody>
            <a:bodyPr wrap="none" rtlCol="0">
              <a:spAutoFit/>
            </a:bodyPr>
            <a:lstStyle/>
            <a:p>
              <a:r>
                <a:rPr lang="en-US" dirty="0" smtClean="0"/>
                <a:t>1</a:t>
              </a:r>
              <a:endParaRPr lang="en-US" dirty="0"/>
            </a:p>
          </p:txBody>
        </p:sp>
      </p:grpSp>
      <p:sp>
        <p:nvSpPr>
          <p:cNvPr id="11" name="Slide Number Placeholder 12"/>
          <p:cNvSpPr>
            <a:spLocks noGrp="1"/>
          </p:cNvSpPr>
          <p:nvPr>
            <p:ph type="sldNum" sz="quarter" idx="12"/>
          </p:nvPr>
        </p:nvSpPr>
        <p:spPr>
          <a:xfrm>
            <a:off x="6553200" y="6356350"/>
            <a:ext cx="2133600" cy="365125"/>
          </a:xfrm>
          <a:noFill/>
        </p:spPr>
        <p:txBody>
          <a:bodyPr/>
          <a:lstStyle/>
          <a:p>
            <a:fld id="{4D90B350-3F30-4A43-A2A7-685831D5FEA8}" type="slidenum">
              <a:rPr lang="en-US" altLang="en-US" smtClean="0"/>
              <a:t>9</a:t>
            </a:fld>
            <a:endParaRPr lang="en-US" alt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18754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FB31433-DEFE-408B-9F68-79FDCCD271AA}"/>
</file>

<file path=customXml/itemProps2.xml><?xml version="1.0" encoding="utf-8"?>
<ds:datastoreItem xmlns:ds="http://schemas.openxmlformats.org/officeDocument/2006/customXml" ds:itemID="{D9059288-4700-48F3-B00A-16EA8EECB78D}"/>
</file>

<file path=customXml/itemProps3.xml><?xml version="1.0" encoding="utf-8"?>
<ds:datastoreItem xmlns:ds="http://schemas.openxmlformats.org/officeDocument/2006/customXml" ds:itemID="{670C88BF-190A-4937-8B79-039164E9DC22}"/>
</file>

<file path=docProps/app.xml><?xml version="1.0" encoding="utf-8"?>
<Properties xmlns="http://schemas.openxmlformats.org/officeDocument/2006/extended-properties" xmlns:vt="http://schemas.openxmlformats.org/officeDocument/2006/docPropsVTypes">
  <Template>Default Theme</Template>
  <TotalTime>15</TotalTime>
  <Words>1406</Words>
  <Application>Microsoft Office PowerPoint</Application>
  <PresentationFormat>On-screen Show (4:3)</PresentationFormat>
  <Paragraphs>186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Theme</vt:lpstr>
      <vt:lpstr>Slide 1</vt:lpstr>
      <vt:lpstr>Slide 2</vt:lpstr>
      <vt:lpstr>The fatal injuries</vt:lpstr>
      <vt:lpstr>Slide 4</vt:lpstr>
      <vt:lpstr>Slide 5</vt:lpstr>
      <vt:lpstr>Slide 6</vt:lpstr>
      <vt:lpstr>A sub contractor's lorry rolled over after a tyre burst</vt:lpstr>
      <vt:lpstr>Slide 8</vt:lpstr>
      <vt:lpstr>Slide 9</vt:lpstr>
      <vt:lpstr>Slide 10</vt:lpstr>
      <vt:lpstr>Slide 11</vt:lpstr>
      <vt:lpstr>Slide 12</vt:lpstr>
      <vt:lpstr>Slide 13</vt:lpstr>
      <vt:lpstr>Slide 14</vt:lpstr>
      <vt:lpstr>Slide 15</vt:lpstr>
      <vt:lpstr>What can I do to help?</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mu93647</cp:lastModifiedBy>
  <cp:revision>4</cp:revision>
  <dcterms:created xsi:type="dcterms:W3CDTF">2014-02-12T04:53:40Z</dcterms:created>
  <dcterms:modified xsi:type="dcterms:W3CDTF">2014-02-12T05:09:49Z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