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7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8" r:id="rId5"/>
    <p:sldId id="267" r:id="rId6"/>
    <p:sldId id="269" r:id="rId7"/>
    <p:sldId id="264" r:id="rId8"/>
    <p:sldId id="263" r:id="rId9"/>
    <p:sldId id="262" r:id="rId10"/>
    <p:sldId id="261" r:id="rId11"/>
    <p:sldId id="259" r:id="rId12"/>
    <p:sldId id="260" r:id="rId13"/>
    <p:sldId id="258" r:id="rId14"/>
    <p:sldId id="272" r:id="rId15"/>
    <p:sldId id="273" r:id="rId16"/>
    <p:sldId id="266" r:id="rId17"/>
    <p:sldId id="274" r:id="rId18"/>
    <p:sldId id="275" r:id="rId19"/>
    <p:sldId id="276" r:id="rId20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13" autoAdjust="0"/>
  </p:normalViewPr>
  <p:slideViewPr>
    <p:cSldViewPr>
      <p:cViewPr>
        <p:scale>
          <a:sx n="79" d="100"/>
          <a:sy n="79" d="100"/>
        </p:scale>
        <p:origin x="-254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CE6FA-3FE8-43BA-B11C-7B32E98F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8C17F4-A7E3-4C24-80C3-CE3A319FF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60A5D-489E-4728-B57C-734A54527F7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C7D93-8D7C-44FE-9635-3D67B8D9E74A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629BA-76BF-4714-B8BC-43AF5AD4A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8F9E-F6DB-42DC-B268-704BDE0B3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1A57BB-0EEB-4C43-81E4-B47FF2C4E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Content Placeholder 5" descr="PPT option2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0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PT option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Workplace Safety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Engagement Pack Volume 2014 Edition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Working at Heights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mu54394\AppData\Local\Microsoft\Windows\Temporary Internet Files\Content.IE5\CQAE6MX5\MP90038521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3352800"/>
            <a:ext cx="206828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524000"/>
            <a:ext cx="688816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239000" y="1905000"/>
            <a:ext cx="1459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and fractured</a:t>
            </a:r>
          </a:p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his wrist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0" y="1066800"/>
            <a:ext cx="2032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2 metres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7173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u="sng" dirty="0" smtClean="0">
                <a:cs typeface="Arial" charset="0"/>
              </a:rPr>
              <a:t>KCA </a:t>
            </a:r>
            <a:r>
              <a:rPr lang="en-US" b="1" u="sng" dirty="0" err="1" smtClean="0">
                <a:cs typeface="Arial" charset="0"/>
              </a:rPr>
              <a:t>Deutag</a:t>
            </a:r>
            <a:r>
              <a:rPr lang="en-US" b="1" u="sng" dirty="0" smtClean="0">
                <a:cs typeface="Arial" charset="0"/>
              </a:rPr>
              <a:t> LTI -  3</a:t>
            </a:r>
            <a:r>
              <a:rPr lang="en-US" b="1" u="sng" baseline="30000" dirty="0" smtClean="0">
                <a:cs typeface="Arial" charset="0"/>
              </a:rPr>
              <a:t>rd</a:t>
            </a:r>
            <a:r>
              <a:rPr lang="en-US" b="1" u="sng" dirty="0" smtClean="0">
                <a:cs typeface="Arial" charset="0"/>
              </a:rPr>
              <a:t> February 2013</a:t>
            </a:r>
            <a:endParaRPr lang="en-GB" b="1" u="sng" dirty="0"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Not securing the ladder.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Taking a short cut to be quick.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Not replacing handrails which had been removed.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Not being vigilant and aware of the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Not considering the dangers.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29BA-76BF-4714-B8BC-43AF5AD4A5B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Top 5 learnings from our fall from height victims last year</a:t>
            </a:r>
            <a:endParaRPr lang="en-GB" sz="2400" b="1" u="sng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862935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resulted in a fall from height…….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sz="2800" dirty="0" smtClean="0"/>
              <a:t>Acceptance of poor design or practices.</a:t>
            </a:r>
          </a:p>
          <a:p>
            <a:r>
              <a:rPr lang="en-US" sz="2800" dirty="0" smtClean="0"/>
              <a:t>Lack of assurance of competency.</a:t>
            </a:r>
          </a:p>
          <a:p>
            <a:r>
              <a:rPr lang="en-US" sz="2800" dirty="0" smtClean="0"/>
              <a:t>Poor risk assessment and inspections.</a:t>
            </a:r>
          </a:p>
          <a:p>
            <a:r>
              <a:rPr lang="en-US" sz="2800" dirty="0" smtClean="0"/>
              <a:t>Inadequate management of change.</a:t>
            </a:r>
          </a:p>
          <a:p>
            <a:r>
              <a:rPr lang="en-US" sz="2800" dirty="0" smtClean="0"/>
              <a:t>Poor subcontractor management.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29BA-76BF-4714-B8BC-43AF5AD4A5B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Top 5 tips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of </a:t>
            </a:r>
            <a:r>
              <a:rPr lang="en-US" b="1" i="1" u="sng" dirty="0" smtClean="0">
                <a:cs typeface="Arial" charset="0"/>
              </a:rPr>
              <a:t>how our </a:t>
            </a:r>
            <a:r>
              <a:rPr kumimoji="0" lang="en-US" sz="2400" b="1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management  controls failed last year</a:t>
            </a:r>
            <a:endParaRPr kumimoji="0" lang="en-GB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862935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resulted in a fall from height…….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2747610"/>
            <a:ext cx="4016375" cy="293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143000"/>
            <a:ext cx="4800600" cy="4906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50% of surgical submissions to the main hospitals in the</a:t>
            </a:r>
          </a:p>
          <a:p>
            <a:pPr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Emirate state related to falls and falling objects,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50%, 307 injuries, related to falls and falling objects</a:t>
            </a:r>
          </a:p>
          <a:p>
            <a:pPr lvl="1"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600" dirty="0" smtClean="0">
                <a:latin typeface="Calibri" pitchFamily="34" charset="0"/>
                <a:cs typeface="Calibri" pitchFamily="34" charset="0"/>
              </a:rPr>
              <a:t>The injured were mostly male migrant workers aged between 22 and 44</a:t>
            </a:r>
          </a:p>
          <a:p>
            <a:pPr lvl="1"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(2003 to 2005, 614 occupational injuries,)</a:t>
            </a:r>
          </a:p>
          <a:p>
            <a:pPr lvl="1">
              <a:buNone/>
            </a:pPr>
            <a:endParaRPr lang="en-US" sz="1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019800" y="2438400"/>
            <a:ext cx="2321789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i="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 of FATAL occupational Injuries</a:t>
            </a:r>
            <a:r>
              <a:rPr lang="en-US" dirty="0"/>
              <a:t> </a:t>
            </a:r>
            <a:endParaRPr lang="en-US" sz="1100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We can use Abu </a:t>
            </a:r>
            <a:r>
              <a:rPr lang="en-US" sz="2400" b="1" u="sng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Dhabis</a:t>
            </a:r>
            <a:r>
              <a:rPr lang="en-US" sz="2400" b="1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’ information as a guide</a:t>
            </a:r>
            <a:endParaRPr lang="en-GB" sz="2400" b="1" u="sng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57150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Latest data available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Workers Beware - Checklist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1910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Has your Tool Box Talk today reviewed all the hazards of the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Have you reviewed your area for a risk of falling or dropped objects?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Are all fall and  dropped object risk areas  suitably protected with rails or toe boards?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Are </a:t>
            </a:r>
            <a:r>
              <a:rPr lang="en-US" sz="1600" dirty="0" err="1" smtClean="0"/>
              <a:t>ScaffTags</a:t>
            </a:r>
            <a:r>
              <a:rPr lang="en-US" sz="1600" dirty="0" smtClean="0"/>
              <a:t> in place to show a competent person has inspected the structure?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Have you checked that nothing has changed which affects your safety from working at height since you were last there?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29BA-76BF-4714-B8BC-43AF5AD4A5B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Description: FIG_0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676400"/>
            <a:ext cx="2614930" cy="280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638800"/>
            <a:ext cx="693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think someone is in danger, STOP and intervene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Management Beware - Checklist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800600" cy="5257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Are you assured that the appropriate equipment to prevent or protect against falls from height is in place?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Are you assured that all equipment provided is fit for purpose for its intended use and maintained in good order?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Are you assured that employees have received adequate training to enable them to complete the work safely and method statements are understood?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Are you assured that work is properly supervised , checking what is actually happening on site and STOP bad practice?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Are you assured that your people are competent for working at height, which means having the right knowledge, training, skills and experience for the task?</a:t>
            </a:r>
          </a:p>
          <a:p>
            <a:pPr lvl="1"/>
            <a:endParaRPr lang="en-US" sz="18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29BA-76BF-4714-B8BC-43AF5AD4A5B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Description: cards mont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981200"/>
            <a:ext cx="3481070" cy="29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189" y="5417403"/>
            <a:ext cx="8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</a:t>
            </a:r>
            <a:r>
              <a:rPr lang="en-US" sz="1600" dirty="0" smtClean="0"/>
              <a:t>1257 </a:t>
            </a:r>
            <a:r>
              <a:rPr lang="en-US" sz="1600" dirty="0" smtClean="0"/>
              <a:t>– (</a:t>
            </a:r>
            <a:r>
              <a:rPr lang="en-AU" sz="1600" dirty="0" smtClean="0"/>
              <a:t>Scaffolding</a:t>
            </a:r>
            <a:r>
              <a:rPr lang="en-AU" sz="1600" dirty="0" smtClean="0"/>
              <a:t>, Working at Heights or Over Water, Lifting Operations and </a:t>
            </a:r>
            <a:r>
              <a:rPr lang="en-AU" sz="1600" dirty="0" smtClean="0"/>
              <a:t>Earthworks)</a:t>
            </a:r>
          </a:p>
          <a:p>
            <a:r>
              <a:rPr lang="en-US" sz="1600" dirty="0" smtClean="0"/>
              <a:t>Remember </a:t>
            </a:r>
            <a:r>
              <a:rPr lang="en-US" sz="1600" dirty="0" smtClean="0"/>
              <a:t>by May </a:t>
            </a: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 smtClean="0"/>
              <a:t>2014  PDO will require all scaffolding personnel to have been assessed and then carry the appropriate competence Card ..……     Don’t delay, competency assess today.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48189" y="6290846"/>
            <a:ext cx="8862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more information contact MSE12 – Kevin Doyle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Working at height is a life saving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29BA-76BF-4714-B8BC-43AF5AD4A5B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2057400"/>
            <a:ext cx="6019800" cy="364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295400"/>
            <a:ext cx="8361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falling from a height can often kill, so pay special attention when</a:t>
            </a:r>
          </a:p>
          <a:p>
            <a:r>
              <a:rPr lang="en-US" dirty="0" smtClean="0"/>
              <a:t>working where you can potentially fall.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PDO has been lucky so far….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1459468"/>
            <a:ext cx="701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PDO’s serious injuries from </a:t>
            </a:r>
            <a:r>
              <a:rPr lang="en-GB" sz="1800" dirty="0" smtClean="0">
                <a:solidFill>
                  <a:srgbClr val="FF0000"/>
                </a:solidFill>
                <a:latin typeface="Berlin Sans FB Demi" pitchFamily="34" charset="0"/>
                <a:cs typeface="Calibri" pitchFamily="34" charset="0"/>
              </a:rPr>
              <a:t>falls from heights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increased  by 75% in 2013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2438400"/>
            <a:ext cx="7080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Already in 2014 we have suffered an electrician falling over 7 metres onto</a:t>
            </a:r>
          </a:p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a marble floor due to unsecure barriers.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9684" y="3925669"/>
            <a:ext cx="6988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We need to improve our focus and awareness on the dangers of working</a:t>
            </a:r>
          </a:p>
          <a:p>
            <a:pPr algn="ctr"/>
            <a:r>
              <a:rPr lang="en-GB" sz="1800" dirty="0" smtClean="0">
                <a:latin typeface="Calibri" pitchFamily="34" charset="0"/>
                <a:cs typeface="Calibri" pitchFamily="34" charset="0"/>
              </a:rPr>
              <a:t>at height.  Once you fall it is too late.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9133" y="5193268"/>
            <a:ext cx="563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Before working at height ask yourself is it safe...........?????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95400" y="76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Working at Heights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818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52AD2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FAE0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1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1219200"/>
            <a:ext cx="1676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4953000"/>
            <a:ext cx="1498600" cy="696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914400"/>
            <a:ext cx="3352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7 metres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438400" y="76200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b="1" u="sng" dirty="0" smtClean="0"/>
              <a:t>ATE –LTI- 26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February 2014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6744" y="1992868"/>
            <a:ext cx="440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He is in intensive care with multiple fractures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092" y="3974068"/>
            <a:ext cx="300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Incorrect scaffolding was used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818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38400" y="717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/>
              <a:t>B&amp;C –LTI- 30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August 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8158" y="1905000"/>
            <a:ext cx="2616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and broke his left forearm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:\Users\muwph99s\Desktop\Acidint Pics\Second pictures\DSCN0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8861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1219200"/>
            <a:ext cx="2743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1.3 metres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cs typeface="Arial" charset="0"/>
              </a:rPr>
              <a:t>KCA Deutag, </a:t>
            </a:r>
            <a:r>
              <a:rPr lang="en-US" b="1" u="sng" dirty="0" smtClean="0">
                <a:cs typeface="Arial" charset="0"/>
              </a:rPr>
              <a:t>LTI - 4</a:t>
            </a:r>
            <a:r>
              <a:rPr lang="en-US" b="1" u="sng" baseline="30000" dirty="0" smtClean="0">
                <a:cs typeface="Arial" charset="0"/>
              </a:rPr>
              <a:t>th</a:t>
            </a:r>
            <a:r>
              <a:rPr lang="en-US" b="1" u="sng" dirty="0" smtClean="0">
                <a:cs typeface="Arial" charset="0"/>
              </a:rPr>
              <a:t> August </a:t>
            </a:r>
            <a:r>
              <a:rPr lang="en-US" b="1" u="sng" dirty="0">
                <a:cs typeface="Arial" charset="0"/>
              </a:rPr>
              <a:t>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18288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and fractured his pelvic and collar bones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7195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1143000"/>
            <a:ext cx="2819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9 metres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5275" y="76200"/>
            <a:ext cx="86963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 smtClean="0">
                <a:cs typeface="Arial" charset="0"/>
              </a:rPr>
              <a:t>Abraj Energy Services LTI – 4</a:t>
            </a:r>
            <a:r>
              <a:rPr lang="en-US" b="1" u="sng" baseline="30000" dirty="0" smtClean="0">
                <a:cs typeface="Arial" charset="0"/>
              </a:rPr>
              <a:t>th</a:t>
            </a:r>
            <a:r>
              <a:rPr lang="en-US" b="1" u="sng" dirty="0" smtClean="0">
                <a:cs typeface="Arial" charset="0"/>
              </a:rPr>
              <a:t> July 2013</a:t>
            </a:r>
            <a:endParaRPr lang="en-US" b="1" u="sng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1981200"/>
            <a:ext cx="2526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Calibri" pitchFamily="34" charset="0"/>
                <a:cs typeface="Calibri" pitchFamily="34" charset="0"/>
              </a:rPr>
              <a:t>and fractured his left leg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au172\Dropbox\Work\20130708_1829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5875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1219200"/>
            <a:ext cx="2438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3 metres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38400" y="762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b="1" u="sng" dirty="0" smtClean="0"/>
              <a:t>ATE LTI - 16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June 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19050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fractured his leg in two places</a:t>
            </a:r>
          </a:p>
        </p:txBody>
      </p:sp>
      <p:pic>
        <p:nvPicPr>
          <p:cNvPr id="5" name="Picture 2" descr="C:\Users\ateuser\Desktop\LTI 16 JUNE 2013\INCIDENT SIMULA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514850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1066800"/>
            <a:ext cx="2336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0.6 metres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u="sng" dirty="0" smtClean="0">
                <a:cs typeface="Arial" charset="0"/>
              </a:rPr>
              <a:t>Weatherford LTI  - 20</a:t>
            </a:r>
            <a:r>
              <a:rPr lang="en-US" b="1" u="sng" baseline="30000" dirty="0" smtClean="0">
                <a:cs typeface="Arial" charset="0"/>
              </a:rPr>
              <a:t>th</a:t>
            </a:r>
            <a:r>
              <a:rPr lang="en-US" b="1" u="sng" dirty="0" smtClean="0">
                <a:cs typeface="Arial" charset="0"/>
              </a:rPr>
              <a:t> April 2013</a:t>
            </a:r>
            <a:endParaRPr lang="en-GB" b="1" u="sng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fractured his left knee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1066800"/>
            <a:ext cx="4457700" cy="4648200"/>
            <a:chOff x="1485900" y="859888"/>
            <a:chExt cx="6743700" cy="5083712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485900" y="1447800"/>
              <a:ext cx="18335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chemeClr val="bg1"/>
                  </a:solidFill>
                </a:rPr>
                <a:t>CORRECT</a:t>
              </a:r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859888"/>
              <a:ext cx="6743700" cy="50837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019800" y="1066800"/>
            <a:ext cx="2514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1 metres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  <a:noFill/>
        </p:spPr>
        <p:txBody>
          <a:bodyPr/>
          <a:lstStyle/>
          <a:p>
            <a:fld id="{ED20055F-F736-4B7A-A206-20D0AC6F504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629400" y="163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suffered a fracture 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spinal injury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762000"/>
            <a:ext cx="6553200" cy="472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994973" y="152400"/>
            <a:ext cx="4437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cs typeface="Arial" charset="0"/>
              </a:rPr>
              <a:t>ATE Nimr LTI - 17th April 2013</a:t>
            </a:r>
            <a:endParaRPr lang="en-GB" b="1" u="sng" dirty="0" smtClean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990600"/>
            <a:ext cx="2413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He fell from 2.6 metres 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4880e4f8-4b7d-4bdd-91e3-e10d47036eca">English 1</Language>
    <DocId xmlns="4880e4f8-4b7d-4bdd-91e3-e10d47036eca">18757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96F2A8-BDE9-4494-8154-943EC6C097CE}"/>
</file>

<file path=customXml/itemProps2.xml><?xml version="1.0" encoding="utf-8"?>
<ds:datastoreItem xmlns:ds="http://schemas.openxmlformats.org/officeDocument/2006/customXml" ds:itemID="{3C27523B-E743-4304-8770-59281630041A}"/>
</file>

<file path=customXml/itemProps3.xml><?xml version="1.0" encoding="utf-8"?>
<ds:datastoreItem xmlns:ds="http://schemas.openxmlformats.org/officeDocument/2006/customXml" ds:itemID="{9AFF021C-099E-421A-B166-0C7F19820F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718</Words>
  <Application>Microsoft Office PowerPoint</Application>
  <PresentationFormat>On-screen Show (4:3)</PresentationFormat>
  <Paragraphs>105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Workplace Safety  Engagement Pack Volume 2014 Edition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Top 5 learnings from our fall from height victims last year</vt:lpstr>
      <vt:lpstr>Slide 12</vt:lpstr>
      <vt:lpstr>We can use Abu Dhabis’ information as a guide</vt:lpstr>
      <vt:lpstr>Workers Beware - Checklist</vt:lpstr>
      <vt:lpstr>Management Beware - Checklist</vt:lpstr>
      <vt:lpstr>Working at height is a life saving rule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mu54394</cp:lastModifiedBy>
  <cp:revision>434</cp:revision>
  <dcterms:created xsi:type="dcterms:W3CDTF">2001-05-03T06:07:08Z</dcterms:created>
  <dcterms:modified xsi:type="dcterms:W3CDTF">2014-03-04T05:54:57Z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