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88329" autoAdjust="0"/>
  </p:normalViewPr>
  <p:slideViewPr>
    <p:cSldViewPr>
      <p:cViewPr varScale="1">
        <p:scale>
          <a:sx n="74" d="100"/>
          <a:sy n="74" d="100"/>
        </p:scale>
        <p:origin x="-1622" y="-3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3DF15B-CDBE-4894-8AF9-ECFAAC8FD637}" type="datetimeFigureOut">
              <a:rPr lang="en-US" smtClean="0"/>
              <a:pPr/>
              <a:t>19/03/2014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86EBF9-9C8B-4E9E-8D62-4E9CCD15E7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6EBF9-9C8B-4E9E-8D62-4E9CCD15E70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6EBF9-9C8B-4E9E-8D62-4E9CCD15E70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7CD1D4-F845-4424-84FB-829AFE775B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F3BE1A-DA59-4DC6-8B30-FED41E6922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C9D2FA-7DDD-4411-BA55-C45EAF9A37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EC83F6-FEB7-4511-ABB3-8D24803BE9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CA93C4-E672-4227-82C9-E1E765E29C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0D1B63-303C-4BED-94BB-AFB65A11373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- 1 Line Heading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 Placeholder 43"/>
          <p:cNvSpPr>
            <a:spLocks noGrp="1"/>
          </p:cNvSpPr>
          <p:nvPr>
            <p:ph type="body" sz="quarter" idx="10"/>
          </p:nvPr>
        </p:nvSpPr>
        <p:spPr>
          <a:xfrm>
            <a:off x="255984" y="1310400"/>
            <a:ext cx="7772400" cy="5071350"/>
          </a:xfrm>
        </p:spPr>
        <p:txBody>
          <a:bodyPr/>
          <a:lstStyle>
            <a:lvl1pPr marL="269875" indent="-269875">
              <a:lnSpc>
                <a:spcPct val="120000"/>
              </a:lnSpc>
              <a:buSzPct val="75000"/>
              <a:buFontTx/>
              <a:buBlip>
                <a:blip r:embed="rId2"/>
              </a:buBlip>
              <a:defRPr/>
            </a:lvl1pPr>
            <a:lvl2pPr>
              <a:lnSpc>
                <a:spcPct val="120000"/>
              </a:lnSpc>
              <a:defRPr/>
            </a:lvl2pPr>
            <a:lvl3pPr>
              <a:lnSpc>
                <a:spcPct val="120000"/>
              </a:lnSpc>
              <a:defRPr/>
            </a:lvl3pPr>
            <a:lvl4pPr>
              <a:lnSpc>
                <a:spcPct val="120000"/>
              </a:lnSpc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345548"/>
            <a:ext cx="7700400" cy="41915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E8CAAE-8044-40E0-AA05-A18656E2D99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7D525C-81F4-4273-B7DB-36C74E08731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42FB70-548F-4E2E-A0D0-4C180E12F86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05CFA3-4FDB-42C1-B32E-2627A573DF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BF3DD4-6CE7-4EF2-84EB-F32645F83AC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162420-B71F-424D-9179-5070A85252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929A4F-973E-4583-A0F2-153472C243F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9B91F9-50C0-4D0E-B18A-F05EBEB9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21C9DF-CA4D-4536-BFF4-558FAD7B039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23D7C8-71A7-4F50-89D1-ECBC1AF9DC7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B8DBEA6-D1D8-48A3-ACB4-6B0FE8EA94F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E8DFF4-F0A9-49E2-A305-C52B3C313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350A16-2A5A-4627-83F8-89B5A32AFD9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78FBAF-8D73-49A7-A808-B4C4BB65FCB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C2273D-9889-4B1E-B4FC-A0F92B4F74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6E20A1-C6BC-4400-ADF3-1101C2DAFA9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53C0A1D-DB92-423D-9CEA-35F1C344D6E8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19/03/2014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FC42A66-D265-4616-9082-C66A718E6D3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pic>
        <p:nvPicPr>
          <p:cNvPr id="2050" name="Picture 2" descr="C:\Ruchi\Ruchi\PDO\2012\Corporate Identity\PDO ppt 4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495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altLang="en-US" sz="6000">
              <a:solidFill>
                <a:srgbClr val="FF0000"/>
              </a:solidFill>
              <a:latin typeface="Arial" charset="0"/>
              <a:cs typeface="Arial" charset="0"/>
              <a:sym typeface="Webdings" pitchFamily="18" charset="2"/>
            </a:endParaRPr>
          </a:p>
        </p:txBody>
      </p:sp>
      <p:sp>
        <p:nvSpPr>
          <p:cNvPr id="17413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altLang="en-US" dirty="0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990600" y="-609600"/>
            <a:ext cx="705643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4000" dirty="0" smtClean="0">
              <a:solidFill>
                <a:prstClr val="black"/>
              </a:solidFill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4000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41893" y="2209800"/>
            <a:ext cx="667195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reflection blurRad="12700" stA="28000" endPos="45000" dist="1000" dir="5400000" sy="-100000" algn="bl" rotWithShape="0"/>
                </a:effectLst>
                <a:cs typeface="Arial" charset="0"/>
              </a:rPr>
              <a:t>Non Accidental Deaths (</a:t>
            </a:r>
            <a:r>
              <a:rPr lang="en-US" sz="3600" b="1" cap="all" dirty="0" err="1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reflection blurRad="12700" stA="28000" endPos="45000" dist="1000" dir="5400000" sy="-100000" algn="bl" rotWithShape="0"/>
                </a:effectLst>
                <a:cs typeface="Arial" charset="0"/>
              </a:rPr>
              <a:t>nad</a:t>
            </a:r>
            <a:r>
              <a:rPr lang="en-US" sz="36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reflection blurRad="12700" stA="28000" endPos="45000" dist="1000" dir="5400000" sy="-100000" algn="bl" rotWithShape="0"/>
                </a:effectLst>
                <a:cs typeface="Arial" charset="0"/>
              </a:rPr>
              <a:t>)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reflection blurRad="12700" stA="28000" endPos="45000" dist="1000" dir="5400000" sy="-100000" algn="bl" rotWithShape="0"/>
                </a:effectLst>
                <a:cs typeface="Arial" charset="0"/>
              </a:rPr>
              <a:t> causes and statistics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reflection blurRad="12700" stA="28000" endPos="45000" dist="1000" dir="5400000" sy="-100000" algn="bl" rotWithShape="0"/>
                </a:effectLst>
                <a:cs typeface="Arial" charset="0"/>
              </a:rPr>
              <a:t>2011-2014</a:t>
            </a:r>
            <a:endParaRPr lang="en-GB" sz="3600" b="1" cap="all" dirty="0" smtClean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solidFill>
                <a:prstClr val="black"/>
              </a:solidFill>
              <a:effectLst>
                <a:reflection blurRad="12700" stA="28000" endPos="45000" dist="1000" dir="5400000" sy="-100000" algn="bl" rotWithShape="0"/>
              </a:effectLst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3600" y="510540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By Dr. Salim Sawai - MCOH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ea typeface="+mn-ea"/>
                <a:cs typeface="Arial" charset="0"/>
              </a:rPr>
              <a:t>Non Accidental Deaths Causes</a:t>
            </a:r>
            <a:endParaRPr lang="en-US" sz="3600" b="1" dirty="0"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7557B1-9231-4191-A087-2A408D2BEE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762001" y="1397000"/>
          <a:ext cx="7238999" cy="4151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8349"/>
                <a:gridCol w="1128155"/>
                <a:gridCol w="1222169"/>
                <a:gridCol w="1316181"/>
                <a:gridCol w="1034145"/>
              </a:tblGrid>
              <a:tr h="5016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2014 YTD Mar</a:t>
                      </a:r>
                      <a:endParaRPr lang="en-US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Heart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Suicide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Respiratory system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Digestive system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Unknown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Alcohol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/>
                        <a:t>Total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/>
                        <a:t>13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/>
                        <a:t>7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/>
                        <a:t>9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/>
                        <a:t>5</a:t>
                      </a:r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ea typeface="+mn-ea"/>
                <a:cs typeface="Arial" charset="0"/>
              </a:rPr>
              <a:t>Suicide Prevention</a:t>
            </a:r>
            <a:endParaRPr lang="en-US" sz="3600" b="1" dirty="0"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7557B1-9231-4191-A087-2A408D2BEE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533400" y="1295400"/>
            <a:ext cx="8153400" cy="3352800"/>
          </a:xfrm>
        </p:spPr>
        <p:txBody>
          <a:bodyPr/>
          <a:lstStyle/>
          <a:p>
            <a:r>
              <a:rPr lang="en-US" dirty="0" smtClean="0"/>
              <a:t>This presentation covers :</a:t>
            </a:r>
          </a:p>
          <a:p>
            <a:pPr>
              <a:buNone/>
            </a:pPr>
            <a:r>
              <a:rPr lang="en-US" dirty="0" smtClean="0"/>
              <a:t>     - The impact of suicide</a:t>
            </a:r>
          </a:p>
          <a:p>
            <a:pPr>
              <a:buNone/>
            </a:pPr>
            <a:r>
              <a:rPr lang="en-US" dirty="0" smtClean="0"/>
              <a:t>     - Why people commit suicide &amp;</a:t>
            </a:r>
          </a:p>
          <a:p>
            <a:pPr>
              <a:buNone/>
            </a:pPr>
            <a:r>
              <a:rPr lang="en-US" dirty="0" smtClean="0"/>
              <a:t>     - How we can work together to prevent it.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ea typeface="+mn-ea"/>
                <a:cs typeface="Arial" charset="0"/>
              </a:rPr>
              <a:t>Impact of suicide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7557B1-9231-4191-A087-2A408D2BEE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81000" y="1143000"/>
            <a:ext cx="8153400" cy="449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 Family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Loss of a beloved one, bereavement and loss of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income and support.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Impact on Employers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Reputation issue, financial impact, project delay,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loss of an experienced staff, recruiting someone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who is totally new to the job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Impact on colleagues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loss of a team member, low morale, more work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pressure on them.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ea typeface="+mn-ea"/>
                <a:cs typeface="Arial" charset="0"/>
              </a:rPr>
              <a:t>Why People commit suicide - Risk Factors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7557B1-9231-4191-A087-2A408D2BEE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143000"/>
            <a:ext cx="8153400" cy="4495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Family problems</a:t>
            </a:r>
          </a:p>
          <a:p>
            <a:r>
              <a:rPr lang="en-US" dirty="0" smtClean="0"/>
              <a:t>Social problems- Bullying and Harassment at work.</a:t>
            </a:r>
          </a:p>
          <a:p>
            <a:r>
              <a:rPr lang="en-US" dirty="0" smtClean="0"/>
              <a:t>Financial problems</a:t>
            </a:r>
          </a:p>
          <a:p>
            <a:r>
              <a:rPr lang="en-US" dirty="0" smtClean="0"/>
              <a:t>Health problems</a:t>
            </a:r>
          </a:p>
          <a:p>
            <a:r>
              <a:rPr lang="en-US" dirty="0" smtClean="0"/>
              <a:t>Substance abuse</a:t>
            </a:r>
          </a:p>
          <a:p>
            <a:r>
              <a:rPr lang="en-US" dirty="0" smtClean="0"/>
              <a:t>Mental illness and depression</a:t>
            </a:r>
          </a:p>
          <a:p>
            <a:r>
              <a:rPr lang="en-US" dirty="0" smtClean="0"/>
              <a:t>Unemployment</a:t>
            </a:r>
          </a:p>
          <a:p>
            <a:r>
              <a:rPr lang="en-US" dirty="0" smtClean="0"/>
              <a:t>Work problems such as interpersonal problems with peers and boss, long working hours, low wages or no salary payment and uncertain employment career.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ea typeface="+mn-ea"/>
                <a:cs typeface="Arial" charset="0"/>
              </a:rPr>
              <a:t>Warning signs of suicide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7557B1-9231-4191-A087-2A408D2BEE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371600"/>
            <a:ext cx="8153400" cy="3657600"/>
          </a:xfrm>
        </p:spPr>
        <p:txBody>
          <a:bodyPr/>
          <a:lstStyle/>
          <a:p>
            <a:r>
              <a:rPr lang="en-US" dirty="0" smtClean="0"/>
              <a:t>Depression signs such as isolation, feels unhappy etc</a:t>
            </a:r>
          </a:p>
          <a:p>
            <a:r>
              <a:rPr lang="en-US" dirty="0" smtClean="0"/>
              <a:t>Talking about suicide and death</a:t>
            </a:r>
          </a:p>
          <a:p>
            <a:r>
              <a:rPr lang="en-US" dirty="0" smtClean="0"/>
              <a:t>Bringing suicide tools</a:t>
            </a:r>
          </a:p>
          <a:p>
            <a:r>
              <a:rPr lang="en-US" dirty="0" smtClean="0"/>
              <a:t>Giving away his possessions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162"/>
            <a:ext cx="8229600" cy="792162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ea typeface="+mn-ea"/>
                <a:cs typeface="Arial" charset="0"/>
              </a:rPr>
              <a:t>Prevention of suicide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7557B1-9231-4191-A087-2A408D2BEE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295400"/>
            <a:ext cx="8153400" cy="4495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Work life balance- Manage your time and strike a balance between your work commitments and other activities. </a:t>
            </a:r>
          </a:p>
          <a:p>
            <a:r>
              <a:rPr lang="en-US" dirty="0" smtClean="0"/>
              <a:t>Plan and prioritize your daily work activities- Don’t stress your self.</a:t>
            </a:r>
          </a:p>
          <a:p>
            <a:r>
              <a:rPr lang="en-US" dirty="0" smtClean="0"/>
              <a:t>Relax and enjoy time with your family and friends.</a:t>
            </a:r>
          </a:p>
          <a:p>
            <a:r>
              <a:rPr lang="en-US" dirty="0" smtClean="0"/>
              <a:t>Exercise and make time for leisure.</a:t>
            </a:r>
          </a:p>
          <a:p>
            <a:r>
              <a:rPr lang="en-US" dirty="0" smtClean="0"/>
              <a:t>Manage your finance, get advice and avoid un-necessary overspending</a:t>
            </a:r>
          </a:p>
          <a:p>
            <a:r>
              <a:rPr lang="en-US" dirty="0" smtClean="0"/>
              <a:t>Get advice and talk to some one you trust, share your concerns.</a:t>
            </a:r>
          </a:p>
          <a:p>
            <a:r>
              <a:rPr lang="en-US" dirty="0" smtClean="0"/>
              <a:t>Seek medical advice immediately if you are stressed or having suicidal ideas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81000" y="762000"/>
            <a:ext cx="60150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prstClr val="black"/>
                </a:solidFill>
                <a:ea typeface="+mj-ea"/>
                <a:cs typeface="Arial" charset="0"/>
              </a:rPr>
              <a:t>What Should employees do?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7557B1-9231-4191-A087-2A408D2BEE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371600"/>
            <a:ext cx="8153400" cy="4495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Set realistic tasks and targets and deadlines for your staff</a:t>
            </a:r>
          </a:p>
          <a:p>
            <a:r>
              <a:rPr lang="en-US" dirty="0" smtClean="0"/>
              <a:t>Ensure acceptable working hours and schedule and no work overload</a:t>
            </a:r>
          </a:p>
          <a:p>
            <a:r>
              <a:rPr lang="en-US" dirty="0" smtClean="0"/>
              <a:t>Avoid blame culture</a:t>
            </a:r>
          </a:p>
          <a:p>
            <a:r>
              <a:rPr lang="en-US" dirty="0" smtClean="0"/>
              <a:t>Appreciate your staff and create a friendly work environment.</a:t>
            </a:r>
          </a:p>
          <a:p>
            <a:r>
              <a:rPr lang="en-US" dirty="0" smtClean="0"/>
              <a:t>Always encourage and promote team work</a:t>
            </a:r>
          </a:p>
          <a:p>
            <a:r>
              <a:rPr lang="en-US" dirty="0" smtClean="0"/>
              <a:t>Encourage team building activities.</a:t>
            </a:r>
          </a:p>
          <a:p>
            <a:r>
              <a:rPr lang="en-US" dirty="0" smtClean="0"/>
              <a:t>Provide recreational facilities.</a:t>
            </a:r>
          </a:p>
          <a:p>
            <a:r>
              <a:rPr lang="en-US" dirty="0" smtClean="0"/>
              <a:t>Allow your staff to take their leave as per the Omani law.</a:t>
            </a:r>
          </a:p>
          <a:p>
            <a:r>
              <a:rPr lang="en-US" dirty="0" smtClean="0"/>
              <a:t>Improve remuneration and payment packages, and ensure timely monthly payment of salaries without undue delay.</a:t>
            </a:r>
          </a:p>
          <a:p>
            <a:r>
              <a:rPr lang="en-US" dirty="0" smtClean="0"/>
              <a:t>Establish social support group in the work place</a:t>
            </a:r>
          </a:p>
          <a:p>
            <a:r>
              <a:rPr lang="en-US" dirty="0" smtClean="0"/>
              <a:t>Spread health awareness- recognize those who suffer from stress and intervene early.</a:t>
            </a:r>
          </a:p>
          <a:p>
            <a:r>
              <a:rPr lang="en-US" dirty="0" smtClean="0"/>
              <a:t>Establish help line for counseling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1000" y="762000"/>
            <a:ext cx="60150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prstClr val="black"/>
                </a:solidFill>
                <a:ea typeface="+mj-ea"/>
                <a:cs typeface="Arial" charset="0"/>
              </a:rPr>
              <a:t>Role of Employers &amp; supervisors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-30162"/>
            <a:ext cx="82296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Prevention of suicide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18759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56867E81-3A58-4EB0-84D4-7FB371B4CDD9}"/>
</file>

<file path=customXml/itemProps2.xml><?xml version="1.0" encoding="utf-8"?>
<ds:datastoreItem xmlns:ds="http://schemas.openxmlformats.org/officeDocument/2006/customXml" ds:itemID="{F511645B-EF44-4975-8004-14E2AA8D66DF}"/>
</file>

<file path=customXml/itemProps3.xml><?xml version="1.0" encoding="utf-8"?>
<ds:datastoreItem xmlns:ds="http://schemas.openxmlformats.org/officeDocument/2006/customXml" ds:itemID="{DF8BB40B-9ADD-4158-9406-DE356E13FC11}"/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239</TotalTime>
  <Words>454</Words>
  <Application>Microsoft Office PowerPoint</Application>
  <PresentationFormat>On-screen Show (4:3)</PresentationFormat>
  <Paragraphs>103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Theme1</vt:lpstr>
      <vt:lpstr>Slide 1</vt:lpstr>
      <vt:lpstr>Non Accidental Deaths Causes</vt:lpstr>
      <vt:lpstr>Suicide Prevention</vt:lpstr>
      <vt:lpstr>Impact of suicide</vt:lpstr>
      <vt:lpstr>Why People commit suicide - Risk Factors</vt:lpstr>
      <vt:lpstr>Warning signs of suicide</vt:lpstr>
      <vt:lpstr>Prevention of suicide</vt:lpstr>
      <vt:lpstr>Slide 8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Suicide prevention</dc:title>
  <dc:creator>mu50922</dc:creator>
  <cp:lastModifiedBy>mu93647</cp:lastModifiedBy>
  <cp:revision>58</cp:revision>
  <dcterms:created xsi:type="dcterms:W3CDTF">2012-01-29T05:40:12Z</dcterms:created>
  <dcterms:modified xsi:type="dcterms:W3CDTF">2014-03-19T13:11:15Z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