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8329" autoAdjust="0"/>
  </p:normalViewPr>
  <p:slideViewPr>
    <p:cSldViewPr>
      <p:cViewPr varScale="1">
        <p:scale>
          <a:sx n="74" d="100"/>
          <a:sy n="74" d="100"/>
        </p:scale>
        <p:origin x="-1622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DF15B-CDBE-4894-8AF9-ECFAAC8FD637}" type="datetimeFigureOut">
              <a:rPr lang="en-US" smtClean="0"/>
              <a:pPr/>
              <a:t>19/03/2014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6EBF9-9C8B-4E9E-8D62-4E9CCD15E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EBF9-9C8B-4E9E-8D62-4E9CCD15E7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EBF9-9C8B-4E9E-8D62-4E9CCD15E7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7CD1D4-F845-4424-84FB-829AFE775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BE1A-DA59-4DC6-8B30-FED41E692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9D2FA-7DDD-4411-BA55-C45EAF9A37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C83F6-FEB7-4511-ABB3-8D24803BE9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A93C4-E672-4227-82C9-E1E765E29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D1B63-303C-4BED-94BB-AFB65A113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255984" y="1310400"/>
            <a:ext cx="7772400" cy="5071350"/>
          </a:xfr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345548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8CAAE-8044-40E0-AA05-A18656E2D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525C-81F4-4273-B7DB-36C74E0873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2FB70-548F-4E2E-A0D0-4C180E12F8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5CFA3-4FDB-42C1-B32E-2627A573DF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F3DD4-6CE7-4EF2-84EB-F32645F83A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62420-B71F-424D-9179-5070A8525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29A4F-973E-4583-A0F2-153472C243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91F9-50C0-4D0E-B18A-F05EBEB9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1C9DF-CA4D-4536-BFF4-558FAD7B03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3D7C8-71A7-4F50-89D1-ECBC1AF9D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8DBEA6-D1D8-48A3-ACB4-6B0FE8EA94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8DFF4-F0A9-49E2-A305-C52B3C313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50A16-2A5A-4627-83F8-89B5A32AFD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8FBAF-8D73-49A7-A808-B4C4BB65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2273D-9889-4B1E-B4FC-A0F92B4F7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20A1-C6BC-4400-ADF3-1101C2DAFA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C0A1D-DB92-423D-9CEA-35F1C344D6E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42A66-D265-4616-9082-C66A718E6D3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6000">
              <a:solidFill>
                <a:srgbClr val="FF0000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741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alt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990600" y="-609600"/>
            <a:ext cx="7056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 smtClean="0">
              <a:solidFill>
                <a:prstClr val="black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1893" y="2209800"/>
            <a:ext cx="6671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Non Accidental Deaths (</a:t>
            </a:r>
            <a:r>
              <a:rPr lang="en-US" sz="36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nad</a:t>
            </a: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 causes and statistics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2011-2014</a:t>
            </a:r>
            <a:endParaRPr lang="en-GB" sz="36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10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Dr. Salim Sawai - MCOH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Non Accidental Deaths Causes</a:t>
            </a:r>
            <a:endParaRPr lang="en-US" sz="3600" b="1" dirty="0"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1" y="1397000"/>
          <a:ext cx="7238999" cy="415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349"/>
                <a:gridCol w="1128155"/>
                <a:gridCol w="1222169"/>
                <a:gridCol w="1316181"/>
                <a:gridCol w="1034145"/>
              </a:tblGrid>
              <a:tr h="501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 YTD Mar</a:t>
                      </a:r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Heart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Suicide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Respiratory system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Digestive system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Unknown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Alcohol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Suicide Prevention</a:t>
            </a:r>
            <a:endParaRPr lang="en-US" sz="3600" b="1" dirty="0"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3352800"/>
          </a:xfrm>
        </p:spPr>
        <p:txBody>
          <a:bodyPr/>
          <a:lstStyle/>
          <a:p>
            <a:r>
              <a:rPr lang="en-US" dirty="0" smtClean="0"/>
              <a:t>This presentation covers :</a:t>
            </a:r>
          </a:p>
          <a:p>
            <a:pPr>
              <a:buNone/>
            </a:pPr>
            <a:r>
              <a:rPr lang="en-US" dirty="0" smtClean="0"/>
              <a:t>     - The impact of suicide</a:t>
            </a:r>
          </a:p>
          <a:p>
            <a:pPr>
              <a:buNone/>
            </a:pPr>
            <a:r>
              <a:rPr lang="en-US" dirty="0" smtClean="0"/>
              <a:t>     - Why people commit suicide &amp;</a:t>
            </a:r>
          </a:p>
          <a:p>
            <a:pPr>
              <a:buNone/>
            </a:pPr>
            <a:r>
              <a:rPr lang="en-US" dirty="0" smtClean="0"/>
              <a:t>     - How we can work together to prevent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Impact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153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Family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 beloved one, bereavement and loss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income and support.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on Employers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Reputation issue, financial impact, project delay,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an experienced staff, recruiting someone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who is totally new to the job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on colleagues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 team member, low morale, more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pressure on them.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Why People commit suicide - Risk Factors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Family problems</a:t>
            </a:r>
          </a:p>
          <a:p>
            <a:r>
              <a:rPr lang="en-US" dirty="0" smtClean="0"/>
              <a:t>Social problems- Bullying and Harassment at work.</a:t>
            </a:r>
          </a:p>
          <a:p>
            <a:r>
              <a:rPr lang="en-US" dirty="0" smtClean="0"/>
              <a:t>Financial problems</a:t>
            </a:r>
          </a:p>
          <a:p>
            <a:r>
              <a:rPr lang="en-US" dirty="0" smtClean="0"/>
              <a:t>Health problems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Mental illness and depression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Work problems such as interpersonal problems with peers and boss, long working hours, low wages or no salary payment and uncertain employment career.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Warning signs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3657600"/>
          </a:xfrm>
        </p:spPr>
        <p:txBody>
          <a:bodyPr/>
          <a:lstStyle/>
          <a:p>
            <a:r>
              <a:rPr lang="en-US" dirty="0" smtClean="0"/>
              <a:t>Depression signs such as isolation, feels unhappy etc</a:t>
            </a:r>
          </a:p>
          <a:p>
            <a:r>
              <a:rPr lang="en-US" dirty="0" smtClean="0"/>
              <a:t>Talking about suicide and death</a:t>
            </a:r>
          </a:p>
          <a:p>
            <a:r>
              <a:rPr lang="en-US" dirty="0" smtClean="0"/>
              <a:t>Bringing suicide tools</a:t>
            </a:r>
          </a:p>
          <a:p>
            <a:r>
              <a:rPr lang="en-US" dirty="0" smtClean="0"/>
              <a:t>Giving away his possessions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Prevention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 life balance- Manage your time and strike a balance between your work commitments and other activities. </a:t>
            </a:r>
          </a:p>
          <a:p>
            <a:r>
              <a:rPr lang="en-US" dirty="0" smtClean="0"/>
              <a:t>Plan and prioritize your daily work activities- Don’t stress your self.</a:t>
            </a:r>
          </a:p>
          <a:p>
            <a:r>
              <a:rPr lang="en-US" dirty="0" smtClean="0"/>
              <a:t>Relax and enjoy time with your family and friends.</a:t>
            </a:r>
          </a:p>
          <a:p>
            <a:r>
              <a:rPr lang="en-US" dirty="0" smtClean="0"/>
              <a:t>Exercise and make time for leisure.</a:t>
            </a:r>
          </a:p>
          <a:p>
            <a:r>
              <a:rPr lang="en-US" dirty="0" smtClean="0"/>
              <a:t>Manage your finance, get advice and avoid un-necessary overspending</a:t>
            </a:r>
          </a:p>
          <a:p>
            <a:r>
              <a:rPr lang="en-US" dirty="0" smtClean="0"/>
              <a:t>Get advice and talk to some one you trust, share your concerns.</a:t>
            </a:r>
          </a:p>
          <a:p>
            <a:r>
              <a:rPr lang="en-US" dirty="0" smtClean="0"/>
              <a:t>Seek medical advice immediately if you are stressed or having suicidal ideas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762000"/>
            <a:ext cx="6015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ea typeface="+mj-ea"/>
                <a:cs typeface="Arial" charset="0"/>
              </a:rPr>
              <a:t>What Should employees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realistic tasks and targets and deadlines for your staff</a:t>
            </a:r>
          </a:p>
          <a:p>
            <a:r>
              <a:rPr lang="en-US" dirty="0" smtClean="0"/>
              <a:t>Ensure acceptable working hours and schedule and no work overload</a:t>
            </a:r>
          </a:p>
          <a:p>
            <a:r>
              <a:rPr lang="en-US" dirty="0" smtClean="0"/>
              <a:t>Avoid blame culture</a:t>
            </a:r>
          </a:p>
          <a:p>
            <a:r>
              <a:rPr lang="en-US" dirty="0" smtClean="0"/>
              <a:t>Appreciate your staff and create a friendly work environment.</a:t>
            </a:r>
          </a:p>
          <a:p>
            <a:r>
              <a:rPr lang="en-US" dirty="0" smtClean="0"/>
              <a:t>Always encourage and promote team work</a:t>
            </a:r>
          </a:p>
          <a:p>
            <a:r>
              <a:rPr lang="en-US" dirty="0" smtClean="0"/>
              <a:t>Encourage team building activities.</a:t>
            </a:r>
          </a:p>
          <a:p>
            <a:r>
              <a:rPr lang="en-US" dirty="0" smtClean="0"/>
              <a:t>Provide recreational facilities.</a:t>
            </a:r>
          </a:p>
          <a:p>
            <a:r>
              <a:rPr lang="en-US" dirty="0" smtClean="0"/>
              <a:t>Allow your staff to take their leave as per the Omani law.</a:t>
            </a:r>
          </a:p>
          <a:p>
            <a:r>
              <a:rPr lang="en-US" dirty="0" smtClean="0"/>
              <a:t>Improve remuneration and payment packages, and ensure timely monthly payment of salaries without undue delay.</a:t>
            </a:r>
          </a:p>
          <a:p>
            <a:r>
              <a:rPr lang="en-US" dirty="0" smtClean="0"/>
              <a:t>Establish social support group in the work place</a:t>
            </a:r>
          </a:p>
          <a:p>
            <a:r>
              <a:rPr lang="en-US" dirty="0" smtClean="0"/>
              <a:t>Spread health awareness- recognize those who suffer from stress and intervene early.</a:t>
            </a:r>
          </a:p>
          <a:p>
            <a:r>
              <a:rPr lang="en-US" dirty="0" smtClean="0"/>
              <a:t>Establish help line for counseling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6015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ea typeface="+mj-ea"/>
                <a:cs typeface="Arial" charset="0"/>
              </a:rPr>
              <a:t>Role of Employers &amp; supervisors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30162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Prevention of suicide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18759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867E81-3A58-4EB0-84D4-7FB371B4CDD9}"/>
</file>

<file path=customXml/itemProps2.xml><?xml version="1.0" encoding="utf-8"?>
<ds:datastoreItem xmlns:ds="http://schemas.openxmlformats.org/officeDocument/2006/customXml" ds:itemID="{F511645B-EF44-4975-8004-14E2AA8D66DF}"/>
</file>

<file path=customXml/itemProps3.xml><?xml version="1.0" encoding="utf-8"?>
<ds:datastoreItem xmlns:ds="http://schemas.openxmlformats.org/officeDocument/2006/customXml" ds:itemID="{DF8BB40B-9ADD-4158-9406-DE356E13FC11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454</Words>
  <Application>Microsoft Office PowerPoint</Application>
  <PresentationFormat>On-screen Show 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Slide 1</vt:lpstr>
      <vt:lpstr>Non Accidental Deaths Causes</vt:lpstr>
      <vt:lpstr>Suicide Prevention</vt:lpstr>
      <vt:lpstr>Impact of suicide</vt:lpstr>
      <vt:lpstr>Why People commit suicide - Risk Factors</vt:lpstr>
      <vt:lpstr>Warning signs of suicide</vt:lpstr>
      <vt:lpstr>Prevention of suicide</vt:lpstr>
      <vt:lpstr>Slide 8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</dc:title>
  <dc:creator>mu50922</dc:creator>
  <cp:lastModifiedBy>mu93647</cp:lastModifiedBy>
  <cp:revision>58</cp:revision>
  <dcterms:created xsi:type="dcterms:W3CDTF">2012-01-29T05:40:12Z</dcterms:created>
  <dcterms:modified xsi:type="dcterms:W3CDTF">2014-03-19T13:11:15Z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