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397" y="-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A3982-B6FF-4FFF-859C-FB944314CC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mailto:talib.z.shaqsi@pdo.co.om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905000" cy="457200"/>
          </a:xfrm>
        </p:spPr>
        <p:txBody>
          <a:bodyPr/>
          <a:lstStyle/>
          <a:p>
            <a:pPr>
              <a:defRPr/>
            </a:pPr>
            <a:fld id="{A281072B-D8A0-4564-8844-86A0C5E045B3}" type="slidenum">
              <a:rPr lang="en-US">
                <a:latin typeface="+mj-lt"/>
              </a:rPr>
              <a:pPr>
                <a:defRPr/>
              </a:pPr>
              <a:t>1</a:t>
            </a:fld>
            <a:endParaRPr lang="en-US" dirty="0">
              <a:latin typeface="+mj-lt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04800" y="762000"/>
            <a:ext cx="4752975" cy="365484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1 Jan 2014 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Hand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Fracture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algn="just"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Floor Man was supporting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lifting sub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(78kg)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while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 was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being lifted from its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basket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 the off driller side air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winch. In doing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 the lifting sub slipped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from his hand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moved towards mast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leg. He tried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stop it and his left hand got trapped between lifting sub and mast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leg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resulting in injury.</a:t>
            </a:r>
            <a:endParaRPr lang="en-US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incident…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Tx/>
              <a:buChar char="-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Don’t try to stop any suspension load.  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Apply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the empowerment to stop when the job is unsafe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114300" indent="-114300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" name="Picture 17" descr="D:\Rig-19\A A A 4th June-13 Rig219 Operation with PDO\E QHSE\LTI rig219 010120142145\Photos of the accident\Modified wrong hand posi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1066800"/>
            <a:ext cx="3429000" cy="2362200"/>
          </a:xfrm>
          <a:prstGeom prst="rect">
            <a:avLst/>
          </a:prstGeom>
          <a:noFill/>
          <a:ln w="25400">
            <a:solidFill>
              <a:srgbClr val="000000">
                <a:alpha val="94901"/>
              </a:srgbClr>
            </a:solidFill>
            <a:miter lim="800000"/>
            <a:headEnd/>
            <a:tailEnd/>
          </a:ln>
        </p:spPr>
      </p:pic>
      <p:pic>
        <p:nvPicPr>
          <p:cNvPr id="7" name="Picture 6" descr="C:\Users\tal-hadi\AppData\Local\Microsoft\Windows\Temporary Internet Files\Content.Outlook\62G523PZ\DSC0039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3649663"/>
            <a:ext cx="3429000" cy="2667000"/>
          </a:xfrm>
          <a:prstGeom prst="rect">
            <a:avLst/>
          </a:prstGeom>
          <a:ln w="25400" cmpd="sng">
            <a:solidFill>
              <a:sysClr val="windowText" lastClr="000000">
                <a:alpha val="92000"/>
              </a:sys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0" y="-18289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304800" y="4953000"/>
            <a:ext cx="4800600" cy="584775"/>
          </a:xfrm>
          <a:prstGeom prst="rect">
            <a:avLst/>
          </a:prstGeom>
          <a:solidFill>
            <a:schemeClr val="accent2"/>
          </a:solidFill>
          <a:ln w="1587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 assess and use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“HANDS OFF APPROACH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  where necessary</a:t>
            </a:r>
            <a:endParaRPr lang="en-US" sz="1600" b="1" dirty="0" smtClean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:  MSE54 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7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01                                                              01/01/2014</a:t>
            </a:r>
          </a:p>
        </p:txBody>
      </p:sp>
      <p:sp>
        <p:nvSpPr>
          <p:cNvPr id="12" name="Freeform 132"/>
          <p:cNvSpPr>
            <a:spLocks/>
          </p:cNvSpPr>
          <p:nvPr/>
        </p:nvSpPr>
        <p:spPr bwMode="auto">
          <a:xfrm>
            <a:off x="84582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" name="Group 131"/>
          <p:cNvGrpSpPr>
            <a:grpSpLocks/>
          </p:cNvGrpSpPr>
          <p:nvPr/>
        </p:nvGrpSpPr>
        <p:grpSpPr bwMode="auto">
          <a:xfrm>
            <a:off x="7010400" y="2133600"/>
            <a:ext cx="336550" cy="544513"/>
            <a:chOff x="3504" y="544"/>
            <a:chExt cx="2287" cy="1855"/>
          </a:xfrm>
        </p:grpSpPr>
        <p:sp>
          <p:nvSpPr>
            <p:cNvPr id="1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en-GB" sz="3200" b="1" i="0" dirty="0" smtClean="0">
                <a:solidFill>
                  <a:srgbClr val="0000FF"/>
                </a:solidFill>
              </a:rPr>
              <a:t>Management learning's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762000"/>
            <a:ext cx="8351838" cy="35394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1 Jan 2014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Hand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Fracture</a:t>
            </a:r>
          </a:p>
          <a:p>
            <a:pPr marL="342900" indent="-342900" eaLnBrk="1" hangingPunct="1">
              <a:defRPr/>
            </a:pPr>
            <a:endParaRPr lang="en-US" sz="1400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Confirm the following:</a:t>
            </a:r>
          </a:p>
          <a:p>
            <a:pPr marL="119063" indent="-119063" eaLnBrk="1" hangingPunct="1">
              <a:defRPr/>
            </a:pPr>
            <a:endParaRPr lang="en-US" sz="1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1200" dirty="0" smtClean="0"/>
              <a:t>Do you have an effective Hands off training program in place?</a:t>
            </a: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1200" dirty="0" smtClean="0"/>
              <a:t>Do you use the “Hands Off” Questionnaire to prepare for tasks and Toolbox </a:t>
            </a:r>
            <a:r>
              <a:rPr lang="en-US" sz="1200" dirty="0" smtClean="0"/>
              <a:t>talks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1200" dirty="0" smtClean="0">
                <a:sym typeface="Wingdings" pitchFamily="2" charset="2"/>
              </a:rPr>
              <a:t>Is </a:t>
            </a:r>
            <a:r>
              <a:rPr lang="en-US" sz="1200" dirty="0" smtClean="0">
                <a:sym typeface="Wingdings" pitchFamily="2" charset="2"/>
              </a:rPr>
              <a:t>the empowerment to stop process used effectively? </a:t>
            </a:r>
            <a:endParaRPr lang="en-US" sz="1200" dirty="0" smtClean="0">
              <a:sym typeface="Wingdings" pitchFamily="2" charset="2"/>
            </a:endParaRP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1200" dirty="0" smtClean="0"/>
              <a:t>Do </a:t>
            </a:r>
            <a:r>
              <a:rPr lang="en-US" sz="1200" dirty="0" smtClean="0"/>
              <a:t>you have a system to ensure actions from lateral </a:t>
            </a:r>
            <a:r>
              <a:rPr lang="en-US" sz="1200" dirty="0" smtClean="0"/>
              <a:t>Learnings</a:t>
            </a:r>
            <a:r>
              <a:rPr lang="en-US" sz="1200" dirty="0" smtClean="0"/>
              <a:t> are </a:t>
            </a:r>
            <a:r>
              <a:rPr lang="en-US" sz="1200" dirty="0" smtClean="0"/>
              <a:t>implemented.</a:t>
            </a: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1200" dirty="0" smtClean="0"/>
              <a:t>Is </a:t>
            </a:r>
            <a:r>
              <a:rPr lang="en-US" sz="1200" dirty="0" smtClean="0"/>
              <a:t>the alert/learning advice understood by the crew members?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MSE54 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01                                                              01/01/2014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18763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B55A4F3-B5D2-4D53-B3B8-6FE12BB52799}"/>
</file>

<file path=customXml/itemProps2.xml><?xml version="1.0" encoding="utf-8"?>
<ds:datastoreItem xmlns:ds="http://schemas.openxmlformats.org/officeDocument/2006/customXml" ds:itemID="{FA53B7B8-5E09-4F8A-B1AC-1B77A986EAF2}"/>
</file>

<file path=customXml/itemProps3.xml><?xml version="1.0" encoding="utf-8"?>
<ds:datastoreItem xmlns:ds="http://schemas.openxmlformats.org/officeDocument/2006/customXml" ds:itemID="{686A2CD2-79D9-4D92-B178-C488FBA923C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</TotalTime>
  <Words>304</Words>
  <Application>Microsoft Office PowerPoint</Application>
  <PresentationFormat>On-screen Show (4:3)</PresentationFormat>
  <Paragraphs>39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Management learning's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151</cp:revision>
  <dcterms:created xsi:type="dcterms:W3CDTF">2001-05-03T06:07:08Z</dcterms:created>
  <dcterms:modified xsi:type="dcterms:W3CDTF">2014-05-20T05:47:50Z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