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581" y="-10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hyperlink" Target="http://pdointernet/hseforcontractors/Pages/OnlineLibrary1.aspx" TargetMode="External"/><Relationship Id="rId4" Type="http://schemas.openxmlformats.org/officeDocument/2006/relationships/hyperlink" Target="mailto:talib.z.shaqsi@pdo.co.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pic>
        <p:nvPicPr>
          <p:cNvPr id="5" name="Picture 2" descr="N:\QHSE\IRC's\2014\R 47_LTI_Finger Injury_18.01.14\Photos + Videos wrong  and right\New photos\Wrong hand position 1.JPG"/>
          <p:cNvPicPr>
            <a:picLocks noChangeAspect="1" noChangeArrowheads="1"/>
          </p:cNvPicPr>
          <p:nvPr/>
        </p:nvPicPr>
        <p:blipFill>
          <a:blip r:embed="rId2" cstate="print"/>
          <a:srcRect/>
          <a:stretch>
            <a:fillRect/>
          </a:stretch>
        </p:blipFill>
        <p:spPr bwMode="auto">
          <a:xfrm>
            <a:off x="6096000" y="1219200"/>
            <a:ext cx="3048000" cy="2438400"/>
          </a:xfrm>
          <a:prstGeom prst="rect">
            <a:avLst/>
          </a:prstGeom>
          <a:noFill/>
          <a:ln w="19050">
            <a:solidFill>
              <a:srgbClr val="C00000"/>
            </a:solidFill>
          </a:ln>
        </p:spPr>
      </p:pic>
      <p:sp>
        <p:nvSpPr>
          <p:cNvPr id="6" name="Text Box 2"/>
          <p:cNvSpPr txBox="1">
            <a:spLocks noChangeArrowheads="1"/>
          </p:cNvSpPr>
          <p:nvPr/>
        </p:nvSpPr>
        <p:spPr bwMode="auto">
          <a:xfrm>
            <a:off x="71932" y="914400"/>
            <a:ext cx="6024068" cy="3093154"/>
          </a:xfrm>
          <a:prstGeom prst="rect">
            <a:avLst/>
          </a:prstGeom>
          <a:noFill/>
          <a:ln w="3175">
            <a:noFill/>
            <a:miter lim="800000"/>
            <a:headEnd/>
            <a:tailEnd/>
          </a:ln>
        </p:spPr>
        <p:txBody>
          <a:bodyPr wrap="square">
            <a:spAutoFit/>
          </a:bodyPr>
          <a:lstStyle/>
          <a:p>
            <a:pPr marL="114300" indent="-114300" algn="just" eaLnBrk="0" fontAlgn="base" hangingPunct="0">
              <a:spcBef>
                <a:spcPct val="0"/>
              </a:spcBef>
              <a:spcAft>
                <a:spcPct val="0"/>
              </a:spcAft>
              <a:defRPr/>
            </a:pPr>
            <a:r>
              <a:rPr lang="en-GB" sz="1200" b="1" dirty="0">
                <a:solidFill>
                  <a:srgbClr val="002060"/>
                </a:solidFill>
                <a:latin typeface="Tahoma" pitchFamily="34" charset="0"/>
                <a:ea typeface="Tahoma" pitchFamily="34" charset="0"/>
                <a:cs typeface="Tahoma" pitchFamily="34" charset="0"/>
              </a:rPr>
              <a:t>Date : </a:t>
            </a:r>
            <a:r>
              <a:rPr lang="en-GB" sz="1200" b="1" dirty="0" smtClean="0">
                <a:solidFill>
                  <a:srgbClr val="002060"/>
                </a:solidFill>
                <a:latin typeface="Tahoma" pitchFamily="34" charset="0"/>
                <a:ea typeface="Tahoma" pitchFamily="34" charset="0"/>
                <a:cs typeface="Tahoma" pitchFamily="34" charset="0"/>
              </a:rPr>
              <a:t>18 Jan 2014  </a:t>
            </a:r>
            <a:endParaRPr lang="en-GB" sz="1200" b="1" dirty="0" smtClean="0">
              <a:solidFill>
                <a:srgbClr val="002060"/>
              </a:solidFill>
              <a:latin typeface="Tahoma" pitchFamily="34" charset="0"/>
              <a:ea typeface="Tahoma" pitchFamily="34" charset="0"/>
              <a:cs typeface="Tahoma" pitchFamily="34" charset="0"/>
            </a:endParaRPr>
          </a:p>
          <a:p>
            <a:pPr marL="114300" indent="-114300" algn="just" eaLnBrk="0" fontAlgn="base" hangingPunct="0">
              <a:spcBef>
                <a:spcPct val="0"/>
              </a:spcBef>
              <a:spcAft>
                <a:spcPct val="0"/>
              </a:spcAft>
              <a:defRPr/>
            </a:pPr>
            <a:r>
              <a:rPr lang="en-GB" sz="1200" b="1" dirty="0" smtClean="0">
                <a:solidFill>
                  <a:srgbClr val="002060"/>
                </a:solidFill>
                <a:latin typeface="Tahoma" pitchFamily="34" charset="0"/>
                <a:ea typeface="Tahoma" pitchFamily="34" charset="0"/>
                <a:cs typeface="Tahoma" pitchFamily="34" charset="0"/>
              </a:rPr>
              <a:t>Injury: Hand </a:t>
            </a:r>
            <a:r>
              <a:rPr lang="en-GB" sz="1200" b="1" dirty="0" smtClean="0">
                <a:solidFill>
                  <a:srgbClr val="002060"/>
                </a:solidFill>
                <a:latin typeface="Tahoma" pitchFamily="34" charset="0"/>
                <a:ea typeface="Tahoma" pitchFamily="34" charset="0"/>
                <a:cs typeface="Tahoma" pitchFamily="34" charset="0"/>
              </a:rPr>
              <a:t>laceration</a:t>
            </a:r>
          </a:p>
          <a:p>
            <a:pPr marL="114300" indent="-114300" algn="just" eaLnBrk="0" fontAlgn="base" hangingPunct="0">
              <a:spcBef>
                <a:spcPct val="0"/>
              </a:spcBef>
              <a:spcAft>
                <a:spcPct val="0"/>
              </a:spcAft>
              <a:defRPr/>
            </a:pPr>
            <a:endParaRPr lang="en-GB" sz="1400" b="1" dirty="0" smtClean="0">
              <a:solidFill>
                <a:prstClr val="black"/>
              </a:solidFill>
              <a:latin typeface="Tahoma" pitchFamily="34" charset="0"/>
              <a:ea typeface="Tahoma" pitchFamily="34" charset="0"/>
              <a:cs typeface="Tahoma" pitchFamily="34" charset="0"/>
            </a:endParaRPr>
          </a:p>
          <a:p>
            <a:pPr marL="114300" indent="-114300" algn="just" eaLnBrk="0" fontAlgn="base" hangingPunct="0">
              <a:spcBef>
                <a:spcPct val="0"/>
              </a:spcBef>
              <a:spcAft>
                <a:spcPct val="0"/>
              </a:spcAft>
              <a:defRPr/>
            </a:pPr>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p>
          <a:p>
            <a:pPr algn="just"/>
            <a:endParaRPr lang="en-US" sz="800" dirty="0" smtClean="0">
              <a:latin typeface="Tahoma" pitchFamily="34" charset="0"/>
              <a:ea typeface="Tahoma" pitchFamily="34" charset="0"/>
              <a:cs typeface="Tahoma" pitchFamily="34" charset="0"/>
            </a:endParaRPr>
          </a:p>
          <a:p>
            <a:pPr algn="just"/>
            <a:r>
              <a:rPr lang="en-US" sz="1200" dirty="0" smtClean="0">
                <a:latin typeface="Tahoma" pitchFamily="34" charset="0"/>
                <a:ea typeface="Tahoma" pitchFamily="34" charset="0"/>
                <a:cs typeface="Tahoma" pitchFamily="34" charset="0"/>
              </a:rPr>
              <a:t>While the Floor man was trying to unscrew the nut of a stud, he placed his left hand in- between  the Tubing Head Spool (THS) and Casing Head Housing flanges so as to hold and stop the stud from rotating. The THS moved down and trapped his  left hand between the two flanges. </a:t>
            </a:r>
          </a:p>
          <a:p>
            <a:pPr algn="just"/>
            <a:endParaRPr lang="en-US" sz="1050" dirty="0" smtClean="0">
              <a:latin typeface="Tahoma" pitchFamily="34" charset="0"/>
              <a:ea typeface="Tahoma" pitchFamily="34" charset="0"/>
              <a:cs typeface="Tahoma" pitchFamily="34" charset="0"/>
            </a:endParaRPr>
          </a:p>
          <a:p>
            <a:pPr marL="114300" indent="-114300" algn="just">
              <a:defRPr/>
            </a:pPr>
            <a:r>
              <a:rPr lang="en-US" sz="1600" b="1" dirty="0" smtClean="0">
                <a:solidFill>
                  <a:schemeClr val="accent2"/>
                </a:solidFill>
                <a:latin typeface="Tahoma" pitchFamily="34" charset="0"/>
                <a:ea typeface="Tahoma" pitchFamily="34" charset="0"/>
                <a:cs typeface="Tahoma" pitchFamily="34" charset="0"/>
              </a:rPr>
              <a:t>Your </a:t>
            </a:r>
            <a:r>
              <a:rPr lang="en-US" sz="1600" b="1" dirty="0">
                <a:solidFill>
                  <a:schemeClr val="accent2"/>
                </a:solidFill>
                <a:latin typeface="Tahoma" pitchFamily="34" charset="0"/>
                <a:ea typeface="Tahoma" pitchFamily="34" charset="0"/>
                <a:cs typeface="Tahoma" pitchFamily="34" charset="0"/>
              </a:rPr>
              <a:t>learning from this </a:t>
            </a:r>
            <a:r>
              <a:rPr lang="en-US" sz="1600" b="1" dirty="0" smtClean="0">
                <a:solidFill>
                  <a:schemeClr val="accent2"/>
                </a:solidFill>
                <a:latin typeface="Tahoma" pitchFamily="34" charset="0"/>
                <a:ea typeface="Tahoma" pitchFamily="34" charset="0"/>
                <a:cs typeface="Tahoma" pitchFamily="34" charset="0"/>
              </a:rPr>
              <a:t>incident..</a:t>
            </a:r>
            <a:endParaRPr lang="en-US" sz="1050" dirty="0" smtClean="0">
              <a:solidFill>
                <a:prstClr val="black"/>
              </a:solidFill>
              <a:latin typeface="Tahoma" pitchFamily="34" charset="0"/>
              <a:ea typeface="Tahoma" pitchFamily="34" charset="0"/>
              <a:cs typeface="Tahoma" pitchFamily="34" charset="0"/>
            </a:endParaRPr>
          </a:p>
          <a:p>
            <a:pPr marL="114300" indent="-114300" algn="just">
              <a:defRPr/>
            </a:pPr>
            <a:endParaRPr lang="en-US" sz="1050" dirty="0" smtClean="0">
              <a:solidFill>
                <a:prstClr val="black"/>
              </a:solidFill>
              <a:latin typeface="Tahoma" pitchFamily="34" charset="0"/>
              <a:ea typeface="Tahoma" pitchFamily="34" charset="0"/>
              <a:cs typeface="Tahoma" pitchFamily="34" charset="0"/>
            </a:endParaRPr>
          </a:p>
          <a:p>
            <a:pPr marL="114300" indent="-114300" algn="just">
              <a:buFont typeface="Arial" pitchFamily="34" charset="0"/>
              <a:buChar char="•"/>
            </a:pPr>
            <a:r>
              <a:rPr lang="en-US" sz="1200" dirty="0" smtClean="0">
                <a:solidFill>
                  <a:prstClr val="black"/>
                </a:solidFill>
                <a:latin typeface="Tahoma" pitchFamily="34" charset="0"/>
                <a:ea typeface="Tahoma" pitchFamily="34" charset="0"/>
                <a:cs typeface="Tahoma" pitchFamily="34" charset="0"/>
              </a:rPr>
              <a:t>Ensure that the total weight of the hoisted load ( THS) is on the hoisting machinery.</a:t>
            </a:r>
          </a:p>
          <a:p>
            <a:pPr marL="114300" indent="-114300" algn="just">
              <a:buFont typeface="Arial" pitchFamily="34" charset="0"/>
              <a:buChar char="•"/>
            </a:pPr>
            <a:endParaRPr lang="en-US" sz="1200" dirty="0" smtClean="0">
              <a:solidFill>
                <a:prstClr val="black"/>
              </a:solidFill>
              <a:latin typeface="Tahoma" pitchFamily="34" charset="0"/>
              <a:ea typeface="Tahoma" pitchFamily="34" charset="0"/>
              <a:cs typeface="Tahoma" pitchFamily="34" charset="0"/>
            </a:endParaRPr>
          </a:p>
          <a:p>
            <a:pPr marL="114300" indent="-114300" algn="just">
              <a:buFont typeface="Arial" pitchFamily="34" charset="0"/>
              <a:buChar char="•"/>
            </a:pPr>
            <a:r>
              <a:rPr lang="en-US" sz="1200" dirty="0" smtClean="0">
                <a:solidFill>
                  <a:prstClr val="black"/>
                </a:solidFill>
                <a:latin typeface="Tahoma" pitchFamily="34" charset="0"/>
                <a:ea typeface="Tahoma" pitchFamily="34" charset="0"/>
                <a:cs typeface="Tahoma" pitchFamily="34" charset="0"/>
              </a:rPr>
              <a:t>STOP &amp; Re-assess the task to ensure correct controls are in place to manage the change</a:t>
            </a:r>
            <a:r>
              <a:rPr lang="en-US" sz="1200" dirty="0" smtClean="0">
                <a:solidFill>
                  <a:prstClr val="black"/>
                </a:solidFill>
                <a:latin typeface="Tahoma" pitchFamily="34" charset="0"/>
                <a:ea typeface="Tahoma" pitchFamily="34" charset="0"/>
                <a:cs typeface="Tahoma" pitchFamily="34" charset="0"/>
              </a:rPr>
              <a:t>.</a:t>
            </a:r>
            <a:endParaRPr lang="en-US" sz="1200" dirty="0" smtClean="0">
              <a:solidFill>
                <a:prstClr val="black"/>
              </a:solidFill>
              <a:latin typeface="Tahoma" pitchFamily="34" charset="0"/>
              <a:ea typeface="Tahoma" pitchFamily="34" charset="0"/>
              <a:cs typeface="Tahoma" pitchFamily="34" charset="0"/>
            </a:endParaRPr>
          </a:p>
        </p:txBody>
      </p:sp>
      <p:sp>
        <p:nvSpPr>
          <p:cNvPr id="7" name="Text Box 5"/>
          <p:cNvSpPr txBox="1">
            <a:spLocks noChangeArrowheads="1"/>
          </p:cNvSpPr>
          <p:nvPr/>
        </p:nvSpPr>
        <p:spPr bwMode="auto">
          <a:xfrm>
            <a:off x="228600" y="5410200"/>
            <a:ext cx="5715000" cy="707886"/>
          </a:xfrm>
          <a:prstGeom prst="rect">
            <a:avLst/>
          </a:prstGeom>
          <a:solidFill>
            <a:schemeClr val="accent2"/>
          </a:solidFill>
          <a:ln w="31750">
            <a:solidFill>
              <a:srgbClr val="FFFF00"/>
            </a:solidFill>
            <a:miter lim="800000"/>
            <a:headEnd/>
            <a:tailEnd/>
          </a:ln>
        </p:spPr>
        <p:txBody>
          <a:bodyPr wrap="square">
            <a:spAutoFit/>
          </a:bodyPr>
          <a:lstStyle/>
          <a:p>
            <a:pPr algn="ctr">
              <a:spcBef>
                <a:spcPct val="50000"/>
              </a:spcBef>
              <a:tabLst>
                <a:tab pos="287338" algn="l"/>
              </a:tabLst>
              <a:defRPr/>
            </a:pPr>
            <a:r>
              <a:rPr lang="en-US" sz="1600" b="1" dirty="0" smtClean="0">
                <a:solidFill>
                  <a:srgbClr val="FFFF00"/>
                </a:solidFill>
                <a:latin typeface="Tahoma" pitchFamily="34" charset="0"/>
                <a:ea typeface="Tahoma" pitchFamily="34" charset="0"/>
                <a:cs typeface="Tahoma" pitchFamily="34" charset="0"/>
              </a:rPr>
              <a:t>Use “HANDS OFF APPROACH”. </a:t>
            </a:r>
          </a:p>
          <a:p>
            <a:pPr algn="ctr">
              <a:spcBef>
                <a:spcPct val="50000"/>
              </a:spcBef>
              <a:tabLst>
                <a:tab pos="287338" algn="l"/>
              </a:tabLst>
              <a:defRPr/>
            </a:pPr>
            <a:r>
              <a:rPr lang="en-US" sz="1600" b="1" dirty="0" smtClean="0">
                <a:solidFill>
                  <a:srgbClr val="FFFF00"/>
                </a:solidFill>
                <a:latin typeface="Tahoma" pitchFamily="34" charset="0"/>
                <a:ea typeface="Tahoma" pitchFamily="34" charset="0"/>
                <a:cs typeface="Tahoma" pitchFamily="34" charset="0"/>
              </a:rPr>
              <a:t>Never put </a:t>
            </a:r>
            <a:r>
              <a:rPr lang="en-US" sz="1600" b="1" dirty="0" smtClean="0">
                <a:solidFill>
                  <a:srgbClr val="FFFF00"/>
                </a:solidFill>
                <a:latin typeface="Tahoma" pitchFamily="34" charset="0"/>
                <a:ea typeface="Tahoma" pitchFamily="34" charset="0"/>
                <a:cs typeface="Tahoma" pitchFamily="34" charset="0"/>
              </a:rPr>
              <a:t>your Hands </a:t>
            </a:r>
            <a:r>
              <a:rPr lang="en-US" sz="1600" b="1" dirty="0" smtClean="0">
                <a:solidFill>
                  <a:srgbClr val="FFFF00"/>
                </a:solidFill>
                <a:latin typeface="Tahoma" pitchFamily="34" charset="0"/>
                <a:ea typeface="Tahoma" pitchFamily="34" charset="0"/>
                <a:cs typeface="Tahoma" pitchFamily="34" charset="0"/>
              </a:rPr>
              <a:t>and Fingers in-between flanges</a:t>
            </a:r>
            <a:endParaRPr lang="en-US" sz="1600" b="1" dirty="0">
              <a:solidFill>
                <a:srgbClr val="FFFF00"/>
              </a:solidFill>
              <a:latin typeface="Tahoma" pitchFamily="34" charset="0"/>
              <a:ea typeface="Tahoma" pitchFamily="34" charset="0"/>
              <a:cs typeface="Tahoma" pitchFamily="34" charset="0"/>
            </a:endParaRPr>
          </a:p>
        </p:txBody>
      </p:sp>
      <p:pic>
        <p:nvPicPr>
          <p:cNvPr id="8" name="Picture 2" descr="N:\QHSE\IRC's\2014\R 47_LTI_Finger Injury_18.01.14\DSC00631.JPG"/>
          <p:cNvPicPr>
            <a:picLocks noChangeAspect="1" noChangeArrowheads="1"/>
          </p:cNvPicPr>
          <p:nvPr/>
        </p:nvPicPr>
        <p:blipFill>
          <a:blip r:embed="rId3" cstate="print"/>
          <a:srcRect/>
          <a:stretch>
            <a:fillRect/>
          </a:stretch>
        </p:blipFill>
        <p:spPr bwMode="auto">
          <a:xfrm>
            <a:off x="6096000" y="3733800"/>
            <a:ext cx="3048000" cy="2895600"/>
          </a:xfrm>
          <a:prstGeom prst="rect">
            <a:avLst/>
          </a:prstGeom>
          <a:noFill/>
          <a:ln w="19050">
            <a:solidFill>
              <a:srgbClr val="006C31"/>
            </a:solidFill>
          </a:ln>
        </p:spPr>
      </p:pic>
      <p:sp>
        <p:nvSpPr>
          <p:cNvPr id="9" name="Rectangle 8"/>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10"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4"/>
              </a:rPr>
              <a:t>:  </a:t>
            </a:r>
            <a:r>
              <a:rPr lang="en-US" sz="1000" b="0" dirty="0" smtClean="0">
                <a:solidFill>
                  <a:srgbClr val="0070C0"/>
                </a:solidFill>
                <a:latin typeface="+mn-lt"/>
                <a:cs typeface="Calibri" pitchFamily="34" charset="0"/>
                <a:hlinkClick r:id="rId4"/>
              </a:rPr>
              <a:t>MSE54</a:t>
            </a:r>
            <a:r>
              <a:rPr lang="en-US" sz="1000" b="0" dirty="0" smtClean="0">
                <a:latin typeface="+mn-lt"/>
                <a:cs typeface="Calibri" pitchFamily="34" charset="0"/>
                <a:hlinkClick r:id="rId4"/>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5"/>
              </a:rPr>
              <a:t>HSE Website</a:t>
            </a:r>
            <a:r>
              <a:rPr lang="en-US" sz="1000" b="0" dirty="0" smtClean="0">
                <a:latin typeface="+mn-lt"/>
                <a:cs typeface="Calibri" pitchFamily="34" charset="0"/>
              </a:rPr>
              <a:t>                                 Learning No 03                                                              18/01/2014</a:t>
            </a:r>
          </a:p>
        </p:txBody>
      </p:sp>
      <p:sp>
        <p:nvSpPr>
          <p:cNvPr id="11" name="TextBox 1"/>
          <p:cNvSpPr txBox="1">
            <a:spLocks noChangeArrowheads="1"/>
          </p:cNvSpPr>
          <p:nvPr/>
        </p:nvSpPr>
        <p:spPr bwMode="auto">
          <a:xfrm>
            <a:off x="2286000" y="14794"/>
            <a:ext cx="4572000" cy="584775"/>
          </a:xfrm>
          <a:prstGeom prst="rect">
            <a:avLst/>
          </a:prstGeom>
          <a:noFill/>
          <a:ln>
            <a:noFill/>
          </a:ln>
          <a:extLst/>
        </p:spPr>
        <p:txBody>
          <a:bodyPr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grpSp>
        <p:nvGrpSpPr>
          <p:cNvPr id="12" name="Group 131"/>
          <p:cNvGrpSpPr>
            <a:grpSpLocks/>
          </p:cNvGrpSpPr>
          <p:nvPr/>
        </p:nvGrpSpPr>
        <p:grpSpPr bwMode="auto">
          <a:xfrm>
            <a:off x="7467600" y="1676400"/>
            <a:ext cx="336550" cy="544513"/>
            <a:chOff x="3504" y="544"/>
            <a:chExt cx="2287" cy="1855"/>
          </a:xfrm>
        </p:grpSpPr>
        <p:sp>
          <p:nvSpPr>
            <p:cNvPr id="1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5" name="Freeform 132"/>
          <p:cNvSpPr>
            <a:spLocks/>
          </p:cNvSpPr>
          <p:nvPr/>
        </p:nvSpPr>
        <p:spPr bwMode="auto">
          <a:xfrm>
            <a:off x="6858000" y="5715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4" name="Text Box 2"/>
          <p:cNvSpPr txBox="1">
            <a:spLocks noChangeArrowheads="1"/>
          </p:cNvSpPr>
          <p:nvPr/>
        </p:nvSpPr>
        <p:spPr bwMode="auto">
          <a:xfrm>
            <a:off x="106362" y="881658"/>
            <a:ext cx="8351838" cy="2739211"/>
          </a:xfrm>
          <a:prstGeom prst="rect">
            <a:avLst/>
          </a:prstGeom>
          <a:noFill/>
          <a:ln w="19050">
            <a:noFill/>
            <a:miter lim="800000"/>
            <a:headEnd/>
            <a:tailEnd/>
          </a:ln>
        </p:spPr>
        <p:txBody>
          <a:bodyPr wrap="square">
            <a:spAutoFit/>
          </a:bodyPr>
          <a:lstStyle/>
          <a:p>
            <a:pPr marL="114300" indent="-114300" algn="just">
              <a:defRPr/>
            </a:pPr>
            <a:r>
              <a:rPr lang="en-GB" sz="1200" b="1" dirty="0" smtClean="0">
                <a:solidFill>
                  <a:srgbClr val="002060"/>
                </a:solidFill>
                <a:latin typeface="Tahoma" pitchFamily="34" charset="0"/>
                <a:ea typeface="Tahoma" pitchFamily="34" charset="0"/>
                <a:cs typeface="Tahoma" pitchFamily="34" charset="0"/>
              </a:rPr>
              <a:t>Date : </a:t>
            </a:r>
            <a:r>
              <a:rPr lang="en-GB" sz="1200" b="1" dirty="0" smtClean="0">
                <a:solidFill>
                  <a:srgbClr val="002060"/>
                </a:solidFill>
                <a:latin typeface="Tahoma" pitchFamily="34" charset="0"/>
                <a:ea typeface="Tahoma" pitchFamily="34" charset="0"/>
                <a:cs typeface="Tahoma" pitchFamily="34" charset="0"/>
              </a:rPr>
              <a:t>18 Jan 2014  </a:t>
            </a:r>
            <a:endParaRPr lang="en-GB" sz="1200" b="1" dirty="0" smtClean="0">
              <a:solidFill>
                <a:srgbClr val="002060"/>
              </a:solidFill>
              <a:latin typeface="Tahoma" pitchFamily="34" charset="0"/>
              <a:ea typeface="Tahoma" pitchFamily="34" charset="0"/>
              <a:cs typeface="Tahoma" pitchFamily="34" charset="0"/>
            </a:endParaRPr>
          </a:p>
          <a:p>
            <a:pPr marL="114300" indent="-114300" algn="just">
              <a:defRPr/>
            </a:pPr>
            <a:r>
              <a:rPr lang="en-GB" sz="1200" b="1" dirty="0" smtClean="0">
                <a:solidFill>
                  <a:srgbClr val="002060"/>
                </a:solidFill>
                <a:latin typeface="Tahoma" pitchFamily="34" charset="0"/>
                <a:ea typeface="Tahoma" pitchFamily="34" charset="0"/>
                <a:cs typeface="Tahoma" pitchFamily="34" charset="0"/>
              </a:rPr>
              <a:t>Injury: Hand </a:t>
            </a:r>
            <a:r>
              <a:rPr lang="en-GB" sz="1200" b="1" dirty="0" smtClean="0">
                <a:solidFill>
                  <a:srgbClr val="002060"/>
                </a:solidFill>
                <a:latin typeface="Tahoma" pitchFamily="34" charset="0"/>
                <a:ea typeface="Tahoma" pitchFamily="34" charset="0"/>
                <a:cs typeface="Tahoma" pitchFamily="34" charset="0"/>
              </a:rPr>
              <a:t>laceration</a:t>
            </a:r>
          </a:p>
          <a:p>
            <a:pPr marL="342900" indent="-342900">
              <a:defRPr/>
            </a:pPr>
            <a:endParaRPr lang="en-US" sz="1600" dirty="0" smtClean="0">
              <a:solidFill>
                <a:srgbClr val="FF0000"/>
              </a:solidFill>
              <a:latin typeface="+mj-lt"/>
            </a:endParaRPr>
          </a:p>
          <a:p>
            <a:pPr marL="342900" indent="-342900">
              <a:defRPr/>
            </a:pPr>
            <a:r>
              <a:rPr lang="en-US" sz="1600" dirty="0" smtClean="0">
                <a:solidFill>
                  <a:srgbClr val="FF0000"/>
                </a:solidFill>
                <a:latin typeface="+mj-lt"/>
              </a:rPr>
              <a:t>As </a:t>
            </a:r>
            <a:r>
              <a:rPr lang="en-US" sz="1600" dirty="0">
                <a:solidFill>
                  <a:srgbClr val="FF0000"/>
                </a:solidFill>
                <a:latin typeface="+mj-lt"/>
              </a:rPr>
              <a:t>a learning from this incident and ensure continual improvement all contract</a:t>
            </a:r>
          </a:p>
          <a:p>
            <a:pPr marL="342900" indent="-342900">
              <a:defRPr/>
            </a:pPr>
            <a:r>
              <a:rPr lang="en-US" sz="1600" dirty="0">
                <a:solidFill>
                  <a:srgbClr val="FF0000"/>
                </a:solidFill>
                <a:latin typeface="+mj-lt"/>
              </a:rPr>
              <a:t>managers are to review their HSE HEMP against the questions asked below        </a:t>
            </a:r>
          </a:p>
          <a:p>
            <a:pPr marL="342900" indent="-342900">
              <a:defRPr/>
            </a:pPr>
            <a:endParaRPr lang="en-US" sz="1600" b="1" dirty="0">
              <a:solidFill>
                <a:srgbClr val="0000FF"/>
              </a:solidFill>
              <a:latin typeface="+mj-lt"/>
            </a:endParaRPr>
          </a:p>
          <a:p>
            <a:pPr marL="342900" indent="-342900">
              <a:buFont typeface="Arial" pitchFamily="34" charset="0"/>
              <a:buChar char="•"/>
              <a:defRPr/>
            </a:pPr>
            <a:endParaRPr lang="en-US" sz="1200" dirty="0" smtClean="0">
              <a:solidFill>
                <a:prstClr val="black"/>
              </a:solidFill>
              <a:latin typeface="+mj-lt"/>
            </a:endParaRPr>
          </a:p>
          <a:p>
            <a:pPr marL="342900" indent="-342900">
              <a:buFont typeface="Arial" pitchFamily="34" charset="0"/>
              <a:buChar char="•"/>
              <a:defRPr/>
            </a:pPr>
            <a:r>
              <a:rPr lang="en-US" sz="1200" dirty="0" smtClean="0">
                <a:latin typeface="+mj-lt"/>
              </a:rPr>
              <a:t>Do </a:t>
            </a:r>
            <a:r>
              <a:rPr lang="en-US" sz="1200" dirty="0" smtClean="0">
                <a:latin typeface="+mj-lt"/>
              </a:rPr>
              <a:t>you have </a:t>
            </a:r>
            <a:r>
              <a:rPr lang="en-US" sz="1200" dirty="0" smtClean="0">
                <a:latin typeface="+mj-lt"/>
              </a:rPr>
              <a:t>an effective </a:t>
            </a:r>
            <a:r>
              <a:rPr lang="en-US" sz="1200" dirty="0" smtClean="0">
                <a:latin typeface="+mj-lt"/>
              </a:rPr>
              <a:t>Hands off training program in place?</a:t>
            </a:r>
          </a:p>
          <a:p>
            <a:pPr marL="342900" indent="-342900">
              <a:buFont typeface="Arial" pitchFamily="34" charset="0"/>
              <a:buChar char="•"/>
              <a:defRPr/>
            </a:pPr>
            <a:r>
              <a:rPr lang="en-US" sz="1200" dirty="0" smtClean="0">
                <a:latin typeface="+mj-lt"/>
              </a:rPr>
              <a:t>Do you use the “Hands Off” </a:t>
            </a:r>
            <a:r>
              <a:rPr lang="en-US" sz="1200" dirty="0" smtClean="0">
                <a:latin typeface="+mj-lt"/>
              </a:rPr>
              <a:t>Questionnaire </a:t>
            </a:r>
            <a:r>
              <a:rPr lang="en-US" sz="1200" dirty="0" smtClean="0">
                <a:latin typeface="+mj-lt"/>
              </a:rPr>
              <a:t>to prepare for </a:t>
            </a:r>
            <a:r>
              <a:rPr lang="en-US" sz="1200" dirty="0" smtClean="0">
                <a:latin typeface="+mj-lt"/>
              </a:rPr>
              <a:t>tasks </a:t>
            </a:r>
            <a:r>
              <a:rPr lang="en-US" sz="1200" dirty="0" smtClean="0">
                <a:latin typeface="+mj-lt"/>
              </a:rPr>
              <a:t>and </a:t>
            </a:r>
            <a:r>
              <a:rPr lang="en-US" sz="1200" dirty="0" smtClean="0">
                <a:latin typeface="+mj-lt"/>
              </a:rPr>
              <a:t>Toolbox talks</a:t>
            </a:r>
            <a:endParaRPr lang="en-US" sz="1200" strike="sngStrike" dirty="0" smtClean="0">
              <a:latin typeface="+mj-lt"/>
            </a:endParaRPr>
          </a:p>
          <a:p>
            <a:pPr marL="342900" indent="-342900">
              <a:buFont typeface="Arial" pitchFamily="34" charset="0"/>
              <a:buChar char="•"/>
              <a:defRPr/>
            </a:pPr>
            <a:r>
              <a:rPr lang="en-US" sz="1200" dirty="0" smtClean="0">
                <a:latin typeface="+mj-lt"/>
              </a:rPr>
              <a:t>Do you have a system to verify the </a:t>
            </a:r>
            <a:r>
              <a:rPr lang="en-US" sz="1200" dirty="0" smtClean="0">
                <a:latin typeface="+mj-lt"/>
              </a:rPr>
              <a:t>supervisors do not </a:t>
            </a:r>
            <a:r>
              <a:rPr lang="en-US" sz="1200" dirty="0" smtClean="0">
                <a:latin typeface="+mj-lt"/>
              </a:rPr>
              <a:t>perform the </a:t>
            </a:r>
            <a:r>
              <a:rPr lang="en-US" sz="1200" dirty="0" smtClean="0">
                <a:latin typeface="+mj-lt"/>
              </a:rPr>
              <a:t>tasks but supervise only?</a:t>
            </a:r>
            <a:endParaRPr lang="en-US" sz="1200" dirty="0" smtClean="0">
              <a:latin typeface="+mj-lt"/>
              <a:cs typeface="Times New Roman"/>
            </a:endParaRPr>
          </a:p>
          <a:p>
            <a:pPr marL="342900" indent="-342900">
              <a:buFont typeface="Arial" pitchFamily="34" charset="0"/>
              <a:buChar char="•"/>
              <a:defRPr/>
            </a:pPr>
            <a:r>
              <a:rPr lang="en-US" sz="1200" dirty="0" smtClean="0">
                <a:latin typeface="+mj-lt"/>
              </a:rPr>
              <a:t>Do you have a system to ensure actions from lateral Learnings are implemented.</a:t>
            </a:r>
          </a:p>
          <a:p>
            <a:pPr marL="342900" indent="-342900">
              <a:buFont typeface="Arial" pitchFamily="34" charset="0"/>
              <a:buChar char="•"/>
              <a:defRPr/>
            </a:pPr>
            <a:r>
              <a:rPr lang="en-US" sz="1200" dirty="0" smtClean="0">
                <a:latin typeface="+mj-lt"/>
              </a:rPr>
              <a:t>Is the alert/learning advice understood by the crew members?</a:t>
            </a:r>
          </a:p>
          <a:p>
            <a:pPr marL="342900" indent="-342900">
              <a:defRPr/>
            </a:pPr>
            <a:endParaRPr lang="en-US" sz="1200" dirty="0" smtClean="0">
              <a:latin typeface="+mj-lt"/>
            </a:endParaRPr>
          </a:p>
        </p:txBody>
      </p:sp>
      <p:sp>
        <p:nvSpPr>
          <p:cNvPr id="6" name="Text Box 12"/>
          <p:cNvSpPr txBox="1">
            <a:spLocks noChangeArrowheads="1"/>
          </p:cNvSpPr>
          <p:nvPr/>
        </p:nvSpPr>
        <p:spPr bwMode="auto">
          <a:xfrm>
            <a:off x="990152" y="0"/>
            <a:ext cx="7056117" cy="584775"/>
          </a:xfrm>
          <a:prstGeom prst="rect">
            <a:avLst/>
          </a:prstGeom>
          <a:noFill/>
          <a:ln w="9525">
            <a:noFill/>
            <a:miter lim="800000"/>
            <a:headEnd/>
            <a:tailEnd/>
          </a:ln>
        </p:spPr>
        <p:txBody>
          <a:bodyPr>
            <a:spAutoFit/>
          </a:bodyPr>
          <a:lstStyle/>
          <a:p>
            <a:pPr algn="ctr">
              <a:defRPr/>
            </a:pPr>
            <a:r>
              <a:rPr lang="en-GB" sz="3200" b="1" dirty="0" smtClean="0">
                <a:solidFill>
                  <a:srgbClr val="0000FF"/>
                </a:solidFill>
              </a:rPr>
              <a:t>Management learning's</a:t>
            </a:r>
            <a:endParaRPr lang="en-GB" sz="3200" dirty="0"/>
          </a:p>
        </p:txBody>
      </p:sp>
      <p:sp>
        <p:nvSpPr>
          <p:cNvPr id="7"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8"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 03                                                              18/01/2014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18765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E42CBEF-4050-4158-BF2A-D0FF4E72BD3D}"/>
</file>

<file path=customXml/itemProps2.xml><?xml version="1.0" encoding="utf-8"?>
<ds:datastoreItem xmlns:ds="http://schemas.openxmlformats.org/officeDocument/2006/customXml" ds:itemID="{51EE8B71-94E9-4236-AE3C-088E9117B781}"/>
</file>

<file path=customXml/itemProps3.xml><?xml version="1.0" encoding="utf-8"?>
<ds:datastoreItem xmlns:ds="http://schemas.openxmlformats.org/officeDocument/2006/customXml" ds:itemID="{3DFD1A77-C3CC-4A49-A035-36BE88E6719F}"/>
</file>

<file path=docProps/app.xml><?xml version="1.0" encoding="utf-8"?>
<Properties xmlns="http://schemas.openxmlformats.org/officeDocument/2006/extended-properties" xmlns:vt="http://schemas.openxmlformats.org/officeDocument/2006/docPropsVTypes">
  <Template/>
  <TotalTime>2627</TotalTime>
  <Words>321</Words>
  <Application>Microsoft Office PowerPoint</Application>
  <PresentationFormat>On-screen Show (4:3)</PresentationFormat>
  <Paragraphs>34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143</cp:revision>
  <dcterms:created xsi:type="dcterms:W3CDTF">2001-05-03T06:07:08Z</dcterms:created>
  <dcterms:modified xsi:type="dcterms:W3CDTF">2014-05-20T05:31:37Z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