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65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dointernet/hseforcontractors/Pages/OnlineLibrary1.aspx" TargetMode="Externa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5257800" cy="475514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24 Jan 2014 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Fatality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 articulated truck was towing a trailer loaded with 30 tonnes of 3½ “ rental  drill pipe from a hoist back to Nizwa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While travelling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through road works on the road between Adam &amp;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Nizwa near to Izz, the trucks passenger side front tyre punctured and then blew out resulting in a loss of control and the vehicle leaving the road and rolling over resulting in driver death. 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incident….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drive at a speed suitable for the road conditions.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Always query your journey plan if you think it is wrong.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Always inspect your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tyres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before starting the journey.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Periodically check to ensure your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tyres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are no older than 4 years.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Always replace the spare back to its holder after a punctured tyre has  </a:t>
            </a:r>
          </a:p>
          <a:p>
            <a:pPr>
              <a:lnSpc>
                <a:spcPct val="150000"/>
              </a:lnSpc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been replaced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TextBox 16"/>
          <p:cNvSpPr txBox="1">
            <a:spLocks noChangeArrowheads="1"/>
          </p:cNvSpPr>
          <p:nvPr/>
        </p:nvSpPr>
        <p:spPr bwMode="auto">
          <a:xfrm>
            <a:off x="228600" y="5181600"/>
            <a:ext cx="5257800" cy="1077218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“Check condition of </a:t>
            </a:r>
            <a:r>
              <a:rPr lang="en-US" altLang="en-US" sz="1600" b="1" dirty="0" err="1" smtClean="0">
                <a:solidFill>
                  <a:srgbClr val="FFFF00"/>
                </a:solidFill>
                <a:latin typeface="Tahoma" pitchFamily="34" charset="0"/>
              </a:rPr>
              <a:t>tyres</a:t>
            </a:r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 </a:t>
            </a:r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and do not use </a:t>
            </a:r>
            <a:r>
              <a:rPr lang="en-US" altLang="en-US" sz="1600" b="1" dirty="0" err="1" smtClean="0">
                <a:solidFill>
                  <a:srgbClr val="FFFF00"/>
                </a:solidFill>
                <a:latin typeface="Tahoma" pitchFamily="34" charset="0"/>
              </a:rPr>
              <a:t>tyres</a:t>
            </a:r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 </a:t>
            </a:r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older than 4 years from date of manufacturing”</a:t>
            </a:r>
          </a:p>
          <a:p>
            <a:pPr algn="ctr" eaLnBrk="1" hangingPunct="1"/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“Slow down in road works, where there is often sharp debris on the road”</a:t>
            </a:r>
            <a:endParaRPr lang="en-US" alt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8382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227387"/>
            <a:ext cx="327660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\\RSST_CTRL_NORTH\RSST North_Asst. PC\RTA Reports\RTA_N138_25.01.2014_Shivani\Nizwa_Adam Road_RTA N138_Colm\DSCN05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914400"/>
            <a:ext cx="3200400" cy="2133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04                                                              24/01/2014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6" name="Freeform 132"/>
          <p:cNvSpPr>
            <a:spLocks/>
          </p:cNvSpPr>
          <p:nvPr/>
        </p:nvSpPr>
        <p:spPr bwMode="auto">
          <a:xfrm>
            <a:off x="8382000" y="4800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8436430" cy="498598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24 Jan 2014 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Fatality</a:t>
            </a:r>
            <a:endParaRPr lang="en-US" sz="12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</a:t>
            </a: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      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ts val="1200"/>
              </a:lnSpc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Confirm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the following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lnSpc>
                <a:spcPts val="1200"/>
              </a:lnSpc>
              <a:defRPr/>
            </a:pPr>
            <a:endParaRPr lang="en-US" sz="1200" dirty="0">
              <a:latin typeface="Arial" charset="0"/>
            </a:endParaRP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r>
              <a:rPr lang="en-US" sz="1200" dirty="0" smtClean="0">
                <a:latin typeface="Arial" pitchFamily="34" charset="0"/>
                <a:sym typeface="Wingdings" pitchFamily="2" charset="2"/>
              </a:rPr>
              <a:t>Does your company have a maintenance system to discard </a:t>
            </a:r>
            <a:r>
              <a:rPr lang="en-US" sz="1200" dirty="0" err="1" smtClean="0">
                <a:latin typeface="Arial" pitchFamily="34" charset="0"/>
                <a:sym typeface="Wingdings" pitchFamily="2" charset="2"/>
              </a:rPr>
              <a:t>tyres</a:t>
            </a:r>
            <a:r>
              <a:rPr lang="en-US" sz="1200" dirty="0" smtClean="0">
                <a:latin typeface="Arial" pitchFamily="34" charset="0"/>
                <a:sym typeface="Wingdings" pitchFamily="2" charset="2"/>
              </a:rPr>
              <a:t> that are in bad condition or  over four years of age?</a:t>
            </a: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endParaRPr lang="en-US" sz="1200" dirty="0" smtClean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r>
              <a:rPr lang="en-US" sz="1200" dirty="0" smtClean="0">
                <a:latin typeface="Arial" pitchFamily="34" charset="0"/>
                <a:sym typeface="Wingdings" pitchFamily="2" charset="2"/>
              </a:rPr>
              <a:t>Does your company have a system to replace spares back to the spare holder after a punctured tyre has been replaced?</a:t>
            </a: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endParaRPr lang="en-US" sz="1200" dirty="0" smtClean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r>
              <a:rPr lang="en-US" sz="1200" dirty="0" smtClean="0">
                <a:latin typeface="Arial" pitchFamily="34" charset="0"/>
                <a:sym typeface="Wingdings" pitchFamily="2" charset="2"/>
              </a:rPr>
              <a:t>Do you audit your Safe Journey Management System annually and ensure the competency of your journey managers?</a:t>
            </a: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endParaRPr lang="en-US" sz="1200" dirty="0" smtClean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r>
              <a:rPr lang="en-US" sz="1200" dirty="0" smtClean="0">
                <a:latin typeface="Arial" pitchFamily="34" charset="0"/>
                <a:sym typeface="Wingdings" pitchFamily="2" charset="2"/>
              </a:rPr>
              <a:t>Have you ensured your Safe Journey Managers have attended the latest SJM course?</a:t>
            </a: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endParaRPr lang="en-US" sz="1200" dirty="0" smtClean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Tx/>
              <a:buChar char="•"/>
              <a:defRPr/>
            </a:pPr>
            <a:r>
              <a:rPr lang="en-US" sz="1200" dirty="0">
                <a:latin typeface="Arial" pitchFamily="34" charset="0"/>
                <a:sym typeface="Wingdings" pitchFamily="2" charset="2"/>
              </a:rPr>
              <a:t>Is your IVMS system driver</a:t>
            </a:r>
            <a:r>
              <a:rPr lang="en-US" sz="1200" dirty="0" smtClean="0">
                <a:latin typeface="Arial" pitchFamily="34" charset="0"/>
                <a:sym typeface="Wingdings" pitchFamily="2" charset="2"/>
              </a:rPr>
              <a:t> specific (with use of personal key) rather than vehicle specific ?</a:t>
            </a:r>
            <a:endParaRPr lang="en-US" sz="1200" dirty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endParaRPr lang="en-US" sz="1200" dirty="0" smtClean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sym typeface="Wingdings" pitchFamily="2" charset="2"/>
              </a:rPr>
              <a:t>Have you ensured that the IVMS system you have bought is in compliance with the PDO standards in SP-2000 &amp; PR-1993?</a:t>
            </a:r>
          </a:p>
          <a:p>
            <a:pPr marL="119063" indent="-119063"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endParaRPr lang="en-US" sz="1200" dirty="0" smtClean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sym typeface="Wingdings" pitchFamily="2" charset="2"/>
              </a:rPr>
              <a:t>Do you have a process to pro-actively monitor the IVMS system regularly and conduct feedback session with your drive drivers and do you ensure your sub-contractors are performing these tasks too?</a:t>
            </a:r>
          </a:p>
          <a:p>
            <a:pPr marL="119063" indent="-119063"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endParaRPr lang="en-US" sz="1200" dirty="0" smtClean="0"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sym typeface="Wingdings" pitchFamily="2" charset="2"/>
              </a:rPr>
              <a:t>Do you ensure (audit) that your sub-contractors performance is monitored regularly and in compliance with PDO standards and procedures, like SP-2000 &amp; PR-1993?</a:t>
            </a:r>
          </a:p>
          <a:p>
            <a:pPr marL="119063" indent="-119063" eaLnBrk="1" hangingPunct="1">
              <a:buFont typeface="Arial" pitchFamily="34" charset="0"/>
              <a:buChar char="•"/>
              <a:defRPr/>
            </a:pPr>
            <a:endParaRPr lang="en-US" sz="1400" dirty="0" smtClean="0">
              <a:solidFill>
                <a:srgbClr val="0033CC"/>
              </a:solidFill>
              <a:latin typeface="Arial" pitchFamily="34" charset="0"/>
              <a:sym typeface="Wingdings" pitchFamily="2" charset="2"/>
            </a:endParaRPr>
          </a:p>
          <a:p>
            <a:pPr marL="119063" indent="-119063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alt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GB" sz="3200" dirty="0">
                <a:latin typeface="+mj-lt"/>
              </a:endParaRP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altLang="en-US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04                                                              24/01/2014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18766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E32E9BF-B400-443F-9E92-D9F9796C6140}"/>
</file>

<file path=customXml/itemProps2.xml><?xml version="1.0" encoding="utf-8"?>
<ds:datastoreItem xmlns:ds="http://schemas.openxmlformats.org/officeDocument/2006/customXml" ds:itemID="{C5011D82-1A4A-4622-941D-D76B5D97578E}"/>
</file>

<file path=customXml/itemProps3.xml><?xml version="1.0" encoding="utf-8"?>
<ds:datastoreItem xmlns:ds="http://schemas.openxmlformats.org/officeDocument/2006/customXml" ds:itemID="{F944A648-0A15-4218-869F-B7C5E1E5C43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497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141</cp:revision>
  <dcterms:created xsi:type="dcterms:W3CDTF">2001-05-03T06:07:08Z</dcterms:created>
  <dcterms:modified xsi:type="dcterms:W3CDTF">2014-05-20T05:26:12Z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