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9" d="100"/>
          <a:sy n="79" d="100"/>
        </p:scale>
        <p:origin x="-2189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dointernet/hseforcontractors/Pages/OnlineLibrary1.aspx" TargetMode="External"/><Relationship Id="rId5" Type="http://schemas.openxmlformats.org/officeDocument/2006/relationships/hyperlink" Target="mailto:talib.z.shaqsi@pdo.co.om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0" y="990600"/>
            <a:ext cx="5029200" cy="32239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 Jan 2014 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Shoulder Dislocation</a:t>
            </a:r>
            <a:endParaRPr lang="en-US" sz="12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 Truck was pulling diesel tank on a flat bed trailer. The truck rolled over when negotiating a severe bend on the road. The driver suffered a dislocated shoulder and the passenger escaped with minor bruises. </a:t>
            </a:r>
            <a:endParaRPr lang="en-US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05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  <a:tabLst>
                <a:tab pos="404813" algn="l"/>
              </a:tabLst>
              <a:defRPr/>
            </a:pP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Adhere to the posted speed limits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  <a:tabLst>
                <a:tab pos="339725" algn="l"/>
              </a:tabLst>
              <a:defRPr/>
            </a:pP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slow down when approaching severe bends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ct val="50000"/>
              </a:spcBef>
              <a:buFont typeface="Arial" pitchFamily="34" charset="0"/>
              <a:buChar char="•"/>
              <a:tabLst>
                <a:tab pos="339725" algn="l"/>
              </a:tabLst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 aware that partial liquid loads make the vehicle more difficult to control</a:t>
            </a:r>
          </a:p>
        </p:txBody>
      </p:sp>
      <p:sp>
        <p:nvSpPr>
          <p:cNvPr id="5" name="TextBox 16"/>
          <p:cNvSpPr txBox="1">
            <a:spLocks noChangeArrowheads="1"/>
          </p:cNvSpPr>
          <p:nvPr/>
        </p:nvSpPr>
        <p:spPr bwMode="auto">
          <a:xfrm>
            <a:off x="228600" y="5029200"/>
            <a:ext cx="4953000" cy="338554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Drive to the  road conditions and vehicle load</a:t>
            </a:r>
            <a:endParaRPr lang="en-US" alt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6400" y="1143000"/>
            <a:ext cx="3581400" cy="2286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86400" y="3657600"/>
            <a:ext cx="3505200" cy="228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sp>
        <p:nvSpPr>
          <p:cNvPr id="8" name="Freeform 132"/>
          <p:cNvSpPr>
            <a:spLocks/>
          </p:cNvSpPr>
          <p:nvPr/>
        </p:nvSpPr>
        <p:spPr bwMode="auto">
          <a:xfrm>
            <a:off x="5715000" y="5181600"/>
            <a:ext cx="762000" cy="6858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9" name="Picture 8" descr="\\RSST_CTRL_NORTH\RSST North_Asst. PC\RTA Reports\RTA_N137_24.01.2014_Desert Bryne Drilling_Yibal\Badar Photos_RTA N137_24.01.2014_Yibal\DSCF2872.JPG"/>
          <p:cNvPicPr/>
          <p:nvPr/>
        </p:nvPicPr>
        <p:blipFill>
          <a:blip r:embed="rId2" cstate="screen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t="10345" b="24138"/>
          <a:stretch>
            <a:fillRect/>
          </a:stretch>
        </p:blipFill>
        <p:spPr bwMode="auto">
          <a:xfrm>
            <a:off x="6781800" y="1143000"/>
            <a:ext cx="2286000" cy="1447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grpSp>
        <p:nvGrpSpPr>
          <p:cNvPr id="10" name="Group 55"/>
          <p:cNvGrpSpPr/>
          <p:nvPr/>
        </p:nvGrpSpPr>
        <p:grpSpPr>
          <a:xfrm>
            <a:off x="5410200" y="1143000"/>
            <a:ext cx="1455056" cy="1222247"/>
            <a:chOff x="5486400" y="1066800"/>
            <a:chExt cx="1455056" cy="1222247"/>
          </a:xfrm>
        </p:grpSpPr>
        <p:sp>
          <p:nvSpPr>
            <p:cNvPr id="11" name="Oval 10"/>
            <p:cNvSpPr/>
            <p:nvPr/>
          </p:nvSpPr>
          <p:spPr>
            <a:xfrm>
              <a:off x="5562599" y="1066800"/>
              <a:ext cx="1256017" cy="12222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46531" y="1143000"/>
              <a:ext cx="4329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6</a:t>
              </a:r>
              <a:r>
                <a:rPr lang="en-US" sz="800" b="1" dirty="0" smtClean="0"/>
                <a:t>0</a:t>
              </a:r>
              <a:endParaRPr lang="en-US" sz="8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62600" y="1295400"/>
              <a:ext cx="4329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4</a:t>
              </a:r>
              <a:r>
                <a:rPr lang="en-US" sz="800" b="1" dirty="0" smtClean="0"/>
                <a:t>0</a:t>
              </a:r>
              <a:endParaRPr lang="en-US" sz="8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56131" y="1136570"/>
              <a:ext cx="4329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100</a:t>
              </a:r>
              <a:endParaRPr lang="en-US" sz="8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08531" y="1365170"/>
              <a:ext cx="4329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110</a:t>
              </a:r>
              <a:endParaRPr lang="en-US" sz="8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51331" y="1066800"/>
              <a:ext cx="4329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80</a:t>
              </a:r>
              <a:endParaRPr lang="en-US" sz="8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86400" y="1524000"/>
              <a:ext cx="4329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2</a:t>
              </a:r>
              <a:r>
                <a:rPr lang="en-US" sz="800" b="1" dirty="0" smtClean="0"/>
                <a:t>0</a:t>
              </a:r>
              <a:endParaRPr lang="en-US" sz="8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08531" y="1669970"/>
              <a:ext cx="4329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120</a:t>
              </a:r>
              <a:endParaRPr lang="en-US" sz="8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752600"/>
              <a:ext cx="4329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0</a:t>
              </a:r>
              <a:endParaRPr lang="en-US" sz="800" b="1" dirty="0"/>
            </a:p>
          </p:txBody>
        </p:sp>
        <p:sp>
          <p:nvSpPr>
            <p:cNvPr id="20" name="Isosceles Triangle 19"/>
            <p:cNvSpPr/>
            <p:nvPr/>
          </p:nvSpPr>
          <p:spPr>
            <a:xfrm rot="2585102">
              <a:off x="6267182" y="1140751"/>
              <a:ext cx="105877" cy="931074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096000" y="1600200"/>
              <a:ext cx="216462" cy="2194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67400" y="1371600"/>
              <a:ext cx="57723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   </a:t>
              </a:r>
              <a:r>
                <a:rPr lang="en-US" sz="900" b="1" dirty="0" smtClean="0"/>
                <a:t>Km/h</a:t>
              </a:r>
              <a:endParaRPr lang="en-US" sz="900" b="1" dirty="0"/>
            </a:p>
          </p:txBody>
        </p:sp>
      </p:grpSp>
      <p:grpSp>
        <p:nvGrpSpPr>
          <p:cNvPr id="23" name="Group 68"/>
          <p:cNvGrpSpPr/>
          <p:nvPr/>
        </p:nvGrpSpPr>
        <p:grpSpPr>
          <a:xfrm>
            <a:off x="5410200" y="3657600"/>
            <a:ext cx="1447800" cy="1222247"/>
            <a:chOff x="5410200" y="3581400"/>
            <a:chExt cx="1447800" cy="1222247"/>
          </a:xfrm>
        </p:grpSpPr>
        <p:sp>
          <p:nvSpPr>
            <p:cNvPr id="24" name="Oval 23"/>
            <p:cNvSpPr/>
            <p:nvPr/>
          </p:nvSpPr>
          <p:spPr>
            <a:xfrm>
              <a:off x="5486400" y="3581400"/>
              <a:ext cx="1234966" cy="12222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670331" y="3657600"/>
              <a:ext cx="4256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6</a:t>
              </a:r>
              <a:r>
                <a:rPr lang="en-US" sz="800" b="1" dirty="0" smtClean="0"/>
                <a:t>0</a:t>
              </a:r>
              <a:endParaRPr lang="en-US" sz="8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86400" y="3810000"/>
              <a:ext cx="4256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4</a:t>
              </a:r>
              <a:r>
                <a:rPr lang="en-US" sz="800" b="1" dirty="0" smtClean="0"/>
                <a:t>0</a:t>
              </a:r>
              <a:endParaRPr lang="en-US" sz="8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79931" y="3651170"/>
              <a:ext cx="4256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100</a:t>
              </a:r>
              <a:endParaRPr lang="en-US" sz="8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32331" y="3879770"/>
              <a:ext cx="4256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110</a:t>
              </a:r>
              <a:endParaRPr lang="en-US" sz="8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75131" y="3581400"/>
              <a:ext cx="4256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80</a:t>
              </a:r>
              <a:endParaRPr lang="en-US" sz="8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10200" y="4038600"/>
              <a:ext cx="4256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2</a:t>
              </a:r>
              <a:r>
                <a:rPr lang="en-US" sz="800" b="1" dirty="0" smtClean="0"/>
                <a:t>0</a:t>
              </a:r>
              <a:endParaRPr lang="en-US" sz="8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32331" y="4184570"/>
              <a:ext cx="4256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120</a:t>
              </a:r>
              <a:endParaRPr lang="en-US" sz="8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86400" y="4267200"/>
              <a:ext cx="4256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0</a:t>
              </a:r>
              <a:endParaRPr lang="en-US" sz="800" b="1" dirty="0"/>
            </a:p>
          </p:txBody>
        </p:sp>
        <p:sp>
          <p:nvSpPr>
            <p:cNvPr id="33" name="Isosceles Triangle 32"/>
            <p:cNvSpPr/>
            <p:nvPr/>
          </p:nvSpPr>
          <p:spPr>
            <a:xfrm rot="17939758">
              <a:off x="5924243" y="3772813"/>
              <a:ext cx="89536" cy="879683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019800" y="4191000"/>
              <a:ext cx="212834" cy="2194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91200" y="3962400"/>
              <a:ext cx="56755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   </a:t>
              </a:r>
              <a:r>
                <a:rPr lang="en-US" sz="900" b="1" dirty="0" smtClean="0"/>
                <a:t>Km/h</a:t>
              </a:r>
              <a:endParaRPr lang="en-US" sz="900" b="1" dirty="0"/>
            </a:p>
          </p:txBody>
        </p:sp>
      </p:grpSp>
      <p:grpSp>
        <p:nvGrpSpPr>
          <p:cNvPr id="36" name="Group 131"/>
          <p:cNvGrpSpPr>
            <a:grpSpLocks/>
          </p:cNvGrpSpPr>
          <p:nvPr/>
        </p:nvGrpSpPr>
        <p:grpSpPr bwMode="auto">
          <a:xfrm>
            <a:off x="5715000" y="2590800"/>
            <a:ext cx="609600" cy="773113"/>
            <a:chOff x="3504" y="544"/>
            <a:chExt cx="2287" cy="1855"/>
          </a:xfrm>
        </p:grpSpPr>
        <p:sp>
          <p:nvSpPr>
            <p:cNvPr id="37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9" name="Picture 38" descr="photo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rcRect t="20000" b="8750"/>
          <a:stretch>
            <a:fillRect/>
          </a:stretch>
        </p:blipFill>
        <p:spPr>
          <a:xfrm>
            <a:off x="6781800" y="3657600"/>
            <a:ext cx="2286000" cy="2286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40" name="Picture 39" descr="Diesel Tank Roll Over 0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1800" y="2590800"/>
            <a:ext cx="2286000" cy="838200"/>
          </a:xfrm>
          <a:prstGeom prst="rect">
            <a:avLst/>
          </a:prstGeom>
        </p:spPr>
      </p:pic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5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05                                                              24/01/2014</a:t>
            </a:r>
          </a:p>
        </p:txBody>
      </p:sp>
      <p:sp>
        <p:nvSpPr>
          <p:cNvPr id="44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8600" y="762000"/>
            <a:ext cx="8686800" cy="31085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24/01/2014 </a:t>
            </a: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Shoulder Dislocation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	</a:t>
            </a:r>
          </a:p>
          <a:p>
            <a:pPr algn="just" eaLnBrk="1" hangingPunct="1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a learning from this incident and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ensuring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continual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improvement, all contract managers are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to review their HSE HEMP against the questions asked below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you actively manage the IVMS, by generating a RAG reports and provide feedback to the drivers?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 positive reinforcement or consequence management applied for individual driving performance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your drivers hold individual key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you carry out route survey prior to Rig Move, and discuss the route hazards and risks in TBT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12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05                                                              24/01/2014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18767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DB80223-1399-45CC-89A1-3BCEAD7D2D0B}"/>
</file>

<file path=customXml/itemProps2.xml><?xml version="1.0" encoding="utf-8"?>
<ds:datastoreItem xmlns:ds="http://schemas.openxmlformats.org/officeDocument/2006/customXml" ds:itemID="{0A8A3CD9-FB7E-457C-9E64-B358C662246D}"/>
</file>

<file path=customXml/itemProps3.xml><?xml version="1.0" encoding="utf-8"?>
<ds:datastoreItem xmlns:ds="http://schemas.openxmlformats.org/officeDocument/2006/customXml" ds:itemID="{97B47A88-35B5-4B18-8E96-7AF211C0E40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1652</TotalTime>
  <Words>211</Words>
  <Application>Microsoft Office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147</cp:revision>
  <dcterms:created xsi:type="dcterms:W3CDTF">2001-05-03T06:07:08Z</dcterms:created>
  <dcterms:modified xsi:type="dcterms:W3CDTF">2014-05-20T05:26:18Z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