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7" r:id="rId2"/>
    <p:sldId id="26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81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ECC799C-25FE-4C08-8A12-B3B3E526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4EB0343-92F4-423D-84C1-8B26F61D2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B2CDF5-6674-432C-8BEB-FD9BC991D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dointernet/hseforcontractors/Pages/OnlineLibrary1.aspx" TargetMode="External"/><Relationship Id="rId4" Type="http://schemas.openxmlformats.org/officeDocument/2006/relationships/hyperlink" Target="mailto:talib.z.shaqsi@pdo.co.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dointernet/hseforcontractors/Pages/OnlineLibrary1.aspx" TargetMode="External"/><Relationship Id="rId2" Type="http://schemas.openxmlformats.org/officeDocument/2006/relationships/hyperlink" Target="mailto:talib.z.shaqsi@pdo.co.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 l="18750" t="15625" r="18750" b="21875"/>
          <a:stretch>
            <a:fillRect/>
          </a:stretch>
        </p:blipFill>
        <p:spPr bwMode="auto">
          <a:xfrm>
            <a:off x="5562600" y="3581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5257800" cy="36009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62050" indent="-1162050" algn="just">
              <a:defRPr/>
            </a:pP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Date: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22/02/2014     </a:t>
            </a:r>
            <a:endParaRPr lang="en-US" sz="12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62050" indent="-1162050" algn="just">
              <a:defRPr/>
            </a:pP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Injury: 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ractured foot</a:t>
            </a:r>
            <a:endParaRPr lang="en-US" sz="12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happened?</a:t>
            </a:r>
            <a:endParaRPr lang="en-US" sz="105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eaLnBrk="1" hangingPunct="1">
              <a:defRPr/>
            </a:pPr>
            <a:endParaRPr lang="en-US" sz="105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Wireline Assistant </a:t>
            </a:r>
            <a:r>
              <a:rPr lang="en-US" alt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decided to do cleaning activity on the deck of the</a:t>
            </a:r>
            <a:r>
              <a:rPr lang="en-US" altLang="en-US" sz="1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unit </a:t>
            </a:r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whilst the logging </a:t>
            </a:r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operation was </a:t>
            </a:r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process </a:t>
            </a:r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</a:t>
            </a:r>
            <a:r>
              <a:rPr lang="en-US" alt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pulling </a:t>
            </a:r>
            <a:r>
              <a:rPr lang="en-US" alt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 of the </a:t>
            </a:r>
            <a:r>
              <a:rPr lang="en-US" alt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hole. His </a:t>
            </a:r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right foot </a:t>
            </a:r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was </a:t>
            </a:r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caught between the rotating drum and its </a:t>
            </a:r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support resulting in injury.</a:t>
            </a:r>
            <a:endParaRPr lang="en-GB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GB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vigilant of </a:t>
            </a:r>
            <a:r>
              <a:rPr lang="en-US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unauthorised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 go zones warning signs.    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not enter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no go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zone, and keep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away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from rotating and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moving parts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e.g. rotating drum.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Stop operation if it is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 safe, and intervene for unsafe acts and conditions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not execute any task without given clear instruction 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1066800"/>
            <a:ext cx="3352800" cy="2286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+mj-lt"/>
              </a:rPr>
              <a:t>Photo explaining what was done wrong</a:t>
            </a:r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8505825" y="2765425"/>
            <a:ext cx="336550" cy="544513"/>
            <a:chOff x="3504" y="544"/>
            <a:chExt cx="2287" cy="1855"/>
          </a:xfrm>
        </p:grpSpPr>
        <p:sp>
          <p:nvSpPr>
            <p:cNvPr id="9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32"/>
          <p:cNvSpPr>
            <a:spLocks/>
          </p:cNvSpPr>
          <p:nvPr/>
        </p:nvSpPr>
        <p:spPr bwMode="auto">
          <a:xfrm>
            <a:off x="8408988" y="5535613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962400" y="2667000"/>
            <a:ext cx="15240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altLang="en-US" sz="1800" dirty="0"/>
              <a:t>Rotating drum</a:t>
            </a:r>
          </a:p>
        </p:txBody>
      </p:sp>
      <p:cxnSp>
        <p:nvCxnSpPr>
          <p:cNvPr id="14" name="Straight Arrow Connector 2"/>
          <p:cNvCxnSpPr>
            <a:cxnSpLocks noChangeShapeType="1"/>
            <a:stCxn id="15" idx="3"/>
          </p:cNvCxnSpPr>
          <p:nvPr/>
        </p:nvCxnSpPr>
        <p:spPr bwMode="auto">
          <a:xfrm>
            <a:off x="5334000" y="5067301"/>
            <a:ext cx="1343025" cy="29844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419600" y="4876801"/>
            <a:ext cx="9144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altLang="en-US" sz="1800"/>
              <a:t>Guard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79500"/>
            <a:ext cx="33623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31"/>
          <p:cNvGrpSpPr>
            <a:grpSpLocks/>
          </p:cNvGrpSpPr>
          <p:nvPr/>
        </p:nvGrpSpPr>
        <p:grpSpPr bwMode="auto">
          <a:xfrm>
            <a:off x="8458200" y="2732087"/>
            <a:ext cx="336550" cy="544513"/>
            <a:chOff x="3504" y="544"/>
            <a:chExt cx="2287" cy="1855"/>
          </a:xfrm>
        </p:grpSpPr>
        <p:sp>
          <p:nvSpPr>
            <p:cNvPr id="19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" name="Straight Arrow Connector 2"/>
          <p:cNvCxnSpPr>
            <a:cxnSpLocks noChangeShapeType="1"/>
            <a:stCxn id="13" idx="3"/>
          </p:cNvCxnSpPr>
          <p:nvPr/>
        </p:nvCxnSpPr>
        <p:spPr bwMode="auto">
          <a:xfrm flipV="1">
            <a:off x="5486400" y="2286000"/>
            <a:ext cx="457200" cy="6096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Alert: 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 Distribute to contractors  Post on HSE Notice Boards  Include in site HSE Induction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 smtClean="0">
                <a:latin typeface="+mn-lt"/>
                <a:cs typeface="Calibri" pitchFamily="34" charset="0"/>
              </a:rPr>
              <a:t>Contact</a:t>
            </a:r>
            <a:r>
              <a:rPr lang="en-US" sz="1000" b="0" dirty="0" smtClean="0">
                <a:latin typeface="+mn-lt"/>
                <a:cs typeface="Calibri" pitchFamily="34" charset="0"/>
                <a:hlinkClick r:id="rId4"/>
              </a:rPr>
              <a:t>:  </a:t>
            </a:r>
            <a:r>
              <a:rPr lang="en-US" sz="1000" b="0" dirty="0" smtClean="0">
                <a:solidFill>
                  <a:srgbClr val="0070C0"/>
                </a:solidFill>
                <a:latin typeface="+mn-lt"/>
                <a:cs typeface="Calibri" pitchFamily="34" charset="0"/>
                <a:hlinkClick r:id="rId4"/>
              </a:rPr>
              <a:t>MSE54</a:t>
            </a:r>
            <a:r>
              <a:rPr lang="en-US" sz="1000" b="0" dirty="0" smtClean="0">
                <a:latin typeface="+mn-lt"/>
                <a:cs typeface="Calibri" pitchFamily="34" charset="0"/>
                <a:hlinkClick r:id="rId4"/>
              </a:rPr>
              <a:t> </a:t>
            </a:r>
            <a:r>
              <a:rPr lang="en-US" sz="1000" b="0" dirty="0" smtClean="0">
                <a:latin typeface="+mn-lt"/>
                <a:cs typeface="Calibri" pitchFamily="34" charset="0"/>
              </a:rPr>
              <a:t>for further information or visit the </a:t>
            </a:r>
            <a:r>
              <a:rPr lang="en-US" sz="1000" b="0" dirty="0" smtClean="0">
                <a:latin typeface="+mn-lt"/>
                <a:cs typeface="Calibri" pitchFamily="34" charset="0"/>
                <a:hlinkClick r:id="rId5"/>
              </a:rPr>
              <a:t>HSE Website</a:t>
            </a:r>
            <a:r>
              <a:rPr lang="en-US" sz="1000" b="0" dirty="0" smtClean="0">
                <a:latin typeface="+mn-lt"/>
                <a:cs typeface="Calibri" pitchFamily="34" charset="0"/>
              </a:rPr>
              <a:t>                                 Learning No 08                                                              22/02/2014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0" y="-51375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PDO Safety Advice</a:t>
            </a: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381000" y="5105400"/>
            <a:ext cx="3886200" cy="338554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latin typeface="Tahoma" pitchFamily="34" charset="0"/>
              </a:rPr>
              <a:t>Never </a:t>
            </a:r>
            <a:r>
              <a:rPr lang="en-US" altLang="en-US" sz="1600" b="1" dirty="0" smtClean="0">
                <a:solidFill>
                  <a:srgbClr val="FFFF00"/>
                </a:solidFill>
                <a:latin typeface="Tahoma" pitchFamily="34" charset="0"/>
              </a:rPr>
              <a:t>enter </a:t>
            </a:r>
            <a:r>
              <a:rPr lang="en-US" altLang="en-US" sz="1600" b="1" dirty="0">
                <a:solidFill>
                  <a:srgbClr val="FFFF00"/>
                </a:solidFill>
                <a:latin typeface="Tahoma" pitchFamily="34" charset="0"/>
              </a:rPr>
              <a:t>the </a:t>
            </a:r>
            <a:r>
              <a:rPr lang="en-US" altLang="en-US" sz="1600" b="1" dirty="0" smtClean="0">
                <a:solidFill>
                  <a:srgbClr val="FFFF00"/>
                </a:solidFill>
                <a:latin typeface="Tahoma" pitchFamily="34" charset="0"/>
              </a:rPr>
              <a:t>“No </a:t>
            </a:r>
            <a:r>
              <a:rPr lang="en-US" altLang="en-US" sz="1600" b="1" dirty="0">
                <a:solidFill>
                  <a:srgbClr val="FFFF00"/>
                </a:solidFill>
                <a:latin typeface="Tahoma" pitchFamily="34" charset="0"/>
              </a:rPr>
              <a:t>G</a:t>
            </a:r>
            <a:r>
              <a:rPr lang="en-US" altLang="en-US" sz="1600" b="1" dirty="0" smtClean="0">
                <a:solidFill>
                  <a:srgbClr val="FFFF00"/>
                </a:solidFill>
                <a:latin typeface="Tahoma" pitchFamily="34" charset="0"/>
              </a:rPr>
              <a:t>o </a:t>
            </a:r>
            <a:r>
              <a:rPr lang="en-US" altLang="en-US" sz="1600" b="1" dirty="0" smtClean="0">
                <a:solidFill>
                  <a:srgbClr val="FFFF00"/>
                </a:solidFill>
                <a:latin typeface="Tahoma" pitchFamily="34" charset="0"/>
              </a:rPr>
              <a:t>Z</a:t>
            </a:r>
            <a:r>
              <a:rPr lang="en-US" altLang="en-US" sz="1600" b="1" dirty="0" smtClean="0">
                <a:solidFill>
                  <a:srgbClr val="FFFF00"/>
                </a:solidFill>
                <a:latin typeface="Tahoma" pitchFamily="34" charset="0"/>
              </a:rPr>
              <a:t>one” areas</a:t>
            </a:r>
            <a:endParaRPr lang="en-US" altLang="en-US" sz="1600" b="1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1162" y="838200"/>
            <a:ext cx="8351838" cy="44012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62050" indent="-1162050" algn="just">
              <a:defRPr/>
            </a:pPr>
            <a:r>
              <a:rPr lang="en-GB" sz="1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Date: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22/02/2014     </a:t>
            </a:r>
          </a:p>
          <a:p>
            <a:pPr marL="1162050" indent="-1162050" algn="just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Injury: 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ractured foot</a:t>
            </a:r>
            <a:endParaRPr lang="en-US" sz="1400" b="1" dirty="0" smtClean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As 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 learning from this incident and ensure continual improvement all contract</a:t>
            </a:r>
          </a:p>
          <a:p>
            <a:pPr marL="342900" indent="-342900" eaLnBrk="1" hangingPunct="1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managers are to review their HSE HEMP against the questions asked below        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Confirm the following:</a:t>
            </a: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Are “no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go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zones”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defined and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communicated to staff?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Do you have physical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barriers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to stop the crew entering the no go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zone where applicable?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Are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caution warning signs (i.e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Keep away from moving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parts) in use?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Does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your induction covers no go zone entry?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Does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your site induction TBT covers no go zone entry?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Is the no go zone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areas/entry part of the supervisors roles and responsibilities to inspect, identify and communicate to their crew 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Do you have a system to ensure actions from lateral learnings are implemented.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Is the alert/learning advice understood by the crew members?</a:t>
            </a:r>
          </a:p>
          <a:p>
            <a:pPr marL="342900" indent="-342900" eaLnBrk="1" hangingPunct="1">
              <a:defRPr/>
            </a:pPr>
            <a:endParaRPr lang="en-US" sz="1200" dirty="0">
              <a:latin typeface="+mj-lt"/>
              <a:sym typeface="Wingdings" pitchFamily="2" charset="2"/>
            </a:endParaRPr>
          </a:p>
          <a:p>
            <a:pPr marL="119063" indent="-119063" eaLnBrk="1" hangingPunct="1">
              <a:buFontTx/>
              <a:buChar char="•"/>
              <a:defRPr/>
            </a:pP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119063" indent="-119063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Alert: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Distribute to contractors 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Discuss in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Meetings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 smtClean="0">
                <a:latin typeface="+mn-lt"/>
                <a:cs typeface="Calibri" pitchFamily="34" charset="0"/>
              </a:rPr>
              <a:t>Contact</a:t>
            </a:r>
            <a:r>
              <a:rPr lang="en-US" sz="1000" b="0" dirty="0" smtClean="0">
                <a:latin typeface="+mn-lt"/>
                <a:cs typeface="Calibri" pitchFamily="34" charset="0"/>
                <a:hlinkClick r:id="rId2"/>
              </a:rPr>
              <a:t>:  </a:t>
            </a:r>
            <a:r>
              <a:rPr lang="en-US" sz="1000" b="0" dirty="0" smtClean="0">
                <a:solidFill>
                  <a:srgbClr val="0070C0"/>
                </a:solidFill>
                <a:latin typeface="+mn-lt"/>
                <a:cs typeface="Calibri" pitchFamily="34" charset="0"/>
                <a:hlinkClick r:id="rId2"/>
              </a:rPr>
              <a:t>MSE54</a:t>
            </a:r>
            <a:r>
              <a:rPr lang="en-US" sz="1000" b="0" dirty="0" smtClean="0">
                <a:latin typeface="+mn-lt"/>
                <a:cs typeface="Calibri" pitchFamily="34" charset="0"/>
                <a:hlinkClick r:id="rId2"/>
              </a:rPr>
              <a:t> </a:t>
            </a:r>
            <a:r>
              <a:rPr lang="en-US" sz="1000" b="0" dirty="0" smtClean="0">
                <a:latin typeface="+mn-lt"/>
                <a:cs typeface="Calibri" pitchFamily="34" charset="0"/>
              </a:rPr>
              <a:t>for further information or visit the </a:t>
            </a:r>
            <a:r>
              <a:rPr lang="en-US" sz="1000" b="0" dirty="0" smtClean="0">
                <a:latin typeface="+mn-lt"/>
                <a:cs typeface="Calibri" pitchFamily="34" charset="0"/>
                <a:hlinkClick r:id="rId3"/>
              </a:rPr>
              <a:t>HSE Website</a:t>
            </a:r>
            <a:r>
              <a:rPr lang="en-US" sz="1000" b="0" dirty="0" smtClean="0">
                <a:latin typeface="+mn-lt"/>
                <a:cs typeface="Calibri" pitchFamily="34" charset="0"/>
              </a:rPr>
              <a:t>                                 Learning No 08                                                              22/02/2014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</a:rPr>
              <a:t>Management learning's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18770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E636010-5D3F-4D6B-981B-AE60BD3224D1}"/>
</file>

<file path=customXml/itemProps2.xml><?xml version="1.0" encoding="utf-8"?>
<ds:datastoreItem xmlns:ds="http://schemas.openxmlformats.org/officeDocument/2006/customXml" ds:itemID="{F665843E-E4AC-4754-8700-42AB2E93BC44}"/>
</file>

<file path=customXml/itemProps3.xml><?xml version="1.0" encoding="utf-8"?>
<ds:datastoreItem xmlns:ds="http://schemas.openxmlformats.org/officeDocument/2006/customXml" ds:itemID="{EE7CEA32-BEB5-4D4A-9EB3-C766568B5A1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</TotalTime>
  <Words>355</Words>
  <Application>Microsoft Office PowerPoint</Application>
  <PresentationFormat>On-screen Show (4:3)</PresentationFormat>
  <Paragraphs>45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mu93647</cp:lastModifiedBy>
  <cp:revision>150</cp:revision>
  <dcterms:created xsi:type="dcterms:W3CDTF">2001-05-03T06:07:08Z</dcterms:created>
  <dcterms:modified xsi:type="dcterms:W3CDTF">2014-06-05T04:30:07Z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