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2.xml" ContentType="application/vnd.openxmlformats-officedocument.theme+xml"/>
  <Override PartName="/ppt/theme/theme1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65" r:id="rId2"/>
    <p:sldId id="266" r:id="rId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DD5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-160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handoutMaster" Target="handoutMasters/handoutMaster1.xml"/><Relationship Id="rId10" Type="http://schemas.openxmlformats.org/officeDocument/2006/relationships/customXml" Target="../customXml/item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2C5A89C-F310-4B09-BFF9-9AE7E973013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0C7E593-5981-4A10-A638-46ED3433BB8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EDDD7CF8-826C-4EAD-9C4E-022CC472567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5ECC799C-25FE-4C08-8A12-B3B3E526506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44EB0343-92F4-423D-84C1-8B26F61D240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796600C4-9961-444A-8BFF-D87D7E82BF1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93B2CDF5-6674-432C-8BEB-FD9BC991DE4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9" r:id="rId1"/>
    <p:sldLayoutId id="2147483780" r:id="rId2"/>
    <p:sldLayoutId id="2147483781" r:id="rId3"/>
    <p:sldLayoutId id="2147483782" r:id="rId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pdointernet/hseforcontractors/Pages/OnlineLibrary1.aspx" TargetMode="External"/><Relationship Id="rId4" Type="http://schemas.openxmlformats.org/officeDocument/2006/relationships/hyperlink" Target="mailto:talib.z.shaqsi@pdo.co.om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pdointernet/hseforcontractors/Pages/OnlineLibrary1.aspx" TargetMode="External"/><Relationship Id="rId2" Type="http://schemas.openxmlformats.org/officeDocument/2006/relationships/hyperlink" Target="mailto:talib.z.shaqsi@pdo.co.o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CC799C-25FE-4C08-8A12-B3B3E526506B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76200" y="838200"/>
            <a:ext cx="5638800" cy="423962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 algn="just">
              <a:defRPr/>
            </a:pPr>
            <a:r>
              <a:rPr lang="en-GB" sz="1400" b="1" dirty="0" smtClean="0">
                <a:solidFill>
                  <a:srgbClr val="333399"/>
                </a:solidFill>
                <a:latin typeface="Tahoma" pitchFamily="34" charset="0"/>
              </a:rPr>
              <a:t>Date</a:t>
            </a:r>
            <a:r>
              <a:rPr lang="en-GB" sz="1400" b="1" dirty="0">
                <a:solidFill>
                  <a:srgbClr val="333399"/>
                </a:solidFill>
                <a:latin typeface="Tahoma" pitchFamily="34" charset="0"/>
              </a:rPr>
              <a:t>:</a:t>
            </a:r>
            <a:r>
              <a:rPr lang="en-US" sz="1400" b="1" dirty="0">
                <a:solidFill>
                  <a:srgbClr val="333399"/>
                </a:solidFill>
                <a:latin typeface="Tahoma" pitchFamily="34" charset="0"/>
              </a:rPr>
              <a:t> </a:t>
            </a:r>
            <a:r>
              <a:rPr lang="en-US" sz="1400" b="1" dirty="0" smtClean="0">
                <a:solidFill>
                  <a:srgbClr val="333399"/>
                </a:solidFill>
                <a:latin typeface="Tahoma" pitchFamily="34" charset="0"/>
              </a:rPr>
              <a:t>26/02/2014</a:t>
            </a:r>
          </a:p>
          <a:p>
            <a:pPr marL="114300" indent="-114300" algn="just">
              <a:defRPr/>
            </a:pPr>
            <a:r>
              <a:rPr lang="en-US" sz="1400" b="1" dirty="0" smtClean="0">
                <a:solidFill>
                  <a:srgbClr val="3333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Injury: </a:t>
            </a:r>
            <a:r>
              <a:rPr lang="en-US" sz="1400" b="1" dirty="0" smtClean="0">
                <a:solidFill>
                  <a:srgbClr val="333399"/>
                </a:solidFill>
                <a:latin typeface="Tahoma" pitchFamily="34" charset="0"/>
              </a:rPr>
              <a:t>Fractured foot</a:t>
            </a:r>
            <a:endParaRPr lang="en-US" sz="1400" b="1" dirty="0">
              <a:solidFill>
                <a:srgbClr val="333399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endParaRPr lang="en-US" sz="1300" b="1" dirty="0">
              <a:solidFill>
                <a:srgbClr val="FF0000"/>
              </a:solidFill>
              <a:latin typeface="Tahoma" pitchFamily="34" charset="0"/>
            </a:endParaRPr>
          </a:p>
          <a:p>
            <a:pPr algn="just" eaLnBrk="1" hangingPunct="1">
              <a:defRPr/>
            </a:pPr>
            <a:r>
              <a:rPr lang="en-US" altLang="en-US" sz="1600" b="1" dirty="0" smtClean="0">
                <a:solidFill>
                  <a:srgbClr val="FF0000"/>
                </a:solidFill>
                <a:latin typeface="Tahoma" pitchFamily="34" charset="0"/>
              </a:rPr>
              <a:t>What Happen?</a:t>
            </a:r>
          </a:p>
          <a:p>
            <a:pPr algn="just" eaLnBrk="1" hangingPunct="1">
              <a:defRPr/>
            </a:pPr>
            <a:r>
              <a:rPr lang="en-US" altLang="en-US" sz="1200" dirty="0">
                <a:latin typeface="+mj-lt"/>
              </a:rPr>
              <a:t> </a:t>
            </a:r>
            <a:endParaRPr lang="en-US" altLang="en-US" sz="1200" dirty="0" smtClean="0">
              <a:latin typeface="+mj-lt"/>
            </a:endParaRPr>
          </a:p>
          <a:p>
            <a:pPr algn="just" eaLnBrk="1" hangingPunct="1">
              <a:defRPr/>
            </a:pPr>
            <a:r>
              <a:rPr lang="en-US" altLang="en-US" sz="1200" dirty="0" smtClean="0">
                <a:latin typeface="+mj-lt"/>
              </a:rPr>
              <a:t>During installation of pin on the cross head of a Pump, the pin (weighing approx. 18 kg) slipped out of the Mechanic’s hand and dropped onto the Chief Mechanics left mid foot.  </a:t>
            </a:r>
          </a:p>
          <a:p>
            <a:pPr marL="342900" indent="-342900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342900" indent="-342900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14300" indent="-114300" algn="just">
              <a:defRPr/>
            </a:pP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Learning from this incident:</a:t>
            </a:r>
          </a:p>
          <a:p>
            <a:pPr marL="114300" indent="-114300" algn="just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14300" indent="-114300" algn="just">
              <a:buFont typeface="Arial" pitchFamily="34" charset="0"/>
              <a:buChar char="•"/>
              <a:defRPr/>
            </a:pPr>
            <a:r>
              <a:rPr lang="en-US" altLang="en-US" sz="1200" dirty="0" smtClean="0">
                <a:latin typeface="+mj-lt"/>
              </a:rPr>
              <a:t>Always use TRIC, </a:t>
            </a:r>
            <a:r>
              <a:rPr lang="en-US" altLang="en-US" sz="1200" dirty="0">
                <a:latin typeface="+mj-lt"/>
              </a:rPr>
              <a:t>even for simple routine </a:t>
            </a:r>
            <a:r>
              <a:rPr lang="en-US" altLang="en-US" sz="1200" dirty="0" smtClean="0">
                <a:latin typeface="+mj-lt"/>
              </a:rPr>
              <a:t>tasks</a:t>
            </a:r>
            <a:endParaRPr lang="en-US" altLang="en-US" sz="1200" dirty="0">
              <a:latin typeface="+mj-lt"/>
            </a:endParaRPr>
          </a:p>
          <a:p>
            <a:pPr marL="114300" indent="-114300" algn="just">
              <a:buFontTx/>
              <a:buChar char="•"/>
              <a:defRPr/>
            </a:pPr>
            <a:r>
              <a:rPr lang="en-US" altLang="en-US" sz="1200" dirty="0" smtClean="0">
                <a:latin typeface="+mj-lt"/>
              </a:rPr>
              <a:t>Supervisory role is to supervise the job and ensure it is executed safely but not to take part in the task.  </a:t>
            </a:r>
            <a:endParaRPr lang="en-US" altLang="en-US" sz="1200" dirty="0">
              <a:latin typeface="+mj-lt"/>
            </a:endParaRPr>
          </a:p>
          <a:p>
            <a:pPr marL="114300" indent="-114300" algn="just">
              <a:buFontTx/>
              <a:buChar char="•"/>
              <a:defRPr/>
            </a:pPr>
            <a:r>
              <a:rPr lang="en-US" altLang="en-US" sz="1200" dirty="0" smtClean="0">
                <a:latin typeface="+mj-lt"/>
              </a:rPr>
              <a:t>Plan your work and carry out risk assessment to avoid and minimize risks e.g. manual handling    </a:t>
            </a:r>
            <a:endParaRPr lang="en-US" altLang="en-US" sz="1200" dirty="0">
              <a:latin typeface="+mj-lt"/>
            </a:endParaRPr>
          </a:p>
          <a:p>
            <a:pPr marL="114300" indent="-114300" algn="just">
              <a:buFontTx/>
              <a:buChar char="•"/>
              <a:defRPr/>
            </a:pPr>
            <a:r>
              <a:rPr lang="en-US" altLang="en-US" sz="1200" dirty="0">
                <a:latin typeface="+mj-lt"/>
              </a:rPr>
              <a:t>Identify and eliminate hazards and use suitable </a:t>
            </a:r>
            <a:r>
              <a:rPr lang="en-US" altLang="en-US" sz="1200" dirty="0" smtClean="0">
                <a:latin typeface="+mj-lt"/>
              </a:rPr>
              <a:t>mitigations</a:t>
            </a:r>
          </a:p>
          <a:p>
            <a:pPr marL="114300" indent="-114300" algn="just">
              <a:buFontTx/>
              <a:buChar char="•"/>
              <a:defRPr/>
            </a:pPr>
            <a:r>
              <a:rPr lang="en-US" altLang="en-US" sz="1200" dirty="0" smtClean="0">
                <a:latin typeface="+mj-lt"/>
              </a:rPr>
              <a:t>Do not enter the no go zone, and keep away from anticipated drop objects.</a:t>
            </a:r>
          </a:p>
          <a:p>
            <a:pPr marL="114300" indent="-114300" algn="just">
              <a:buFontTx/>
              <a:buChar char="•"/>
              <a:defRPr/>
            </a:pPr>
            <a:r>
              <a:rPr lang="en-US" altLang="en-US" sz="1200" dirty="0" smtClean="0">
                <a:latin typeface="+mj-lt"/>
              </a:rPr>
              <a:t>Stop operation if it is not safe, and intervene for unsafe acts and conditions </a:t>
            </a:r>
          </a:p>
          <a:p>
            <a:pPr marL="114300" indent="-114300" algn="just">
              <a:defRPr/>
            </a:pPr>
            <a:endParaRPr lang="en-US" altLang="en-US" sz="1200" dirty="0" smtClean="0">
              <a:latin typeface="+mj-lt"/>
            </a:endParaRPr>
          </a:p>
          <a:p>
            <a:pPr marL="114300" indent="-114300" algn="just">
              <a:buFontTx/>
              <a:buChar char="•"/>
              <a:defRPr/>
            </a:pPr>
            <a:endParaRPr lang="en-US" altLang="en-US" sz="1200" dirty="0">
              <a:latin typeface="+mj-lt"/>
            </a:endParaRPr>
          </a:p>
          <a:p>
            <a:pPr eaLnBrk="1" hangingPunct="1">
              <a:defRPr/>
            </a:pPr>
            <a:endParaRPr lang="en-US" sz="1050" dirty="0">
              <a:solidFill>
                <a:srgbClr val="FF0000"/>
              </a:solidFill>
              <a:latin typeface="Arial" charset="0"/>
              <a:cs typeface="Tahoma" pitchFamily="34" charset="0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457200" y="5181600"/>
            <a:ext cx="5129211" cy="338554"/>
          </a:xfrm>
          <a:prstGeom prst="rect">
            <a:avLst/>
          </a:prstGeom>
          <a:solidFill>
            <a:schemeClr val="accent2"/>
          </a:solidFill>
          <a:ln w="38100">
            <a:solidFill>
              <a:srgbClr val="FFFF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en-US" altLang="en-US" sz="1600" b="1" dirty="0">
                <a:solidFill>
                  <a:srgbClr val="FFFF00"/>
                </a:solidFill>
                <a:latin typeface="Arial" charset="0"/>
                <a:cs typeface="Arial" charset="0"/>
              </a:rPr>
              <a:t>Avoid unnecessary manual handling </a:t>
            </a:r>
          </a:p>
        </p:txBody>
      </p:sp>
      <p:pic>
        <p:nvPicPr>
          <p:cNvPr id="6" name="Picture 6" descr="C:\Users\owner\Documents\MIDWESCO Incidents\2014\Feb\FB\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6775" y="1328738"/>
            <a:ext cx="2971800" cy="211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7" name="Group 7"/>
          <p:cNvGrpSpPr>
            <a:grpSpLocks/>
          </p:cNvGrpSpPr>
          <p:nvPr/>
        </p:nvGrpSpPr>
        <p:grpSpPr bwMode="auto">
          <a:xfrm>
            <a:off x="8534400" y="2819400"/>
            <a:ext cx="336550" cy="544512"/>
            <a:chOff x="3504" y="544"/>
            <a:chExt cx="2287" cy="1855"/>
          </a:xfrm>
        </p:grpSpPr>
        <p:sp>
          <p:nvSpPr>
            <p:cNvPr id="8" name="Line 129"/>
            <p:cNvSpPr>
              <a:spLocks noChangeShapeType="1"/>
            </p:cNvSpPr>
            <p:nvPr/>
          </p:nvSpPr>
          <p:spPr bwMode="auto">
            <a:xfrm>
              <a:off x="3504" y="568"/>
              <a:ext cx="2287" cy="1831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9" name="Line 130"/>
            <p:cNvSpPr>
              <a:spLocks noChangeShapeType="1"/>
            </p:cNvSpPr>
            <p:nvPr/>
          </p:nvSpPr>
          <p:spPr bwMode="auto">
            <a:xfrm flipV="1">
              <a:off x="3528" y="544"/>
              <a:ext cx="2144" cy="1807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</p:grpSp>
      <p:pic>
        <p:nvPicPr>
          <p:cNvPr id="10" name="Picture 7" descr="C:\Users\owner\Documents\MIDWESCO Incidents\2014\Feb\FB\IMG_810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3600" y="3597275"/>
            <a:ext cx="2971800" cy="211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Freeform 12"/>
          <p:cNvSpPr>
            <a:spLocks/>
          </p:cNvSpPr>
          <p:nvPr/>
        </p:nvSpPr>
        <p:spPr bwMode="auto">
          <a:xfrm>
            <a:off x="7772400" y="4419600"/>
            <a:ext cx="457200" cy="457200"/>
          </a:xfrm>
          <a:custGeom>
            <a:avLst/>
            <a:gdLst>
              <a:gd name="T0" fmla="*/ 0 w 1336"/>
              <a:gd name="T1" fmla="*/ 2147483647 h 888"/>
              <a:gd name="T2" fmla="*/ 2147483647 w 1336"/>
              <a:gd name="T3" fmla="*/ 2147483647 h 888"/>
              <a:gd name="T4" fmla="*/ 2147483647 w 1336"/>
              <a:gd name="T5" fmla="*/ 0 h 888"/>
              <a:gd name="T6" fmla="*/ 0 60000 65536"/>
              <a:gd name="T7" fmla="*/ 0 60000 65536"/>
              <a:gd name="T8" fmla="*/ 0 60000 65536"/>
              <a:gd name="T9" fmla="*/ 0 w 1336"/>
              <a:gd name="T10" fmla="*/ 0 h 888"/>
              <a:gd name="T11" fmla="*/ 1336 w 1336"/>
              <a:gd name="T12" fmla="*/ 888 h 8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36" h="888">
                <a:moveTo>
                  <a:pt x="0" y="600"/>
                </a:moveTo>
                <a:lnTo>
                  <a:pt x="312" y="888"/>
                </a:lnTo>
                <a:lnTo>
                  <a:pt x="1336" y="0"/>
                </a:lnTo>
              </a:path>
            </a:pathLst>
          </a:custGeom>
          <a:noFill/>
          <a:ln w="13335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0" y="533400"/>
            <a:ext cx="9144000" cy="254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cs typeface="Calibri" pitchFamily="34" charset="0"/>
              </a:rPr>
              <a:t>Use this Alert: Discuss in Tool Box Talks and HSE Meetings </a:t>
            </a: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cs typeface="Calibri" pitchFamily="34" charset="0"/>
                <a:sym typeface="Wingdings" pitchFamily="2" charset="2"/>
              </a:rPr>
              <a:t> Distribute to contractors  Post on HSE Notice Boards  Include in site HSE Induction</a:t>
            </a:r>
            <a:endParaRPr lang="en-US" sz="1050" b="1" dirty="0">
              <a:solidFill>
                <a:schemeClr val="tx2">
                  <a:lumMod val="75000"/>
                </a:schemeClr>
              </a:solidFill>
              <a:cs typeface="Calibri" pitchFamily="34" charset="0"/>
            </a:endParaRP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0" dirty="0" smtClean="0">
                <a:latin typeface="+mn-lt"/>
                <a:cs typeface="Calibri" pitchFamily="34" charset="0"/>
              </a:rPr>
              <a:t>Contact</a:t>
            </a:r>
            <a:r>
              <a:rPr lang="en-US" sz="1000" b="0" dirty="0" smtClean="0">
                <a:latin typeface="+mn-lt"/>
                <a:cs typeface="Calibri" pitchFamily="34" charset="0"/>
                <a:hlinkClick r:id="rId4"/>
              </a:rPr>
              <a:t>:  </a:t>
            </a:r>
            <a:r>
              <a:rPr lang="en-US" sz="1000" b="0" dirty="0" smtClean="0">
                <a:solidFill>
                  <a:srgbClr val="0070C0"/>
                </a:solidFill>
                <a:latin typeface="+mn-lt"/>
                <a:cs typeface="Calibri" pitchFamily="34" charset="0"/>
                <a:hlinkClick r:id="rId4"/>
              </a:rPr>
              <a:t>MSE54</a:t>
            </a:r>
            <a:r>
              <a:rPr lang="en-US" sz="1000" b="0" dirty="0" smtClean="0">
                <a:latin typeface="+mn-lt"/>
                <a:cs typeface="Calibri" pitchFamily="34" charset="0"/>
                <a:hlinkClick r:id="rId4"/>
              </a:rPr>
              <a:t> </a:t>
            </a:r>
            <a:r>
              <a:rPr lang="en-US" sz="1000" b="0" dirty="0" smtClean="0">
                <a:latin typeface="+mn-lt"/>
                <a:cs typeface="Calibri" pitchFamily="34" charset="0"/>
              </a:rPr>
              <a:t>for further information or visit the </a:t>
            </a:r>
            <a:r>
              <a:rPr lang="en-US" sz="1000" b="0" dirty="0" smtClean="0">
                <a:latin typeface="+mn-lt"/>
                <a:cs typeface="Calibri" pitchFamily="34" charset="0"/>
                <a:hlinkClick r:id="rId5"/>
              </a:rPr>
              <a:t>HSE Website</a:t>
            </a:r>
            <a:r>
              <a:rPr lang="en-US" sz="1000" b="0" dirty="0" smtClean="0">
                <a:latin typeface="+mn-lt"/>
                <a:cs typeface="Calibri" pitchFamily="34" charset="0"/>
              </a:rPr>
              <a:t>                                 Learning No </a:t>
            </a:r>
            <a:r>
              <a:rPr lang="en-US" sz="1000" dirty="0" smtClean="0">
                <a:latin typeface="+mn-lt"/>
                <a:cs typeface="Calibri" pitchFamily="34" charset="0"/>
              </a:rPr>
              <a:t>09</a:t>
            </a:r>
            <a:r>
              <a:rPr lang="en-US" sz="1000" b="0" dirty="0" smtClean="0">
                <a:latin typeface="+mn-lt"/>
                <a:cs typeface="Calibri" pitchFamily="34" charset="0"/>
              </a:rPr>
              <a:t>                                                             </a:t>
            </a:r>
            <a:r>
              <a:rPr lang="en-US" sz="1000" b="0" dirty="0" smtClean="0">
                <a:latin typeface="+mn-lt"/>
                <a:cs typeface="Calibri" pitchFamily="34" charset="0"/>
              </a:rPr>
              <a:t>26/02/2014</a:t>
            </a:r>
          </a:p>
        </p:txBody>
      </p:sp>
      <p:sp>
        <p:nvSpPr>
          <p:cNvPr id="15" name="TextBox 1"/>
          <p:cNvSpPr txBox="1">
            <a:spLocks noChangeArrowheads="1"/>
          </p:cNvSpPr>
          <p:nvPr/>
        </p:nvSpPr>
        <p:spPr bwMode="auto">
          <a:xfrm>
            <a:off x="0" y="-51375"/>
            <a:ext cx="9144000" cy="584775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/>
            <a:r>
              <a:rPr lang="en-GB" sz="3200" b="1" dirty="0" smtClean="0">
                <a:solidFill>
                  <a:srgbClr val="0000FF"/>
                </a:solidFill>
              </a:rPr>
              <a:t>PDO Safety Advice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CC799C-25FE-4C08-8A12-B3B3E526506B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76200" y="838200"/>
            <a:ext cx="8780463" cy="630942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14300" indent="-114300" algn="just">
              <a:defRPr/>
            </a:pPr>
            <a:r>
              <a:rPr lang="en-GB" sz="1200" b="1" dirty="0" smtClean="0">
                <a:solidFill>
                  <a:srgbClr val="333399"/>
                </a:solidFill>
                <a:latin typeface="Tahoma" pitchFamily="34" charset="0"/>
              </a:rPr>
              <a:t>Date:</a:t>
            </a:r>
            <a:r>
              <a:rPr lang="en-US" sz="1200" b="1" dirty="0" smtClean="0">
                <a:solidFill>
                  <a:srgbClr val="333399"/>
                </a:solidFill>
                <a:latin typeface="Tahoma" pitchFamily="34" charset="0"/>
              </a:rPr>
              <a:t> 26/02/2014</a:t>
            </a:r>
          </a:p>
          <a:p>
            <a:pPr marL="114300" indent="-114300" algn="just">
              <a:defRPr/>
            </a:pPr>
            <a:r>
              <a:rPr lang="en-US" sz="1200" b="1" dirty="0" smtClean="0">
                <a:solidFill>
                  <a:srgbClr val="3333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Injury: </a:t>
            </a:r>
            <a:r>
              <a:rPr lang="en-US" sz="1200" b="1" dirty="0" smtClean="0">
                <a:solidFill>
                  <a:srgbClr val="333399"/>
                </a:solidFill>
                <a:latin typeface="Tahoma" pitchFamily="34" charset="0"/>
              </a:rPr>
              <a:t>Fractured foot</a:t>
            </a:r>
          </a:p>
          <a:p>
            <a:pPr marL="342900" indent="-342900" eaLnBrk="1" hangingPunct="1">
              <a:defRPr/>
            </a:pPr>
            <a:endParaRPr lang="en-US" sz="1600" dirty="0" smtClean="0">
              <a:solidFill>
                <a:srgbClr val="FF0000"/>
              </a:solidFill>
              <a:latin typeface="Tahoma" pitchFamily="34" charset="0"/>
            </a:endParaRPr>
          </a:p>
          <a:p>
            <a:pPr eaLnBrk="1" hangingPunct="1">
              <a:defRPr/>
            </a:pPr>
            <a:r>
              <a:rPr lang="en-US" sz="1600" b="1" dirty="0" smtClean="0">
                <a:solidFill>
                  <a:srgbClr val="FF0000"/>
                </a:solidFill>
                <a:latin typeface="Tahoma" pitchFamily="34" charset="0"/>
              </a:rPr>
              <a:t>As </a:t>
            </a: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a learning from this incident and ensure continual improvement all </a:t>
            </a:r>
            <a:r>
              <a:rPr lang="en-US" sz="1600" b="1" dirty="0" smtClean="0">
                <a:solidFill>
                  <a:srgbClr val="FF0000"/>
                </a:solidFill>
                <a:latin typeface="Tahoma" pitchFamily="34" charset="0"/>
              </a:rPr>
              <a:t>Contract Managers </a:t>
            </a: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are to </a:t>
            </a:r>
            <a:r>
              <a:rPr lang="en-US" sz="1600" b="1" dirty="0" smtClean="0">
                <a:solidFill>
                  <a:srgbClr val="FF0000"/>
                </a:solidFill>
                <a:latin typeface="Tahoma" pitchFamily="34" charset="0"/>
              </a:rPr>
              <a:t>review </a:t>
            </a: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their HSE HEMP against the questions asked below</a:t>
            </a:r>
            <a:r>
              <a:rPr lang="en-US" sz="1600" b="1" dirty="0" smtClean="0">
                <a:solidFill>
                  <a:srgbClr val="FF0000"/>
                </a:solidFill>
                <a:latin typeface="Tahoma" pitchFamily="34" charset="0"/>
              </a:rPr>
              <a:t>:</a:t>
            </a:r>
          </a:p>
          <a:p>
            <a:pPr marL="342900" indent="-342900" eaLnBrk="1" hangingPunct="1">
              <a:defRPr/>
            </a:pPr>
            <a:endParaRPr lang="en-US" sz="1600" dirty="0" smtClean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Confirm the following:</a:t>
            </a:r>
          </a:p>
          <a:p>
            <a:pPr marL="342900" indent="-342900" eaLnBrk="1" hangingPunct="1">
              <a:defRPr/>
            </a:pPr>
            <a:endParaRPr lang="en-US" sz="1600" dirty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eaLnBrk="1" hangingPunct="1">
              <a:buFont typeface="Arial" panose="020B0604020202020204" pitchFamily="34" charset="0"/>
              <a:buChar char="•"/>
              <a:defRPr/>
            </a:pPr>
            <a:r>
              <a:rPr lang="en-US" sz="1400" dirty="0">
                <a:latin typeface="Tahoma" pitchFamily="34" charset="0"/>
              </a:rPr>
              <a:t>Does your HSE MS address workshop/machine shop hazards and </a:t>
            </a:r>
            <a:r>
              <a:rPr lang="en-US" sz="1400" dirty="0" smtClean="0">
                <a:latin typeface="Tahoma" pitchFamily="34" charset="0"/>
              </a:rPr>
              <a:t>ergonomics? </a:t>
            </a:r>
            <a:r>
              <a:rPr lang="en-US" sz="1400" dirty="0">
                <a:latin typeface="Tahoma" pitchFamily="34" charset="0"/>
              </a:rPr>
              <a:t>Are there any standards that you adhere to</a:t>
            </a:r>
            <a:r>
              <a:rPr lang="en-US" sz="1400" dirty="0" smtClean="0">
                <a:latin typeface="Tahoma" pitchFamily="34" charset="0"/>
              </a:rPr>
              <a:t>?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  <a:defRPr/>
            </a:pPr>
            <a:r>
              <a:rPr lang="en-US" sz="1400" dirty="0" smtClean="0">
                <a:latin typeface="Tahoma" pitchFamily="34" charset="0"/>
              </a:rPr>
              <a:t>Have you conducted a specific risk assessment for </a:t>
            </a:r>
            <a:r>
              <a:rPr lang="en-US" altLang="en-US" sz="1400" dirty="0" smtClean="0">
                <a:latin typeface="Tahoma" pitchFamily="34" charset="0"/>
              </a:rPr>
              <a:t>Foot Operated Hydraulic Press machines at you work shops ?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  <a:defRPr/>
            </a:pPr>
            <a:r>
              <a:rPr lang="en-US" altLang="en-US" sz="1400" dirty="0" smtClean="0">
                <a:latin typeface="Tahoma" pitchFamily="34" charset="0"/>
              </a:rPr>
              <a:t>Have you looked at your Hydraulic press machines design and ergonomics related safety aspects?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  <a:defRPr/>
            </a:pPr>
            <a:r>
              <a:rPr lang="en-US" sz="1400" dirty="0">
                <a:latin typeface="Tahoma" pitchFamily="34" charset="0"/>
              </a:rPr>
              <a:t>Are all machine shop hazards identified in your HEMP?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  <a:defRPr/>
            </a:pPr>
            <a:r>
              <a:rPr lang="en-US" sz="1400" dirty="0" smtClean="0">
                <a:latin typeface="Tahoma" pitchFamily="34" charset="0"/>
              </a:rPr>
              <a:t>Do you have a system to ensure actions from lateral Learnings are implemented.</a:t>
            </a:r>
          </a:p>
          <a:p>
            <a:pPr lvl="0">
              <a:buFont typeface="Arial" pitchFamily="34" charset="0"/>
              <a:buChar char="•"/>
            </a:pPr>
            <a:r>
              <a:rPr lang="en-US" sz="1400" dirty="0" smtClean="0">
                <a:latin typeface="Tahoma" pitchFamily="34" charset="0"/>
              </a:rPr>
              <a:t>     Is the alert/learning advice understood by the crew members? </a:t>
            </a:r>
            <a:endParaRPr lang="en-US" sz="1400" dirty="0">
              <a:latin typeface="Tahoma" pitchFamily="34" charset="0"/>
            </a:endParaRPr>
          </a:p>
          <a:p>
            <a:pPr eaLnBrk="1" hangingPunct="1">
              <a:defRPr/>
            </a:pPr>
            <a:endParaRPr lang="en-US" sz="1600" dirty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>
              <a:buFont typeface="Arial" pitchFamily="34" charset="0"/>
              <a:buChar char="•"/>
              <a:defRPr/>
            </a:pPr>
            <a:endParaRPr lang="en-US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 algn="ctr" eaLnBrk="1" hangingPunct="1">
              <a:defRPr/>
            </a:pPr>
            <a:endParaRPr lang="en-US" sz="1600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 eaLnBrk="1" hangingPunct="1">
              <a:defRPr/>
            </a:pPr>
            <a:r>
              <a:rPr lang="en-US" sz="1600" dirty="0">
                <a:solidFill>
                  <a:srgbClr val="FF0000"/>
                </a:solidFill>
                <a:latin typeface="Arial Narrow" panose="020B0606020202030204" pitchFamily="34" charset="0"/>
              </a:rPr>
              <a:t>        </a:t>
            </a:r>
          </a:p>
          <a:p>
            <a:pPr marL="342900" indent="-342900" eaLnBrk="1" hangingPunct="1">
              <a:defRPr/>
            </a:pPr>
            <a:endParaRPr lang="en-US" sz="1600" dirty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 marL="119063" indent="-119063" eaLnBrk="1" hangingPunct="1">
              <a:buFontTx/>
              <a:buChar char="•"/>
              <a:defRPr/>
            </a:pPr>
            <a:endParaRPr lang="en-US" sz="1400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eaLnBrk="1" hangingPunct="1">
              <a:defRPr/>
            </a:pPr>
            <a:endParaRPr lang="en-US" sz="1400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119063" indent="-119063" eaLnBrk="1" hangingPunct="1">
              <a:buFontTx/>
              <a:buChar char="•"/>
              <a:defRPr/>
            </a:pPr>
            <a:endParaRPr lang="en-US" sz="1400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119063" indent="-119063" eaLnBrk="1" hangingPunct="1">
              <a:buFontTx/>
              <a:buChar char="•"/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 marL="119063" indent="-119063" eaLnBrk="1" hangingPunct="1"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 marL="173038" indent="-173038" eaLnBrk="1" hangingPunct="1">
              <a:buFont typeface="Arial" pitchFamily="34" charset="0"/>
              <a:buChar char="•"/>
              <a:defRPr/>
            </a:pPr>
            <a:endParaRPr lang="en-US" sz="8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0" y="533400"/>
            <a:ext cx="9144000" cy="254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cs typeface="Calibri" pitchFamily="34" charset="0"/>
              </a:rPr>
              <a:t>Use this Alert: </a:t>
            </a: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cs typeface="Calibri" pitchFamily="34" charset="0"/>
                <a:sym typeface="Wingdings" pitchFamily="2" charset="2"/>
              </a:rPr>
              <a:t>Distribute to contractors  </a:t>
            </a: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cs typeface="Calibri" pitchFamily="34" charset="0"/>
              </a:rPr>
              <a:t>Discuss </a:t>
            </a: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cs typeface="Calibri" pitchFamily="34" charset="0"/>
              </a:rPr>
              <a:t>in </a:t>
            </a: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cs typeface="Calibri" pitchFamily="34" charset="0"/>
              </a:rPr>
              <a:t>Meetings</a:t>
            </a:r>
            <a:endParaRPr lang="en-US" sz="1050" b="1" dirty="0">
              <a:solidFill>
                <a:schemeClr val="tx2">
                  <a:lumMod val="75000"/>
                </a:schemeClr>
              </a:solidFill>
              <a:cs typeface="Calibri" pitchFamily="34" charset="0"/>
            </a:endParaRP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0" dirty="0" smtClean="0">
                <a:latin typeface="+mn-lt"/>
                <a:cs typeface="Calibri" pitchFamily="34" charset="0"/>
              </a:rPr>
              <a:t>Contact</a:t>
            </a:r>
            <a:r>
              <a:rPr lang="en-US" sz="1000" b="0" dirty="0" smtClean="0">
                <a:latin typeface="+mn-lt"/>
                <a:cs typeface="Calibri" pitchFamily="34" charset="0"/>
                <a:hlinkClick r:id="rId2"/>
              </a:rPr>
              <a:t>:  </a:t>
            </a:r>
            <a:r>
              <a:rPr lang="en-US" sz="1000" b="0" dirty="0" smtClean="0">
                <a:solidFill>
                  <a:srgbClr val="0070C0"/>
                </a:solidFill>
                <a:latin typeface="+mn-lt"/>
                <a:cs typeface="Calibri" pitchFamily="34" charset="0"/>
                <a:hlinkClick r:id="rId2"/>
              </a:rPr>
              <a:t>MSE54</a:t>
            </a:r>
            <a:r>
              <a:rPr lang="en-US" sz="1000" b="0" dirty="0" smtClean="0">
                <a:latin typeface="+mn-lt"/>
                <a:cs typeface="Calibri" pitchFamily="34" charset="0"/>
                <a:hlinkClick r:id="rId2"/>
              </a:rPr>
              <a:t> </a:t>
            </a:r>
            <a:r>
              <a:rPr lang="en-US" sz="1000" b="0" dirty="0" smtClean="0">
                <a:latin typeface="+mn-lt"/>
                <a:cs typeface="Calibri" pitchFamily="34" charset="0"/>
              </a:rPr>
              <a:t>for further information or visit the </a:t>
            </a:r>
            <a:r>
              <a:rPr lang="en-US" sz="1000" b="0" dirty="0" smtClean="0">
                <a:latin typeface="+mn-lt"/>
                <a:cs typeface="Calibri" pitchFamily="34" charset="0"/>
                <a:hlinkClick r:id="rId3"/>
              </a:rPr>
              <a:t>HSE Website</a:t>
            </a:r>
            <a:r>
              <a:rPr lang="en-US" sz="1000" b="0" dirty="0" smtClean="0">
                <a:latin typeface="+mn-lt"/>
                <a:cs typeface="Calibri" pitchFamily="34" charset="0"/>
              </a:rPr>
              <a:t>                                 Learning </a:t>
            </a:r>
            <a:r>
              <a:rPr lang="en-US" sz="1000" b="0" smtClean="0">
                <a:latin typeface="+mn-lt"/>
                <a:cs typeface="Calibri" pitchFamily="34" charset="0"/>
              </a:rPr>
              <a:t>No </a:t>
            </a:r>
            <a:r>
              <a:rPr lang="en-US" sz="1000" smtClean="0">
                <a:latin typeface="+mn-lt"/>
                <a:cs typeface="Calibri" pitchFamily="34" charset="0"/>
              </a:rPr>
              <a:t>09</a:t>
            </a:r>
            <a:r>
              <a:rPr lang="en-US" sz="1000" b="0" smtClean="0">
                <a:latin typeface="+mn-lt"/>
                <a:cs typeface="Calibri" pitchFamily="34" charset="0"/>
              </a:rPr>
              <a:t>                                                              </a:t>
            </a:r>
            <a:r>
              <a:rPr lang="en-US" sz="1000" b="0" dirty="0" smtClean="0">
                <a:latin typeface="+mn-lt"/>
                <a:cs typeface="Calibri" pitchFamily="34" charset="0"/>
              </a:rPr>
              <a:t>26/02/2014</a:t>
            </a:r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0" y="0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GB" sz="3200" b="1" dirty="0" smtClean="0">
                <a:solidFill>
                  <a:srgbClr val="0000FF"/>
                </a:solidFill>
              </a:rPr>
              <a:t>Management learning's</a:t>
            </a:r>
            <a:endParaRPr lang="en-GB" sz="3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809bc6af44041ef507fcb8c845449721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c6cb684b9f311d0fba83640743edc78d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18771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9B37A454-0827-4324-BAF2-3D63F003A80C}"/>
</file>

<file path=customXml/itemProps2.xml><?xml version="1.0" encoding="utf-8"?>
<ds:datastoreItem xmlns:ds="http://schemas.openxmlformats.org/officeDocument/2006/customXml" ds:itemID="{5AFD0EC2-4FB9-47CB-8663-E4A543DC38E1}"/>
</file>

<file path=customXml/itemProps3.xml><?xml version="1.0" encoding="utf-8"?>
<ds:datastoreItem xmlns:ds="http://schemas.openxmlformats.org/officeDocument/2006/customXml" ds:itemID="{995E7554-8949-4F54-99FC-A1A24C14DC04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1779</TotalTime>
  <Words>215</Words>
  <Application>Microsoft Office PowerPoint</Application>
  <PresentationFormat>On-screen Show (4:3)</PresentationFormat>
  <Paragraphs>49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Default Design</vt:lpstr>
      <vt:lpstr>Slide 1</vt:lpstr>
      <vt:lpstr>Slide 2</vt:lpstr>
    </vt:vector>
  </TitlesOfParts>
  <Company>Shell Information Services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Contractor RTA LTI on xx.xx.xx</dc:title>
  <dc:creator>MU93647</dc:creator>
  <cp:lastModifiedBy>mu54621</cp:lastModifiedBy>
  <cp:revision>147</cp:revision>
  <dcterms:created xsi:type="dcterms:W3CDTF">2001-05-03T06:07:08Z</dcterms:created>
  <dcterms:modified xsi:type="dcterms:W3CDTF">2014-06-05T05:40:58Z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