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dointernet/hseforcontractors/Pages/OnlineLibrary1.aspx" TargetMode="Externa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5638800" cy="423962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26/02/2014</a:t>
            </a: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Fractured foot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r>
              <a:rPr lang="en-US" alt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Happen?</a:t>
            </a:r>
          </a:p>
          <a:p>
            <a:pPr algn="just" eaLnBrk="1" hangingPunct="1">
              <a:defRPr/>
            </a:pPr>
            <a:r>
              <a:rPr lang="en-US" altLang="en-US" sz="1200" dirty="0">
                <a:latin typeface="+mj-lt"/>
              </a:rPr>
              <a:t> </a:t>
            </a:r>
            <a:endParaRPr lang="en-US" altLang="en-US" sz="12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en-US" altLang="en-US" sz="1200" dirty="0" smtClean="0">
                <a:latin typeface="+mj-lt"/>
              </a:rPr>
              <a:t>During installation of pin on the cross head of a Pump, the pin (weighing approx. 18 kg) slipped out of the Mechanic’s hand and dropped onto the Chief Mechanics left mid foot.  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incident: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200" dirty="0" smtClean="0">
                <a:latin typeface="+mj-lt"/>
              </a:rPr>
              <a:t>Always use TRIC, </a:t>
            </a:r>
            <a:r>
              <a:rPr lang="en-US" altLang="en-US" sz="1200" dirty="0">
                <a:latin typeface="+mj-lt"/>
              </a:rPr>
              <a:t>even for simple routine </a:t>
            </a:r>
            <a:r>
              <a:rPr lang="en-US" altLang="en-US" sz="1200" dirty="0" smtClean="0">
                <a:latin typeface="+mj-lt"/>
              </a:rPr>
              <a:t>tasks</a:t>
            </a:r>
            <a:endParaRPr lang="en-US" altLang="en-US" sz="1200" dirty="0">
              <a:latin typeface="+mj-lt"/>
            </a:endParaRPr>
          </a:p>
          <a:p>
            <a:pPr marL="114300" indent="-114300" algn="just">
              <a:buFontTx/>
              <a:buChar char="•"/>
              <a:defRPr/>
            </a:pPr>
            <a:r>
              <a:rPr lang="en-US" altLang="en-US" sz="1200" dirty="0" smtClean="0">
                <a:latin typeface="+mj-lt"/>
              </a:rPr>
              <a:t>Supervisory role is to supervise the job and ensure it is executed safely but not to take part in the task.  </a:t>
            </a:r>
            <a:endParaRPr lang="en-US" altLang="en-US" sz="1200" dirty="0">
              <a:latin typeface="+mj-lt"/>
            </a:endParaRPr>
          </a:p>
          <a:p>
            <a:pPr marL="114300" indent="-114300" algn="just">
              <a:buFontTx/>
              <a:buChar char="•"/>
              <a:defRPr/>
            </a:pPr>
            <a:r>
              <a:rPr lang="en-US" altLang="en-US" sz="1200" dirty="0" smtClean="0">
                <a:latin typeface="+mj-lt"/>
              </a:rPr>
              <a:t>Plan your work and carry out risk assessment to avoid and minimize risks e.g. manual handling    </a:t>
            </a:r>
            <a:endParaRPr lang="en-US" altLang="en-US" sz="1200" dirty="0">
              <a:latin typeface="+mj-lt"/>
            </a:endParaRPr>
          </a:p>
          <a:p>
            <a:pPr marL="114300" indent="-114300" algn="just">
              <a:buFontTx/>
              <a:buChar char="•"/>
              <a:defRPr/>
            </a:pPr>
            <a:r>
              <a:rPr lang="en-US" altLang="en-US" sz="1200" dirty="0">
                <a:latin typeface="+mj-lt"/>
              </a:rPr>
              <a:t>Identify and eliminate hazards and use suitable </a:t>
            </a:r>
            <a:r>
              <a:rPr lang="en-US" altLang="en-US" sz="1200" dirty="0" smtClean="0">
                <a:latin typeface="+mj-lt"/>
              </a:rPr>
              <a:t>mitigations</a:t>
            </a:r>
          </a:p>
          <a:p>
            <a:pPr marL="114300" indent="-114300" algn="just">
              <a:buFontTx/>
              <a:buChar char="•"/>
              <a:defRPr/>
            </a:pPr>
            <a:r>
              <a:rPr lang="en-US" altLang="en-US" sz="1200" dirty="0" smtClean="0">
                <a:latin typeface="+mj-lt"/>
              </a:rPr>
              <a:t>Do not enter the no go zone, and keep away from anticipated drop objects.</a:t>
            </a:r>
          </a:p>
          <a:p>
            <a:pPr marL="114300" indent="-114300" algn="just">
              <a:buFontTx/>
              <a:buChar char="•"/>
              <a:defRPr/>
            </a:pPr>
            <a:r>
              <a:rPr lang="en-US" altLang="en-US" sz="1200" dirty="0" smtClean="0">
                <a:latin typeface="+mj-lt"/>
              </a:rPr>
              <a:t>Stop operation if it is not safe, and intervene for unsafe acts and conditions </a:t>
            </a:r>
          </a:p>
          <a:p>
            <a:pPr marL="114300" indent="-114300" algn="just">
              <a:defRPr/>
            </a:pPr>
            <a:endParaRPr lang="en-US" altLang="en-US" sz="1200" dirty="0" smtClean="0">
              <a:latin typeface="+mj-lt"/>
            </a:endParaRPr>
          </a:p>
          <a:p>
            <a:pPr marL="114300" indent="-114300" algn="just">
              <a:buFontTx/>
              <a:buChar char="•"/>
              <a:defRPr/>
            </a:pPr>
            <a:endParaRPr lang="en-US" altLang="en-US" sz="1200" dirty="0">
              <a:latin typeface="+mj-lt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5181600"/>
            <a:ext cx="5129211" cy="338554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b="1" dirty="0">
                <a:solidFill>
                  <a:srgbClr val="FFFF00"/>
                </a:solidFill>
                <a:latin typeface="Arial" charset="0"/>
                <a:cs typeface="Arial" charset="0"/>
              </a:rPr>
              <a:t>Avoid unnecessary manual handling </a:t>
            </a:r>
          </a:p>
        </p:txBody>
      </p:sp>
      <p:pic>
        <p:nvPicPr>
          <p:cNvPr id="6" name="Picture 6" descr="C:\Users\owner\Documents\MIDWESCO Incidents\2014\Feb\FB\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6775" y="1328738"/>
            <a:ext cx="297180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534400" y="2819400"/>
            <a:ext cx="336550" cy="544512"/>
            <a:chOff x="3504" y="544"/>
            <a:chExt cx="2287" cy="1855"/>
          </a:xfrm>
        </p:grpSpPr>
        <p:sp>
          <p:nvSpPr>
            <p:cNvPr id="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0" name="Picture 7" descr="C:\Users\owner\Documents\MIDWESCO Incidents\2014\Feb\FB\IMG_81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597275"/>
            <a:ext cx="297180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reeform 12"/>
          <p:cNvSpPr>
            <a:spLocks/>
          </p:cNvSpPr>
          <p:nvPr/>
        </p:nvSpPr>
        <p:spPr bwMode="auto">
          <a:xfrm>
            <a:off x="7772400" y="4419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</a:t>
            </a:r>
            <a:r>
              <a:rPr lang="en-US" sz="1000" dirty="0" smtClean="0">
                <a:latin typeface="+mn-lt"/>
                <a:cs typeface="Calibri" pitchFamily="34" charset="0"/>
              </a:rPr>
              <a:t>09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26/02/2014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8780463" cy="63094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26/02/2014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Fractured foot</a:t>
            </a:r>
          </a:p>
          <a:p>
            <a:pPr marL="342900" indent="-342900" eaLnBrk="1" hangingPunct="1">
              <a:defRPr/>
            </a:pPr>
            <a:endParaRPr lang="en-US" sz="1600" dirty="0" smtClean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are to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review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their HSE HEMP against the questions asked below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Tahoma" pitchFamily="34" charset="0"/>
              </a:rPr>
              <a:t>Does your HSE MS address workshop/machine shop hazards and </a:t>
            </a:r>
            <a:r>
              <a:rPr lang="en-US" sz="1400" dirty="0" smtClean="0">
                <a:latin typeface="Tahoma" pitchFamily="34" charset="0"/>
              </a:rPr>
              <a:t>ergonomics? </a:t>
            </a:r>
            <a:r>
              <a:rPr lang="en-US" sz="1400" dirty="0">
                <a:latin typeface="Tahoma" pitchFamily="34" charset="0"/>
              </a:rPr>
              <a:t>Are there any standards that you adhere to</a:t>
            </a:r>
            <a:r>
              <a:rPr lang="en-US" sz="1400" dirty="0" smtClean="0">
                <a:latin typeface="Tahoma" pitchFamily="34" charset="0"/>
              </a:rPr>
              <a:t>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</a:rPr>
              <a:t>Have you conducted a specific risk assessment for </a:t>
            </a:r>
            <a:r>
              <a:rPr lang="en-US" altLang="en-US" sz="1400" dirty="0" smtClean="0">
                <a:latin typeface="Tahoma" pitchFamily="34" charset="0"/>
              </a:rPr>
              <a:t>Foot Operated Hydraulic Press machines at you work shops 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400" dirty="0" smtClean="0">
                <a:latin typeface="Tahoma" pitchFamily="34" charset="0"/>
              </a:rPr>
              <a:t>Have you looked at your Hydraulic press machines design and ergonomics related safety aspects?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Tahoma" pitchFamily="34" charset="0"/>
              </a:rPr>
              <a:t>Are all machine shop hazards identified in your HEMP?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</a:rPr>
              <a:t>Do you have a system to ensure actions from lateral Learnings are implemented.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smtClean="0">
                <a:latin typeface="Tahoma" pitchFamily="34" charset="0"/>
              </a:rPr>
              <a:t>     Is the alert/learning advice understood by the crew members? </a:t>
            </a:r>
            <a:endParaRPr lang="en-US" sz="1400" dirty="0">
              <a:latin typeface="Tahoma" pitchFamily="34" charset="0"/>
            </a:endParaRPr>
          </a:p>
          <a:p>
            <a:pPr eaLnBrk="1" hangingPunct="1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ctr" eaLnBrk="1" hangingPunct="1">
              <a:defRPr/>
            </a:pPr>
            <a:endParaRPr lang="en-US" sz="1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        </a:t>
            </a: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in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smtClean="0">
                <a:latin typeface="+mn-lt"/>
                <a:cs typeface="Calibri" pitchFamily="34" charset="0"/>
              </a:rPr>
              <a:t>No </a:t>
            </a:r>
            <a:r>
              <a:rPr lang="en-US" sz="1000" smtClean="0">
                <a:latin typeface="+mn-lt"/>
                <a:cs typeface="Calibri" pitchFamily="34" charset="0"/>
              </a:rPr>
              <a:t>09</a:t>
            </a:r>
            <a:r>
              <a:rPr lang="en-US" sz="1000" b="0" smtClean="0">
                <a:latin typeface="+mn-lt"/>
                <a:cs typeface="Calibri" pitchFamily="34" charset="0"/>
              </a:rPr>
              <a:t>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26/02/2014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18771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C66A333-C1CB-40A9-A4FF-C32F6E927123}"/>
</file>

<file path=customXml/itemProps2.xml><?xml version="1.0" encoding="utf-8"?>
<ds:datastoreItem xmlns:ds="http://schemas.openxmlformats.org/officeDocument/2006/customXml" ds:itemID="{5AFD0EC2-4FB9-47CB-8663-E4A543DC38E1}"/>
</file>

<file path=customXml/itemProps3.xml><?xml version="1.0" encoding="utf-8"?>
<ds:datastoreItem xmlns:ds="http://schemas.openxmlformats.org/officeDocument/2006/customXml" ds:itemID="{995E7554-8949-4F54-99FC-A1A24C14DC0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</TotalTime>
  <Words>215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mu54621</cp:lastModifiedBy>
  <cp:revision>147</cp:revision>
  <dcterms:created xsi:type="dcterms:W3CDTF">2001-05-03T06:07:08Z</dcterms:created>
  <dcterms:modified xsi:type="dcterms:W3CDTF">2014-06-05T05:40:58Z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