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Masters/slideMaster1.xml" ContentType="application/vnd.openxmlformats-officedocument.presentationml.slideMaster+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heme/theme2.xml" ContentType="application/vnd.openxmlformats-officedocument.theme+xml"/>
  <Override PartName="/ppt/theme/theme1.xml" ContentType="application/vnd.openxmlformats-officedocument.theme+xml"/>
  <Override PartName="/ppt/theme/theme3.xml" ContentType="application/vnd.openxmlformats-officedocument.theme+xml"/>
  <Override PartName="/ppt/viewProps.xml" ContentType="application/vnd.openxmlformats-officedocument.presentationml.viewProps+xml"/>
  <Override PartName="/ppt/presProps.xml" ContentType="application/vnd.openxmlformats-officedocument.presentationml.pres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4"/>
  </p:notesMasterIdLst>
  <p:handoutMasterIdLst>
    <p:handoutMasterId r:id="rId5"/>
  </p:handoutMasterIdLst>
  <p:sldIdLst>
    <p:sldId id="265" r:id="rId2"/>
    <p:sldId id="266" r:id="rId3"/>
  </p:sldIdLst>
  <p:sldSz cx="9144000" cy="6858000" type="screen4x3"/>
  <p:notesSz cx="6858000" cy="9144000"/>
  <p:defaultTextStyle>
    <a:defPPr>
      <a:defRPr lang="en-US"/>
    </a:defPPr>
    <a:lvl1pPr algn="l" rtl="0" eaLnBrk="0" fontAlgn="base" hangingPunct="0">
      <a:spcBef>
        <a:spcPct val="0"/>
      </a:spcBef>
      <a:spcAft>
        <a:spcPct val="0"/>
      </a:spcAft>
      <a:defRPr sz="2400"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5DD5FF"/>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368" autoAdjust="0"/>
  </p:normalViewPr>
  <p:slideViewPr>
    <p:cSldViewPr>
      <p:cViewPr>
        <p:scale>
          <a:sx n="83" d="100"/>
          <a:sy n="83" d="100"/>
        </p:scale>
        <p:origin x="-2388" y="-57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88" d="100"/>
          <a:sy n="88" d="100"/>
        </p:scale>
        <p:origin x="-3870" y="-108"/>
      </p:cViewPr>
      <p:guideLst>
        <p:guide orient="horz" pos="2880"/>
        <p:guide pos="216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12" Type="http://schemas.openxmlformats.org/officeDocument/2006/relationships/customXml" Target="../customXml/item3.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11" Type="http://schemas.openxmlformats.org/officeDocument/2006/relationships/customXml" Target="../customXml/item2.xml"/><Relationship Id="rId5" Type="http://schemas.openxmlformats.org/officeDocument/2006/relationships/handoutMaster" Target="handoutMasters/handoutMaster1.xml"/><Relationship Id="rId10" Type="http://schemas.openxmlformats.org/officeDocument/2006/relationships/customXml" Target="../customXml/item1.xml"/><Relationship Id="rId4" Type="http://schemas.openxmlformats.org/officeDocument/2006/relationships/notesMaster" Target="notesMasters/notesMaster1.xml"/><Relationship Id="rId9"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9219" name="Rectangle 3"/>
          <p:cNvSpPr>
            <a:spLocks noGrp="1" noChangeArrowheads="1"/>
          </p:cNvSpPr>
          <p:nvPr>
            <p:ph type="dt" sz="quarter"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9220" name="Rectangle 4"/>
          <p:cNvSpPr>
            <a:spLocks noGrp="1" noChangeArrowheads="1"/>
          </p:cNvSpPr>
          <p:nvPr>
            <p:ph type="ftr" sz="quarter" idx="2"/>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9221" name="Rectangle 5"/>
          <p:cNvSpPr>
            <a:spLocks noGrp="1" noChangeArrowheads="1"/>
          </p:cNvSpPr>
          <p:nvPr>
            <p:ph type="sldNum" sz="quarter" idx="3"/>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42C5A89C-F310-4B09-BFF9-9AE7E9730137}" type="slidenum">
              <a:rPr lang="en-US"/>
              <a:pPr>
                <a:defRPr/>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8195" name="Rectangle 3"/>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26628"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8197"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8198"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8199"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00C7E593-5981-4A10-A638-46ED3433BB8A}"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4" name="Rectangle 3"/>
          <p:cNvSpPr/>
          <p:nvPr userDrawn="1"/>
        </p:nvSpPr>
        <p:spPr bwMode="auto">
          <a:xfrm>
            <a:off x="0" y="0"/>
            <a:ext cx="9144000" cy="6858000"/>
          </a:xfrm>
          <a:prstGeom prst="rect">
            <a:avLst/>
          </a:prstGeom>
          <a:noFill/>
          <a:ln w="9525" cap="flat" cmpd="sng" algn="ctr">
            <a:solidFill>
              <a:schemeClr val="tx1"/>
            </a:solidFill>
            <a:prstDash val="solid"/>
            <a:round/>
            <a:headEnd type="none" w="med" len="med"/>
            <a:tailEnd type="none" w="med" len="med"/>
          </a:ln>
          <a:effectLst/>
        </p:spPr>
        <p:txBody>
          <a:bodyPr/>
          <a:lstStyle/>
          <a:p>
            <a:pPr>
              <a:defRPr/>
            </a:pPr>
            <a:endParaRPr lang="en-US"/>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Rectangle 4"/>
          <p:cNvSpPr>
            <a:spLocks noGrp="1" noChangeArrowheads="1"/>
          </p:cNvSpPr>
          <p:nvPr>
            <p:ph type="dt" sz="half" idx="10"/>
          </p:nvPr>
        </p:nvSpPr>
        <p:spPr/>
        <p:txBody>
          <a:bodyPr/>
          <a:lstStyle>
            <a:lvl1pPr>
              <a:defRPr/>
            </a:lvl1pPr>
          </a:lstStyle>
          <a:p>
            <a:pPr>
              <a:defRPr/>
            </a:pPr>
            <a:endParaRPr lang="en-US"/>
          </a:p>
        </p:txBody>
      </p:sp>
      <p:sp>
        <p:nvSpPr>
          <p:cNvPr id="6" name="Rectangle 5"/>
          <p:cNvSpPr>
            <a:spLocks noGrp="1" noChangeArrowheads="1"/>
          </p:cNvSpPr>
          <p:nvPr>
            <p:ph type="ftr" sz="quarter" idx="11"/>
          </p:nvPr>
        </p:nvSpPr>
        <p:spPr/>
        <p:txBody>
          <a:bodyPr/>
          <a:lstStyle>
            <a:lvl1pPr>
              <a:defRPr/>
            </a:lvl1pPr>
          </a:lstStyle>
          <a:p>
            <a:pPr>
              <a:defRPr/>
            </a:pPr>
            <a:endParaRPr lang="en-US"/>
          </a:p>
        </p:txBody>
      </p:sp>
      <p:sp>
        <p:nvSpPr>
          <p:cNvPr id="7" name="Rectangle 6"/>
          <p:cNvSpPr>
            <a:spLocks noGrp="1" noChangeArrowheads="1"/>
          </p:cNvSpPr>
          <p:nvPr>
            <p:ph type="sldNum" sz="quarter" idx="12"/>
          </p:nvPr>
        </p:nvSpPr>
        <p:spPr/>
        <p:txBody>
          <a:bodyPr/>
          <a:lstStyle>
            <a:lvl1pPr algn="ctr">
              <a:defRPr/>
            </a:lvl1pPr>
          </a:lstStyle>
          <a:p>
            <a:pPr>
              <a:defRPr/>
            </a:pPr>
            <a:fld id="{EDDD7CF8-826C-4EAD-9C4E-022CC4725672}"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152400"/>
            <a:ext cx="8077200" cy="685800"/>
          </a:xfrm>
          <a:prstGeom prst="rect">
            <a:avLst/>
          </a:prstGeom>
        </p:spPr>
        <p:txBody>
          <a:bodyPr/>
          <a:lstStyle>
            <a:lvl1pPr>
              <a:defRPr sz="2000"/>
            </a:lvl1pPr>
          </a:lstStyle>
          <a:p>
            <a:r>
              <a:rPr lang="en-US" smtClean="0"/>
              <a:t>Click to edit Master title style</a:t>
            </a:r>
            <a:endParaRPr lang="en-US" dirty="0"/>
          </a:p>
        </p:txBody>
      </p:sp>
      <p:sp>
        <p:nvSpPr>
          <p:cNvPr id="3" name="Rectangle 4"/>
          <p:cNvSpPr>
            <a:spLocks noGrp="1" noChangeArrowheads="1"/>
          </p:cNvSpPr>
          <p:nvPr>
            <p:ph type="dt" sz="half" idx="10"/>
          </p:nvPr>
        </p:nvSpPr>
        <p:spPr/>
        <p:txBody>
          <a:bodyPr/>
          <a:lstStyle>
            <a:lvl1pPr>
              <a:defRPr/>
            </a:lvl1pPr>
          </a:lstStyle>
          <a:p>
            <a:pPr>
              <a:defRPr/>
            </a:pPr>
            <a:endParaRPr lang="en-US"/>
          </a:p>
        </p:txBody>
      </p:sp>
      <p:sp>
        <p:nvSpPr>
          <p:cNvPr id="4" name="Rectangle 5"/>
          <p:cNvSpPr>
            <a:spLocks noGrp="1" noChangeArrowheads="1"/>
          </p:cNvSpPr>
          <p:nvPr>
            <p:ph type="ftr" sz="quarter" idx="11"/>
          </p:nvPr>
        </p:nvSpPr>
        <p:spPr/>
        <p:txBody>
          <a:bodyPr/>
          <a:lstStyle>
            <a:lvl1pPr>
              <a:defRPr/>
            </a:lvl1pPr>
          </a:lstStyle>
          <a:p>
            <a:pPr>
              <a:defRPr/>
            </a:pPr>
            <a:endParaRPr lang="en-US"/>
          </a:p>
        </p:txBody>
      </p:sp>
      <p:sp>
        <p:nvSpPr>
          <p:cNvPr id="5" name="Rectangle 6"/>
          <p:cNvSpPr>
            <a:spLocks noGrp="1" noChangeArrowheads="1"/>
          </p:cNvSpPr>
          <p:nvPr>
            <p:ph type="sldNum" sz="quarter" idx="12"/>
          </p:nvPr>
        </p:nvSpPr>
        <p:spPr/>
        <p:txBody>
          <a:bodyPr/>
          <a:lstStyle>
            <a:lvl1pPr algn="ctr">
              <a:defRPr/>
            </a:lvl1pPr>
          </a:lstStyle>
          <a:p>
            <a:pPr>
              <a:defRPr/>
            </a:pPr>
            <a:fld id="{5ECC799C-25FE-4C08-8A12-B3B3E526506B}"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p:txBody>
          <a:bodyPr/>
          <a:lstStyle>
            <a:lvl1pPr>
              <a:defRPr/>
            </a:lvl1pPr>
          </a:lstStyle>
          <a:p>
            <a:pPr>
              <a:defRPr/>
            </a:pPr>
            <a:endParaRPr lang="en-US"/>
          </a:p>
        </p:txBody>
      </p:sp>
      <p:sp>
        <p:nvSpPr>
          <p:cNvPr id="3" name="Rectangle 5"/>
          <p:cNvSpPr>
            <a:spLocks noGrp="1" noChangeArrowheads="1"/>
          </p:cNvSpPr>
          <p:nvPr>
            <p:ph type="ftr" sz="quarter" idx="11"/>
          </p:nvPr>
        </p:nvSpPr>
        <p:spPr/>
        <p:txBody>
          <a:bodyPr/>
          <a:lstStyle>
            <a:lvl1pPr>
              <a:defRPr/>
            </a:lvl1pPr>
          </a:lstStyle>
          <a:p>
            <a:pPr>
              <a:defRPr/>
            </a:pPr>
            <a:endParaRPr lang="en-US"/>
          </a:p>
        </p:txBody>
      </p:sp>
      <p:sp>
        <p:nvSpPr>
          <p:cNvPr id="4" name="Rectangle 6"/>
          <p:cNvSpPr>
            <a:spLocks noGrp="1" noChangeArrowheads="1"/>
          </p:cNvSpPr>
          <p:nvPr>
            <p:ph type="sldNum" sz="quarter" idx="12"/>
          </p:nvPr>
        </p:nvSpPr>
        <p:spPr/>
        <p:txBody>
          <a:bodyPr/>
          <a:lstStyle>
            <a:lvl1pPr algn="ctr">
              <a:defRPr/>
            </a:lvl1pPr>
          </a:lstStyle>
          <a:p>
            <a:pPr>
              <a:defRPr/>
            </a:pPr>
            <a:fld id="{44EB0343-92F4-423D-84C1-8B26F61D2401}"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Table">
    <p:spTree>
      <p:nvGrpSpPr>
        <p:cNvPr id="1" name=""/>
        <p:cNvGrpSpPr/>
        <p:nvPr/>
      </p:nvGrpSpPr>
      <p:grpSpPr>
        <a:xfrm>
          <a:off x="0" y="0"/>
          <a:ext cx="0" cy="0"/>
          <a:chOff x="0" y="0"/>
          <a:chExt cx="0" cy="0"/>
        </a:xfrm>
      </p:grpSpPr>
      <p:sp>
        <p:nvSpPr>
          <p:cNvPr id="3" name="Table Placeholder 2"/>
          <p:cNvSpPr>
            <a:spLocks noGrp="1"/>
          </p:cNvSpPr>
          <p:nvPr>
            <p:ph type="tbl" idx="1"/>
          </p:nvPr>
        </p:nvSpPr>
        <p:spPr>
          <a:xfrm>
            <a:off x="685800" y="1981200"/>
            <a:ext cx="7772400" cy="4114800"/>
          </a:xfrm>
        </p:spPr>
        <p:txBody>
          <a:bodyPr/>
          <a:lstStyle/>
          <a:p>
            <a:pPr lvl="0"/>
            <a:endParaRPr lang="en-US" noProof="0" dirty="0" smtClean="0"/>
          </a:p>
        </p:txBody>
      </p:sp>
      <p:sp>
        <p:nvSpPr>
          <p:cNvPr id="4" name="Rectangle 4"/>
          <p:cNvSpPr>
            <a:spLocks noGrp="1" noChangeArrowheads="1"/>
          </p:cNvSpPr>
          <p:nvPr>
            <p:ph type="dt" sz="half" idx="10"/>
          </p:nvPr>
        </p:nvSpPr>
        <p:spPr/>
        <p:txBody>
          <a:bodyPr/>
          <a:lstStyle>
            <a:lvl1pPr>
              <a:defRPr/>
            </a:lvl1pPr>
          </a:lstStyle>
          <a:p>
            <a:pPr>
              <a:defRPr/>
            </a:pPr>
            <a:endParaRPr lang="en-US"/>
          </a:p>
        </p:txBody>
      </p:sp>
      <p:sp>
        <p:nvSpPr>
          <p:cNvPr id="5" name="Rectangle 5"/>
          <p:cNvSpPr>
            <a:spLocks noGrp="1" noChangeArrowheads="1"/>
          </p:cNvSpPr>
          <p:nvPr>
            <p:ph type="ftr" sz="quarter" idx="11"/>
          </p:nvPr>
        </p:nvSpPr>
        <p:spPr/>
        <p:txBody>
          <a:bodyPr/>
          <a:lstStyle>
            <a:lvl1pPr>
              <a:defRPr/>
            </a:lvl1pPr>
          </a:lstStyle>
          <a:p>
            <a:pPr>
              <a:defRPr/>
            </a:pPr>
            <a:endParaRPr lang="en-US"/>
          </a:p>
        </p:txBody>
      </p:sp>
      <p:sp>
        <p:nvSpPr>
          <p:cNvPr id="6" name="Rectangle 6"/>
          <p:cNvSpPr>
            <a:spLocks noGrp="1" noChangeArrowheads="1"/>
          </p:cNvSpPr>
          <p:nvPr>
            <p:ph type="sldNum" sz="quarter" idx="12"/>
          </p:nvPr>
        </p:nvSpPr>
        <p:spPr/>
        <p:txBody>
          <a:bodyPr/>
          <a:lstStyle>
            <a:lvl1pPr algn="ctr">
              <a:defRPr/>
            </a:lvl1pPr>
          </a:lstStyle>
          <a:p>
            <a:pPr>
              <a:defRPr/>
            </a:pPr>
            <a:fld id="{796600C4-9961-444A-8BFF-D87D7E82BF17}"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jpe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3"/>
          <p:cNvSpPr>
            <a:spLocks noGrp="1" noChangeArrowheads="1"/>
          </p:cNvSpPr>
          <p:nvPr>
            <p:ph type="body" idx="1"/>
          </p:nvPr>
        </p:nvSpPr>
        <p:spPr bwMode="auto">
          <a:xfrm>
            <a:off x="685800" y="1981200"/>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a:defRPr/>
            </a:pPr>
            <a:endParaRPr lang="en-US"/>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en-US"/>
          </a:p>
        </p:txBody>
      </p:sp>
      <p:sp>
        <p:nvSpPr>
          <p:cNvPr id="1030" name="Rectangle 6"/>
          <p:cNvSpPr>
            <a:spLocks noGrp="1" noChangeArrowheads="1"/>
          </p:cNvSpPr>
          <p:nvPr>
            <p:ph type="sldNum" sz="quarter" idx="4"/>
          </p:nvPr>
        </p:nvSpPr>
        <p:spPr bwMode="auto">
          <a:xfrm>
            <a:off x="70104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93B2CDF5-6674-432C-8BEB-FD9BC991DE45}" type="slidenum">
              <a:rPr lang="en-US"/>
              <a:pPr>
                <a:defRPr/>
              </a:pPr>
              <a:t>‹#›</a:t>
            </a:fld>
            <a:endParaRPr lang="en-US"/>
          </a:p>
        </p:txBody>
      </p:sp>
      <p:sp>
        <p:nvSpPr>
          <p:cNvPr id="7" name="TextBox 6"/>
          <p:cNvSpPr txBox="1"/>
          <p:nvPr userDrawn="1"/>
        </p:nvSpPr>
        <p:spPr>
          <a:xfrm>
            <a:off x="762000" y="228600"/>
            <a:ext cx="7467600" cy="400050"/>
          </a:xfrm>
          <a:prstGeom prst="rect">
            <a:avLst/>
          </a:prstGeom>
          <a:noFill/>
        </p:spPr>
        <p:txBody>
          <a:bodyPr>
            <a:spAutoFit/>
          </a:bodyPr>
          <a:lstStyle/>
          <a:p>
            <a:pPr>
              <a:defRPr/>
            </a:pPr>
            <a:r>
              <a:rPr lang="en-US" sz="2000" b="1" i="1" kern="0" dirty="0">
                <a:solidFill>
                  <a:srgbClr val="CCCCFF"/>
                </a:solidFill>
                <a:latin typeface="Arial"/>
                <a:ea typeface="+mj-ea"/>
                <a:cs typeface="Arial"/>
              </a:rPr>
              <a:t>Main contractor name – LTI# - Date of incident</a:t>
            </a:r>
            <a:endParaRPr lang="en-US" dirty="0"/>
          </a:p>
        </p:txBody>
      </p:sp>
      <p:sp>
        <p:nvSpPr>
          <p:cNvPr id="8" name="Rectangle 7"/>
          <p:cNvSpPr/>
          <p:nvPr userDrawn="1"/>
        </p:nvSpPr>
        <p:spPr bwMode="auto">
          <a:xfrm>
            <a:off x="0" y="0"/>
            <a:ext cx="9144000" cy="6858000"/>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a:lstStyle/>
          <a:p>
            <a:pPr>
              <a:defRPr/>
            </a:pPr>
            <a:endParaRPr lang="en-US"/>
          </a:p>
        </p:txBody>
      </p:sp>
      <p:pic>
        <p:nvPicPr>
          <p:cNvPr id="1032" name="Content Placeholder 3" descr="PPT option1.jpg"/>
          <p:cNvPicPr>
            <a:picLocks noChangeAspect="1"/>
          </p:cNvPicPr>
          <p:nvPr userDrawn="1"/>
        </p:nvPicPr>
        <p:blipFill>
          <a:blip r:embed="rId6" cstate="print"/>
          <a:srcRect/>
          <a:stretch>
            <a:fillRect/>
          </a:stretch>
        </p:blipFill>
        <p:spPr bwMode="auto">
          <a:xfrm>
            <a:off x="-11113" y="0"/>
            <a:ext cx="9155113" cy="6858000"/>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779" r:id="rId1"/>
    <p:sldLayoutId id="2147483780" r:id="rId2"/>
    <p:sldLayoutId id="2147483781" r:id="rId3"/>
    <p:sldLayoutId id="2147483782" r:id="rId4"/>
  </p:sldLayoutIdLst>
  <p:hf hdr="0" ftr="0" dt="0"/>
  <p:txStyles>
    <p:titleStyle>
      <a:lvl1pPr algn="ctr" rtl="0" eaLnBrk="0" fontAlgn="base" hangingPunct="0">
        <a:spcBef>
          <a:spcPct val="0"/>
        </a:spcBef>
        <a:spcAft>
          <a:spcPct val="0"/>
        </a:spcAft>
        <a:defRPr sz="2000" i="1">
          <a:solidFill>
            <a:schemeClr val="hlink"/>
          </a:solidFill>
          <a:latin typeface="+mj-lt"/>
          <a:ea typeface="+mj-ea"/>
          <a:cs typeface="+mj-cs"/>
        </a:defRPr>
      </a:lvl1pPr>
      <a:lvl2pPr algn="ctr" rtl="0" eaLnBrk="0" fontAlgn="base" hangingPunct="0">
        <a:spcBef>
          <a:spcPct val="0"/>
        </a:spcBef>
        <a:spcAft>
          <a:spcPct val="0"/>
        </a:spcAft>
        <a:defRPr sz="2000" i="1">
          <a:solidFill>
            <a:schemeClr val="hlink"/>
          </a:solidFill>
          <a:latin typeface="Arial" charset="0"/>
          <a:cs typeface="Arial" charset="0"/>
        </a:defRPr>
      </a:lvl2pPr>
      <a:lvl3pPr algn="ctr" rtl="0" eaLnBrk="0" fontAlgn="base" hangingPunct="0">
        <a:spcBef>
          <a:spcPct val="0"/>
        </a:spcBef>
        <a:spcAft>
          <a:spcPct val="0"/>
        </a:spcAft>
        <a:defRPr sz="2000" i="1">
          <a:solidFill>
            <a:schemeClr val="hlink"/>
          </a:solidFill>
          <a:latin typeface="Arial" charset="0"/>
          <a:cs typeface="Arial" charset="0"/>
        </a:defRPr>
      </a:lvl3pPr>
      <a:lvl4pPr algn="ctr" rtl="0" eaLnBrk="0" fontAlgn="base" hangingPunct="0">
        <a:spcBef>
          <a:spcPct val="0"/>
        </a:spcBef>
        <a:spcAft>
          <a:spcPct val="0"/>
        </a:spcAft>
        <a:defRPr sz="2000" i="1">
          <a:solidFill>
            <a:schemeClr val="hlink"/>
          </a:solidFill>
          <a:latin typeface="Arial" charset="0"/>
          <a:cs typeface="Arial" charset="0"/>
        </a:defRPr>
      </a:lvl4pPr>
      <a:lvl5pPr algn="ctr" rtl="0" eaLnBrk="0" fontAlgn="base" hangingPunct="0">
        <a:spcBef>
          <a:spcPct val="0"/>
        </a:spcBef>
        <a:spcAft>
          <a:spcPct val="0"/>
        </a:spcAft>
        <a:defRPr sz="2000" i="1">
          <a:solidFill>
            <a:schemeClr val="hlink"/>
          </a:solidFill>
          <a:latin typeface="Arial" charset="0"/>
          <a:cs typeface="Arial" charset="0"/>
        </a:defRPr>
      </a:lvl5pPr>
      <a:lvl6pPr marL="457200" algn="ctr" rtl="0" eaLnBrk="0" fontAlgn="base" hangingPunct="0">
        <a:spcBef>
          <a:spcPct val="0"/>
        </a:spcBef>
        <a:spcAft>
          <a:spcPct val="0"/>
        </a:spcAft>
        <a:defRPr sz="2800">
          <a:solidFill>
            <a:schemeClr val="hlink"/>
          </a:solidFill>
          <a:latin typeface="Arial" charset="0"/>
          <a:cs typeface="Arial" charset="0"/>
        </a:defRPr>
      </a:lvl6pPr>
      <a:lvl7pPr marL="914400" algn="ctr" rtl="0" eaLnBrk="0" fontAlgn="base" hangingPunct="0">
        <a:spcBef>
          <a:spcPct val="0"/>
        </a:spcBef>
        <a:spcAft>
          <a:spcPct val="0"/>
        </a:spcAft>
        <a:defRPr sz="2800">
          <a:solidFill>
            <a:schemeClr val="hlink"/>
          </a:solidFill>
          <a:latin typeface="Arial" charset="0"/>
          <a:cs typeface="Arial" charset="0"/>
        </a:defRPr>
      </a:lvl7pPr>
      <a:lvl8pPr marL="1371600" algn="ctr" rtl="0" eaLnBrk="0" fontAlgn="base" hangingPunct="0">
        <a:spcBef>
          <a:spcPct val="0"/>
        </a:spcBef>
        <a:spcAft>
          <a:spcPct val="0"/>
        </a:spcAft>
        <a:defRPr sz="2800">
          <a:solidFill>
            <a:schemeClr val="hlink"/>
          </a:solidFill>
          <a:latin typeface="Arial" charset="0"/>
          <a:cs typeface="Arial" charset="0"/>
        </a:defRPr>
      </a:lvl8pPr>
      <a:lvl9pPr marL="1828800" algn="ctr" rtl="0" eaLnBrk="0" fontAlgn="base" hangingPunct="0">
        <a:spcBef>
          <a:spcPct val="0"/>
        </a:spcBef>
        <a:spcAft>
          <a:spcPct val="0"/>
        </a:spcAft>
        <a:defRPr sz="2800">
          <a:solidFill>
            <a:schemeClr val="hlink"/>
          </a:solidFill>
          <a:latin typeface="Arial" charset="0"/>
          <a:cs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14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5" Type="http://schemas.openxmlformats.org/officeDocument/2006/relationships/hyperlink" Target="http://pdointernet/hseforcontractors/Pages/OnlineLibrary1.aspx" TargetMode="External"/><Relationship Id="rId4" Type="http://schemas.openxmlformats.org/officeDocument/2006/relationships/hyperlink" Target="mailto:talib.z.shaqsi@pdo.co.om" TargetMode="External"/></Relationships>
</file>

<file path=ppt/slides/_rels/slide2.xml.rels><?xml version="1.0" encoding="UTF-8" standalone="yes"?>
<Relationships xmlns="http://schemas.openxmlformats.org/package/2006/relationships"><Relationship Id="rId3" Type="http://schemas.openxmlformats.org/officeDocument/2006/relationships/hyperlink" Target="http://pdointernet/hseforcontractors/Pages/OnlineLibrary1.aspx" TargetMode="External"/><Relationship Id="rId2" Type="http://schemas.openxmlformats.org/officeDocument/2006/relationships/hyperlink" Target="mailto:talib.z.shaqsi@pdo.co.om"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5ECC799C-25FE-4C08-8A12-B3B3E526506B}" type="slidenum">
              <a:rPr lang="en-US" smtClean="0"/>
              <a:pPr>
                <a:defRPr/>
              </a:pPr>
              <a:t>1</a:t>
            </a:fld>
            <a:endParaRPr lang="en-US"/>
          </a:p>
        </p:txBody>
      </p:sp>
      <p:sp>
        <p:nvSpPr>
          <p:cNvPr id="4" name="Text Box 2"/>
          <p:cNvSpPr txBox="1">
            <a:spLocks noChangeArrowheads="1"/>
          </p:cNvSpPr>
          <p:nvPr/>
        </p:nvSpPr>
        <p:spPr bwMode="auto">
          <a:xfrm>
            <a:off x="228600" y="762000"/>
            <a:ext cx="5410200" cy="3516347"/>
          </a:xfrm>
          <a:prstGeom prst="rect">
            <a:avLst/>
          </a:prstGeom>
          <a:noFill/>
          <a:ln w="19050">
            <a:noFill/>
            <a:miter lim="800000"/>
            <a:headEnd/>
            <a:tailEnd/>
          </a:ln>
        </p:spPr>
        <p:txBody>
          <a:bodyPr wrap="square">
            <a:spAutoFit/>
          </a:bodyPr>
          <a:lstStyle/>
          <a:p>
            <a:pPr marL="114300" indent="-114300" algn="just"/>
            <a:endParaRPr lang="en-GB" sz="1200" b="1" dirty="0" smtClean="0">
              <a:solidFill>
                <a:srgbClr val="333399"/>
              </a:solidFill>
              <a:latin typeface="Tahoma" pitchFamily="34" charset="0"/>
              <a:ea typeface="Tahoma" pitchFamily="34" charset="0"/>
              <a:cs typeface="Tahoma" pitchFamily="34" charset="0"/>
            </a:endParaRPr>
          </a:p>
          <a:p>
            <a:pPr marL="114300" indent="-114300" algn="just"/>
            <a:r>
              <a:rPr lang="en-GB" sz="1400" b="1" dirty="0" smtClean="0">
                <a:solidFill>
                  <a:srgbClr val="333399"/>
                </a:solidFill>
                <a:latin typeface="Tahoma" pitchFamily="34" charset="0"/>
                <a:ea typeface="Tahoma" pitchFamily="34" charset="0"/>
                <a:cs typeface="Tahoma" pitchFamily="34" charset="0"/>
              </a:rPr>
              <a:t>Date</a:t>
            </a:r>
            <a:r>
              <a:rPr lang="en-GB" sz="1400" b="1" dirty="0">
                <a:solidFill>
                  <a:srgbClr val="333399"/>
                </a:solidFill>
                <a:latin typeface="Tahoma" pitchFamily="34" charset="0"/>
                <a:ea typeface="Tahoma" pitchFamily="34" charset="0"/>
                <a:cs typeface="Tahoma" pitchFamily="34" charset="0"/>
              </a:rPr>
              <a:t>:</a:t>
            </a:r>
            <a:r>
              <a:rPr lang="en-US" sz="1400" b="1" dirty="0">
                <a:solidFill>
                  <a:srgbClr val="333399"/>
                </a:solidFill>
                <a:latin typeface="Tahoma" pitchFamily="34" charset="0"/>
                <a:ea typeface="Tahoma" pitchFamily="34" charset="0"/>
                <a:cs typeface="Tahoma" pitchFamily="34" charset="0"/>
              </a:rPr>
              <a:t>  </a:t>
            </a:r>
            <a:r>
              <a:rPr lang="en-US" sz="1400" b="1" dirty="0" smtClean="0">
                <a:solidFill>
                  <a:srgbClr val="333399"/>
                </a:solidFill>
                <a:latin typeface="Tahoma" pitchFamily="34" charset="0"/>
                <a:ea typeface="Tahoma" pitchFamily="34" charset="0"/>
                <a:cs typeface="Tahoma" pitchFamily="34" charset="0"/>
              </a:rPr>
              <a:t>25/02/14 </a:t>
            </a:r>
          </a:p>
          <a:p>
            <a:pPr marL="114300" indent="-114300" algn="just"/>
            <a:r>
              <a:rPr lang="en-US" sz="1400" b="1" dirty="0" smtClean="0">
                <a:solidFill>
                  <a:srgbClr val="333399"/>
                </a:solidFill>
                <a:latin typeface="Tahoma" pitchFamily="34" charset="0"/>
                <a:ea typeface="Tahoma" pitchFamily="34" charset="0"/>
                <a:cs typeface="Tahoma" pitchFamily="34" charset="0"/>
              </a:rPr>
              <a:t>Injury: Fractured finger</a:t>
            </a:r>
            <a:endParaRPr lang="en-US" sz="1400" b="1" dirty="0">
              <a:solidFill>
                <a:srgbClr val="333399"/>
              </a:solidFill>
              <a:latin typeface="Tahoma" pitchFamily="34" charset="0"/>
              <a:ea typeface="Tahoma" pitchFamily="34" charset="0"/>
              <a:cs typeface="Tahoma" pitchFamily="34" charset="0"/>
            </a:endParaRPr>
          </a:p>
          <a:p>
            <a:pPr marL="114300" indent="-114300" algn="just"/>
            <a:endParaRPr lang="en-US" sz="1400" b="1" dirty="0">
              <a:solidFill>
                <a:srgbClr val="FF0000"/>
              </a:solidFill>
              <a:latin typeface="Tahoma" pitchFamily="34" charset="0"/>
              <a:ea typeface="Tahoma" pitchFamily="34" charset="0"/>
              <a:cs typeface="Tahoma" pitchFamily="34" charset="0"/>
            </a:endParaRPr>
          </a:p>
          <a:p>
            <a:pPr marL="114300" indent="-114300" algn="just"/>
            <a:r>
              <a:rPr lang="en-US" sz="1600" b="1" dirty="0">
                <a:solidFill>
                  <a:srgbClr val="FF0000"/>
                </a:solidFill>
                <a:latin typeface="Tahoma" pitchFamily="34" charset="0"/>
                <a:ea typeface="Tahoma" pitchFamily="34" charset="0"/>
                <a:cs typeface="Tahoma" pitchFamily="34" charset="0"/>
              </a:rPr>
              <a:t>What happened</a:t>
            </a:r>
            <a:r>
              <a:rPr lang="en-US" sz="1600" b="1" dirty="0" smtClean="0">
                <a:solidFill>
                  <a:srgbClr val="FF0000"/>
                </a:solidFill>
                <a:latin typeface="Tahoma" pitchFamily="34" charset="0"/>
                <a:ea typeface="Tahoma" pitchFamily="34" charset="0"/>
                <a:cs typeface="Tahoma" pitchFamily="34" charset="0"/>
              </a:rPr>
              <a:t>?</a:t>
            </a:r>
          </a:p>
          <a:p>
            <a:pPr marL="114300" indent="-114300" algn="just"/>
            <a:endParaRPr lang="en-US" sz="1600" dirty="0">
              <a:solidFill>
                <a:srgbClr val="FF0000"/>
              </a:solidFill>
              <a:latin typeface="Tahoma" pitchFamily="34" charset="0"/>
              <a:ea typeface="Tahoma" pitchFamily="34" charset="0"/>
              <a:cs typeface="Tahoma" pitchFamily="34" charset="0"/>
            </a:endParaRPr>
          </a:p>
          <a:p>
            <a:pPr eaLnBrk="1" hangingPunct="1"/>
            <a:r>
              <a:rPr lang="en-US" sz="1200" dirty="0" smtClean="0">
                <a:solidFill>
                  <a:srgbClr val="000000"/>
                </a:solidFill>
                <a:latin typeface="Tahoma" pitchFamily="34" charset="0"/>
                <a:ea typeface="Tahoma" pitchFamily="34" charset="0"/>
                <a:cs typeface="Tahoma" pitchFamily="34" charset="0"/>
              </a:rPr>
              <a:t>A driver was injured when he jumped up to push dunnage from his trailer he grabbed hold of the stanchion and his momentum carried  the stanchion forward trapping his hand against the pipe. As a result he sustained broken and lacerated fingers.</a:t>
            </a:r>
            <a:endParaRPr lang="en-US" sz="1200" dirty="0">
              <a:solidFill>
                <a:srgbClr val="000000"/>
              </a:solidFill>
              <a:latin typeface="Tahoma" pitchFamily="34" charset="0"/>
              <a:ea typeface="Tahoma" pitchFamily="34" charset="0"/>
              <a:cs typeface="Tahoma" pitchFamily="34" charset="0"/>
            </a:endParaRPr>
          </a:p>
          <a:p>
            <a:pPr marL="114300" indent="-114300" eaLnBrk="1" hangingPunct="1"/>
            <a:endParaRPr lang="en-US" sz="1050" dirty="0">
              <a:solidFill>
                <a:srgbClr val="000000"/>
              </a:solidFill>
              <a:latin typeface="Tahoma" pitchFamily="34" charset="0"/>
              <a:ea typeface="Tahoma" pitchFamily="34" charset="0"/>
              <a:cs typeface="Tahoma" pitchFamily="34" charset="0"/>
            </a:endParaRPr>
          </a:p>
          <a:p>
            <a:pPr marL="114300" indent="-114300" eaLnBrk="1" hangingPunct="1"/>
            <a:endParaRPr lang="en-US" sz="700" dirty="0">
              <a:solidFill>
                <a:srgbClr val="000000"/>
              </a:solidFill>
              <a:latin typeface="Tahoma" pitchFamily="34" charset="0"/>
              <a:ea typeface="Tahoma" pitchFamily="34" charset="0"/>
              <a:cs typeface="Tahoma" pitchFamily="34" charset="0"/>
            </a:endParaRPr>
          </a:p>
          <a:p>
            <a:pPr marL="114300" indent="-114300" algn="just"/>
            <a:r>
              <a:rPr lang="en-US" sz="1600" b="1" dirty="0">
                <a:solidFill>
                  <a:srgbClr val="333399"/>
                </a:solidFill>
                <a:latin typeface="Tahoma" pitchFamily="34" charset="0"/>
                <a:ea typeface="Tahoma" pitchFamily="34" charset="0"/>
                <a:cs typeface="Tahoma" pitchFamily="34" charset="0"/>
              </a:rPr>
              <a:t>Your learning from this incident..</a:t>
            </a:r>
          </a:p>
          <a:p>
            <a:pPr marL="114300" indent="-114300" algn="just"/>
            <a:endParaRPr lang="en-US" sz="700" dirty="0">
              <a:solidFill>
                <a:schemeClr val="tx1">
                  <a:lumMod val="95000"/>
                  <a:lumOff val="5000"/>
                </a:schemeClr>
              </a:solidFill>
              <a:latin typeface="Tahoma" pitchFamily="34" charset="0"/>
              <a:ea typeface="Tahoma" pitchFamily="34" charset="0"/>
              <a:cs typeface="Tahoma" pitchFamily="34" charset="0"/>
            </a:endParaRPr>
          </a:p>
          <a:p>
            <a:pPr marL="112713" indent="-112713">
              <a:buFont typeface="Arial" pitchFamily="34" charset="0"/>
              <a:buChar char="•"/>
            </a:pPr>
            <a:r>
              <a:rPr lang="en-US" sz="1200" dirty="0" smtClean="0">
                <a:solidFill>
                  <a:schemeClr val="tx1">
                    <a:lumMod val="95000"/>
                    <a:lumOff val="5000"/>
                  </a:schemeClr>
                </a:solidFill>
                <a:latin typeface="Tahoma" pitchFamily="34" charset="0"/>
                <a:ea typeface="Tahoma" pitchFamily="34" charset="0"/>
                <a:cs typeface="Tahoma" pitchFamily="34" charset="0"/>
              </a:rPr>
              <a:t>Drivers upon delivering of stock to rigs should report to the relevant supervisor and then return to their cab for the unloading to be completed.</a:t>
            </a:r>
          </a:p>
          <a:p>
            <a:pPr marL="112713" indent="-112713">
              <a:buFont typeface="Arial" pitchFamily="34" charset="0"/>
              <a:buChar char="•"/>
            </a:pPr>
            <a:r>
              <a:rPr lang="en-US" sz="1200" dirty="0" smtClean="0">
                <a:solidFill>
                  <a:schemeClr val="tx1">
                    <a:lumMod val="95000"/>
                    <a:lumOff val="5000"/>
                  </a:schemeClr>
                </a:solidFill>
                <a:latin typeface="Tahoma" pitchFamily="34" charset="0"/>
                <a:ea typeface="Tahoma" pitchFamily="34" charset="0"/>
                <a:cs typeface="Tahoma" pitchFamily="34" charset="0"/>
              </a:rPr>
              <a:t>Never conduct an activity unless you are instructed to do so and trained to execute the task safely</a:t>
            </a:r>
          </a:p>
        </p:txBody>
      </p:sp>
      <p:sp>
        <p:nvSpPr>
          <p:cNvPr id="5" name="TextBox 16"/>
          <p:cNvSpPr txBox="1">
            <a:spLocks noChangeArrowheads="1"/>
          </p:cNvSpPr>
          <p:nvPr/>
        </p:nvSpPr>
        <p:spPr bwMode="auto">
          <a:xfrm>
            <a:off x="304800" y="5029200"/>
            <a:ext cx="5105400" cy="338554"/>
          </a:xfrm>
          <a:prstGeom prst="rect">
            <a:avLst/>
          </a:prstGeom>
          <a:solidFill>
            <a:schemeClr val="accent2"/>
          </a:solidFill>
          <a:ln w="38100">
            <a:solidFill>
              <a:srgbClr val="FFFF00"/>
            </a:solidFill>
            <a:miter lim="800000"/>
            <a:headEnd/>
            <a:tailEnd/>
          </a:ln>
        </p:spPr>
        <p:txBody>
          <a:bodyPr wrap="square">
            <a:spAutoFit/>
          </a:bodyPr>
          <a:lstStyle/>
          <a:p>
            <a:pPr algn="ctr" eaLnBrk="1" hangingPunct="1"/>
            <a:r>
              <a:rPr lang="en-US" sz="1600" b="1" dirty="0" smtClean="0">
                <a:solidFill>
                  <a:srgbClr val="FFFF00"/>
                </a:solidFill>
                <a:latin typeface="Tahoma" pitchFamily="-109" charset="0"/>
              </a:rPr>
              <a:t>Only perform tasks under your responsibility</a:t>
            </a:r>
            <a:endParaRPr lang="en-US" sz="1600" b="1" dirty="0">
              <a:solidFill>
                <a:srgbClr val="FFFF00"/>
              </a:solidFill>
              <a:latin typeface="Tahoma" pitchFamily="-109" charset="0"/>
            </a:endParaRPr>
          </a:p>
        </p:txBody>
      </p:sp>
      <p:pic>
        <p:nvPicPr>
          <p:cNvPr id="7" name="Picture 2" descr="C:\Users\gary.stretch.BAHWANEXEL\AppData\Local\Microsoft\Windows\Temporary Internet Files\Content.Outlook\6KUAN850\DSC_0001.JPG"/>
          <p:cNvPicPr>
            <a:picLocks noChangeAspect="1" noChangeArrowheads="1"/>
          </p:cNvPicPr>
          <p:nvPr/>
        </p:nvPicPr>
        <p:blipFill>
          <a:blip r:embed="rId2" cstate="email"/>
          <a:srcRect/>
          <a:stretch>
            <a:fillRect/>
          </a:stretch>
        </p:blipFill>
        <p:spPr bwMode="auto">
          <a:xfrm>
            <a:off x="5727578" y="3429000"/>
            <a:ext cx="3164902" cy="2156048"/>
          </a:xfrm>
          <a:prstGeom prst="rect">
            <a:avLst/>
          </a:prstGeom>
          <a:noFill/>
        </p:spPr>
      </p:pic>
      <p:sp>
        <p:nvSpPr>
          <p:cNvPr id="8" name="Freeform 132"/>
          <p:cNvSpPr>
            <a:spLocks/>
          </p:cNvSpPr>
          <p:nvPr/>
        </p:nvSpPr>
        <p:spPr bwMode="auto">
          <a:xfrm>
            <a:off x="7772400" y="4419600"/>
            <a:ext cx="457200" cy="457200"/>
          </a:xfrm>
          <a:custGeom>
            <a:avLst/>
            <a:gdLst>
              <a:gd name="T0" fmla="*/ 0 w 1336"/>
              <a:gd name="T1" fmla="*/ 2147483647 h 888"/>
              <a:gd name="T2" fmla="*/ 2147483647 w 1336"/>
              <a:gd name="T3" fmla="*/ 2147483647 h 888"/>
              <a:gd name="T4" fmla="*/ 2147483647 w 1336"/>
              <a:gd name="T5" fmla="*/ 0 h 888"/>
              <a:gd name="T6" fmla="*/ 0 60000 65536"/>
              <a:gd name="T7" fmla="*/ 0 60000 65536"/>
              <a:gd name="T8" fmla="*/ 0 60000 65536"/>
              <a:gd name="T9" fmla="*/ 0 w 1336"/>
              <a:gd name="T10" fmla="*/ 0 h 888"/>
              <a:gd name="T11" fmla="*/ 1336 w 1336"/>
              <a:gd name="T12" fmla="*/ 888 h 888"/>
            </a:gdLst>
            <a:ahLst/>
            <a:cxnLst>
              <a:cxn ang="T6">
                <a:pos x="T0" y="T1"/>
              </a:cxn>
              <a:cxn ang="T7">
                <a:pos x="T2" y="T3"/>
              </a:cxn>
              <a:cxn ang="T8">
                <a:pos x="T4" y="T5"/>
              </a:cxn>
            </a:cxnLst>
            <a:rect l="T9" t="T10" r="T11" b="T12"/>
            <a:pathLst>
              <a:path w="1336" h="888">
                <a:moveTo>
                  <a:pt x="0" y="600"/>
                </a:moveTo>
                <a:lnTo>
                  <a:pt x="312" y="888"/>
                </a:lnTo>
                <a:lnTo>
                  <a:pt x="1336" y="0"/>
                </a:lnTo>
              </a:path>
            </a:pathLst>
          </a:custGeom>
          <a:noFill/>
          <a:ln w="133350">
            <a:solidFill>
              <a:srgbClr val="00FF00"/>
            </a:solidFill>
            <a:round/>
            <a:headEnd/>
            <a:tailEnd/>
          </a:ln>
        </p:spPr>
        <p:txBody>
          <a:bodyPr/>
          <a:lstStyle/>
          <a:p>
            <a:endParaRPr lang="en-US" dirty="0"/>
          </a:p>
        </p:txBody>
      </p:sp>
      <p:pic>
        <p:nvPicPr>
          <p:cNvPr id="9" name="Picture 3" descr="C:\Users\gary.stretch.BAHWANEXEL\AppData\Local\Microsoft\Windows\Temporary Internet Files\Content.Outlook\6KUAN850\DSC_0007.JPG"/>
          <p:cNvPicPr>
            <a:picLocks noChangeAspect="1" noChangeArrowheads="1"/>
          </p:cNvPicPr>
          <p:nvPr/>
        </p:nvPicPr>
        <p:blipFill>
          <a:blip r:embed="rId3" cstate="email"/>
          <a:stretch>
            <a:fillRect/>
          </a:stretch>
        </p:blipFill>
        <p:spPr bwMode="auto">
          <a:xfrm>
            <a:off x="5724128" y="990600"/>
            <a:ext cx="3168352" cy="2209800"/>
          </a:xfrm>
          <a:prstGeom prst="rect">
            <a:avLst/>
          </a:prstGeom>
          <a:noFill/>
        </p:spPr>
      </p:pic>
      <p:grpSp>
        <p:nvGrpSpPr>
          <p:cNvPr id="10" name="Group 131"/>
          <p:cNvGrpSpPr>
            <a:grpSpLocks/>
          </p:cNvGrpSpPr>
          <p:nvPr/>
        </p:nvGrpSpPr>
        <p:grpSpPr bwMode="auto">
          <a:xfrm>
            <a:off x="7848600" y="1981200"/>
            <a:ext cx="336550" cy="544513"/>
            <a:chOff x="3504" y="544"/>
            <a:chExt cx="2287" cy="1855"/>
          </a:xfrm>
        </p:grpSpPr>
        <p:sp>
          <p:nvSpPr>
            <p:cNvPr id="11" name="Line 129"/>
            <p:cNvSpPr>
              <a:spLocks noChangeShapeType="1"/>
            </p:cNvSpPr>
            <p:nvPr/>
          </p:nvSpPr>
          <p:spPr bwMode="auto">
            <a:xfrm>
              <a:off x="3504" y="568"/>
              <a:ext cx="2287" cy="1831"/>
            </a:xfrm>
            <a:prstGeom prst="line">
              <a:avLst/>
            </a:prstGeom>
            <a:noFill/>
            <a:ln w="133350">
              <a:solidFill>
                <a:srgbClr val="FF0000"/>
              </a:solidFill>
              <a:round/>
              <a:headEnd/>
              <a:tailEnd/>
            </a:ln>
          </p:spPr>
          <p:txBody>
            <a:bodyPr/>
            <a:lstStyle/>
            <a:p>
              <a:endParaRPr lang="en-US" dirty="0"/>
            </a:p>
          </p:txBody>
        </p:sp>
        <p:sp>
          <p:nvSpPr>
            <p:cNvPr id="12" name="Line 130"/>
            <p:cNvSpPr>
              <a:spLocks noChangeShapeType="1"/>
            </p:cNvSpPr>
            <p:nvPr/>
          </p:nvSpPr>
          <p:spPr bwMode="auto">
            <a:xfrm flipV="1">
              <a:off x="3528" y="544"/>
              <a:ext cx="2144" cy="1807"/>
            </a:xfrm>
            <a:prstGeom prst="line">
              <a:avLst/>
            </a:prstGeom>
            <a:noFill/>
            <a:ln w="133350">
              <a:solidFill>
                <a:srgbClr val="FF0000"/>
              </a:solidFill>
              <a:round/>
              <a:headEnd/>
              <a:tailEnd/>
            </a:ln>
          </p:spPr>
          <p:txBody>
            <a:bodyPr/>
            <a:lstStyle/>
            <a:p>
              <a:endParaRPr lang="en-US" dirty="0"/>
            </a:p>
          </p:txBody>
        </p:sp>
      </p:grpSp>
      <p:sp>
        <p:nvSpPr>
          <p:cNvPr id="14" name="Title 1"/>
          <p:cNvSpPr txBox="1">
            <a:spLocks/>
          </p:cNvSpPr>
          <p:nvPr/>
        </p:nvSpPr>
        <p:spPr>
          <a:xfrm>
            <a:off x="0" y="6705600"/>
            <a:ext cx="9144000" cy="152400"/>
          </a:xfrm>
          <a:prstGeom prst="rect">
            <a:avLst/>
          </a:prstGeom>
          <a:solidFill>
            <a:srgbClr val="FFFF00"/>
          </a:solidFill>
          <a:ln>
            <a:solidFill>
              <a:schemeClr val="tx1"/>
            </a:solidFill>
          </a:ln>
        </p:spPr>
        <p:txBody>
          <a:bodyPr anchor="ctr"/>
          <a:lstStyle>
            <a:defPPr>
              <a:defRPr lang="en-US"/>
            </a:defPPr>
            <a:lvl1pPr algn="l" rtl="0" eaLnBrk="0" fontAlgn="base" hangingPunct="0">
              <a:spcBef>
                <a:spcPct val="0"/>
              </a:spcBef>
              <a:spcAft>
                <a:spcPct val="0"/>
              </a:spcAft>
              <a:defRPr sz="2400"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a:lstStyle>
          <a:p>
            <a:pPr fontAlgn="auto">
              <a:spcBef>
                <a:spcPts val="0"/>
              </a:spcBef>
              <a:spcAft>
                <a:spcPts val="0"/>
              </a:spcAft>
              <a:defRPr/>
            </a:pPr>
            <a:r>
              <a:rPr lang="en-US" sz="1000" b="0" dirty="0" smtClean="0">
                <a:latin typeface="+mn-lt"/>
                <a:cs typeface="Calibri" pitchFamily="34" charset="0"/>
              </a:rPr>
              <a:t>Contact</a:t>
            </a:r>
            <a:r>
              <a:rPr lang="en-US" sz="1000" b="0" dirty="0" smtClean="0">
                <a:latin typeface="+mn-lt"/>
                <a:cs typeface="Calibri" pitchFamily="34" charset="0"/>
                <a:hlinkClick r:id="rId4"/>
              </a:rPr>
              <a:t>:  </a:t>
            </a:r>
            <a:r>
              <a:rPr lang="en-US" sz="1000" b="0" dirty="0" smtClean="0">
                <a:solidFill>
                  <a:srgbClr val="0070C0"/>
                </a:solidFill>
                <a:latin typeface="+mn-lt"/>
                <a:cs typeface="Calibri" pitchFamily="34" charset="0"/>
                <a:hlinkClick r:id="rId4"/>
              </a:rPr>
              <a:t>MSE54</a:t>
            </a:r>
            <a:r>
              <a:rPr lang="en-US" sz="1000" b="0" dirty="0" smtClean="0">
                <a:latin typeface="+mn-lt"/>
                <a:cs typeface="Calibri" pitchFamily="34" charset="0"/>
                <a:hlinkClick r:id="rId4"/>
              </a:rPr>
              <a:t> </a:t>
            </a:r>
            <a:r>
              <a:rPr lang="en-US" sz="1000" b="0" dirty="0" smtClean="0">
                <a:latin typeface="+mn-lt"/>
                <a:cs typeface="Calibri" pitchFamily="34" charset="0"/>
              </a:rPr>
              <a:t>for further information or visit the </a:t>
            </a:r>
            <a:r>
              <a:rPr lang="en-US" sz="1000" b="0" dirty="0" smtClean="0">
                <a:latin typeface="+mn-lt"/>
                <a:cs typeface="Calibri" pitchFamily="34" charset="0"/>
                <a:hlinkClick r:id="rId5"/>
              </a:rPr>
              <a:t>HSE Website</a:t>
            </a:r>
            <a:r>
              <a:rPr lang="en-US" sz="1000" b="0" dirty="0" smtClean="0">
                <a:latin typeface="+mn-lt"/>
                <a:cs typeface="Calibri" pitchFamily="34" charset="0"/>
              </a:rPr>
              <a:t>                                 Learning No </a:t>
            </a:r>
            <a:r>
              <a:rPr lang="en-US" sz="1000" b="0" dirty="0" smtClean="0">
                <a:latin typeface="+mn-lt"/>
                <a:cs typeface="Calibri" pitchFamily="34" charset="0"/>
              </a:rPr>
              <a:t>10                                                             </a:t>
            </a:r>
            <a:r>
              <a:rPr lang="en-US" sz="1000" b="0" dirty="0" smtClean="0">
                <a:latin typeface="+mn-lt"/>
                <a:cs typeface="Calibri" pitchFamily="34" charset="0"/>
              </a:rPr>
              <a:t>25/02/2014</a:t>
            </a:r>
          </a:p>
        </p:txBody>
      </p:sp>
      <p:sp>
        <p:nvSpPr>
          <p:cNvPr id="15" name="TextBox 1"/>
          <p:cNvSpPr txBox="1">
            <a:spLocks noChangeArrowheads="1"/>
          </p:cNvSpPr>
          <p:nvPr/>
        </p:nvSpPr>
        <p:spPr bwMode="auto">
          <a:xfrm>
            <a:off x="0" y="-51375"/>
            <a:ext cx="9144000" cy="584775"/>
          </a:xfrm>
          <a:prstGeom prst="rect">
            <a:avLst/>
          </a:prstGeom>
          <a:noFill/>
          <a:ln>
            <a:noFill/>
          </a:ln>
          <a:extLst/>
        </p:spPr>
        <p:txBody>
          <a:bodyPr wrap="square" anchor="ctr">
            <a:spAutoFit/>
          </a:bodyPr>
          <a:lstStyle>
            <a:lvl1pPr>
              <a:defRPr sz="2400">
                <a:solidFill>
                  <a:schemeClr val="tx1"/>
                </a:solidFill>
                <a:latin typeface="Times New Roman" pitchFamily="18" charset="0"/>
                <a:cs typeface="Arial" charset="0"/>
              </a:defRPr>
            </a:lvl1pPr>
            <a:lvl2pPr marL="742950" indent="-285750">
              <a:defRPr sz="2400">
                <a:solidFill>
                  <a:schemeClr val="tx1"/>
                </a:solidFill>
                <a:latin typeface="Times New Roman" pitchFamily="18" charset="0"/>
                <a:cs typeface="Arial" charset="0"/>
              </a:defRPr>
            </a:lvl2pPr>
            <a:lvl3pPr marL="1143000" indent="-228600">
              <a:defRPr sz="2400">
                <a:solidFill>
                  <a:schemeClr val="tx1"/>
                </a:solidFill>
                <a:latin typeface="Times New Roman" pitchFamily="18" charset="0"/>
                <a:cs typeface="Arial" charset="0"/>
              </a:defRPr>
            </a:lvl3pPr>
            <a:lvl4pPr marL="1600200" indent="-228600">
              <a:defRPr sz="2400">
                <a:solidFill>
                  <a:schemeClr val="tx1"/>
                </a:solidFill>
                <a:latin typeface="Times New Roman" pitchFamily="18" charset="0"/>
                <a:cs typeface="Arial" charset="0"/>
              </a:defRPr>
            </a:lvl4pPr>
            <a:lvl5pPr marL="2057400" indent="-228600">
              <a:defRPr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charset="0"/>
              </a:defRPr>
            </a:lvl9pPr>
          </a:lstStyle>
          <a:p>
            <a:pPr algn="ctr"/>
            <a:r>
              <a:rPr lang="en-GB" sz="3200" b="1" dirty="0" smtClean="0">
                <a:solidFill>
                  <a:srgbClr val="0000FF"/>
                </a:solidFill>
              </a:rPr>
              <a:t>PDO Safety Advice</a:t>
            </a:r>
          </a:p>
        </p:txBody>
      </p:sp>
      <p:sp>
        <p:nvSpPr>
          <p:cNvPr id="16" name="Rectangle 15"/>
          <p:cNvSpPr>
            <a:spLocks noChangeArrowheads="1"/>
          </p:cNvSpPr>
          <p:nvPr/>
        </p:nvSpPr>
        <p:spPr bwMode="auto">
          <a:xfrm>
            <a:off x="0" y="685800"/>
            <a:ext cx="9144000" cy="254000"/>
          </a:xfrm>
          <a:prstGeom prst="rect">
            <a:avLst/>
          </a:prstGeom>
          <a:solidFill>
            <a:schemeClr val="bg1">
              <a:lumMod val="85000"/>
            </a:schemeClr>
          </a:solidFill>
          <a:ln w="9525">
            <a:solidFill>
              <a:schemeClr val="tx1"/>
            </a:solidFill>
            <a:miter lim="800000"/>
            <a:headEnd/>
            <a:tailEnd/>
          </a:ln>
        </p:spPr>
        <p:txBody>
          <a:bodyPr>
            <a:spAutoFit/>
          </a:bodyPr>
          <a:lstStyle>
            <a:defPPr>
              <a:defRPr lang="en-US"/>
            </a:defPPr>
            <a:lvl1pPr algn="l" rtl="0" eaLnBrk="0" fontAlgn="base" hangingPunct="0">
              <a:spcBef>
                <a:spcPct val="0"/>
              </a:spcBef>
              <a:spcAft>
                <a:spcPct val="0"/>
              </a:spcAft>
              <a:defRPr sz="2400"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a:lstStyle>
          <a:p>
            <a:pPr algn="ctr" eaLnBrk="0" fontAlgn="auto" hangingPunct="0">
              <a:spcBef>
                <a:spcPts val="0"/>
              </a:spcBef>
              <a:spcAft>
                <a:spcPts val="0"/>
              </a:spcAft>
              <a:defRPr/>
            </a:pPr>
            <a:r>
              <a:rPr lang="en-US" sz="1050" b="1" dirty="0">
                <a:solidFill>
                  <a:schemeClr val="tx2">
                    <a:lumMod val="75000"/>
                  </a:schemeClr>
                </a:solidFill>
                <a:cs typeface="Calibri" pitchFamily="34" charset="0"/>
              </a:rPr>
              <a:t>Use this Alert: Discuss in Tool Box Talks and HSE Meetings </a:t>
            </a:r>
            <a:r>
              <a:rPr lang="en-US" sz="1050" b="1" dirty="0">
                <a:solidFill>
                  <a:schemeClr val="tx2">
                    <a:lumMod val="75000"/>
                  </a:schemeClr>
                </a:solidFill>
                <a:cs typeface="Calibri" pitchFamily="34" charset="0"/>
                <a:sym typeface="Wingdings" pitchFamily="2" charset="2"/>
              </a:rPr>
              <a:t> Distribute to contractors  Post on HSE Notice Boards  Include in site HSE Induction</a:t>
            </a:r>
            <a:endParaRPr lang="en-US" sz="1050" b="1" dirty="0">
              <a:solidFill>
                <a:schemeClr val="tx2">
                  <a:lumMod val="75000"/>
                </a:schemeClr>
              </a:solidFill>
              <a:cs typeface="Calibri"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5ECC799C-25FE-4C08-8A12-B3B3E526506B}" type="slidenum">
              <a:rPr lang="en-US" smtClean="0"/>
              <a:pPr>
                <a:defRPr/>
              </a:pPr>
              <a:t>2</a:t>
            </a:fld>
            <a:endParaRPr lang="en-US"/>
          </a:p>
        </p:txBody>
      </p:sp>
      <p:sp>
        <p:nvSpPr>
          <p:cNvPr id="4" name="Text Box 2"/>
          <p:cNvSpPr txBox="1">
            <a:spLocks noChangeArrowheads="1"/>
          </p:cNvSpPr>
          <p:nvPr/>
        </p:nvSpPr>
        <p:spPr bwMode="auto">
          <a:xfrm>
            <a:off x="228600" y="762000"/>
            <a:ext cx="8351838" cy="4093428"/>
          </a:xfrm>
          <a:prstGeom prst="rect">
            <a:avLst/>
          </a:prstGeom>
          <a:noFill/>
          <a:ln w="19050">
            <a:noFill/>
            <a:miter lim="800000"/>
            <a:headEnd/>
            <a:tailEnd/>
          </a:ln>
        </p:spPr>
        <p:txBody>
          <a:bodyPr>
            <a:spAutoFit/>
          </a:bodyPr>
          <a:lstStyle/>
          <a:p>
            <a:pPr marL="114300" indent="-114300" algn="just"/>
            <a:endParaRPr lang="en-GB" sz="1200" b="1" dirty="0" smtClean="0">
              <a:solidFill>
                <a:srgbClr val="333399"/>
              </a:solidFill>
              <a:latin typeface="Tahoma" pitchFamily="34" charset="0"/>
              <a:ea typeface="Tahoma" pitchFamily="34" charset="0"/>
              <a:cs typeface="Tahoma" pitchFamily="34" charset="0"/>
            </a:endParaRPr>
          </a:p>
          <a:p>
            <a:pPr marL="114300" indent="-114300" algn="just"/>
            <a:r>
              <a:rPr lang="en-GB" sz="1400" b="1" dirty="0" smtClean="0">
                <a:solidFill>
                  <a:srgbClr val="333399"/>
                </a:solidFill>
                <a:latin typeface="Tahoma" pitchFamily="34" charset="0"/>
                <a:ea typeface="Tahoma" pitchFamily="34" charset="0"/>
                <a:cs typeface="Tahoma" pitchFamily="34" charset="0"/>
              </a:rPr>
              <a:t>Date:</a:t>
            </a:r>
            <a:r>
              <a:rPr lang="en-US" sz="1400" b="1" dirty="0" smtClean="0">
                <a:solidFill>
                  <a:srgbClr val="333399"/>
                </a:solidFill>
                <a:latin typeface="Tahoma" pitchFamily="34" charset="0"/>
                <a:ea typeface="Tahoma" pitchFamily="34" charset="0"/>
                <a:cs typeface="Tahoma" pitchFamily="34" charset="0"/>
              </a:rPr>
              <a:t>  25/02/14 </a:t>
            </a:r>
          </a:p>
          <a:p>
            <a:pPr marL="114300" indent="-114300" algn="just"/>
            <a:r>
              <a:rPr lang="en-US" sz="1400" b="1" dirty="0" smtClean="0">
                <a:solidFill>
                  <a:srgbClr val="333399"/>
                </a:solidFill>
                <a:latin typeface="Tahoma" pitchFamily="34" charset="0"/>
                <a:ea typeface="Tahoma" pitchFamily="34" charset="0"/>
                <a:cs typeface="Tahoma" pitchFamily="34" charset="0"/>
              </a:rPr>
              <a:t>Injury: Fractured finger</a:t>
            </a:r>
          </a:p>
          <a:p>
            <a:pPr eaLnBrk="1" hangingPunct="1"/>
            <a:endParaRPr lang="en-US" sz="1600" b="1" dirty="0" smtClean="0">
              <a:solidFill>
                <a:srgbClr val="FF0000"/>
              </a:solidFill>
              <a:latin typeface="Tahoma" pitchFamily="34" charset="0"/>
              <a:ea typeface="Tahoma" pitchFamily="34" charset="0"/>
              <a:cs typeface="Tahoma" pitchFamily="34" charset="0"/>
            </a:endParaRPr>
          </a:p>
          <a:p>
            <a:pPr eaLnBrk="1" hangingPunct="1"/>
            <a:endParaRPr lang="en-US" sz="1600" b="1" dirty="0" smtClean="0">
              <a:solidFill>
                <a:srgbClr val="FF0000"/>
              </a:solidFill>
              <a:latin typeface="Tahoma" pitchFamily="34" charset="0"/>
              <a:ea typeface="Tahoma" pitchFamily="34" charset="0"/>
              <a:cs typeface="Tahoma" pitchFamily="34" charset="0"/>
            </a:endParaRPr>
          </a:p>
          <a:p>
            <a:pPr eaLnBrk="1" hangingPunct="1"/>
            <a:r>
              <a:rPr lang="en-US" sz="1600" b="1" dirty="0" smtClean="0">
                <a:solidFill>
                  <a:srgbClr val="FF0000"/>
                </a:solidFill>
                <a:latin typeface="Tahoma" pitchFamily="34" charset="0"/>
                <a:ea typeface="Tahoma" pitchFamily="34" charset="0"/>
                <a:cs typeface="Tahoma" pitchFamily="34" charset="0"/>
              </a:rPr>
              <a:t>As </a:t>
            </a:r>
            <a:r>
              <a:rPr lang="en-US" sz="1600" b="1" dirty="0">
                <a:solidFill>
                  <a:srgbClr val="FF0000"/>
                </a:solidFill>
                <a:latin typeface="Tahoma" pitchFamily="34" charset="0"/>
                <a:ea typeface="Tahoma" pitchFamily="34" charset="0"/>
                <a:cs typeface="Tahoma" pitchFamily="34" charset="0"/>
              </a:rPr>
              <a:t>a learning from this incident and ensure continual improvement all contract</a:t>
            </a:r>
          </a:p>
          <a:p>
            <a:pPr eaLnBrk="1" hangingPunct="1"/>
            <a:r>
              <a:rPr lang="en-US" sz="1600" b="1" dirty="0">
                <a:solidFill>
                  <a:srgbClr val="FF0000"/>
                </a:solidFill>
                <a:latin typeface="Tahoma" pitchFamily="34" charset="0"/>
                <a:ea typeface="Tahoma" pitchFamily="34" charset="0"/>
                <a:cs typeface="Tahoma" pitchFamily="34" charset="0"/>
              </a:rPr>
              <a:t>managers are to review their HSE HEMP against the questions asked below        </a:t>
            </a:r>
          </a:p>
          <a:p>
            <a:pPr eaLnBrk="1" hangingPunct="1"/>
            <a:endParaRPr lang="en-US" sz="1600" b="1" dirty="0">
              <a:solidFill>
                <a:srgbClr val="FF0000"/>
              </a:solidFill>
              <a:latin typeface="Tahoma" pitchFamily="34" charset="0"/>
              <a:ea typeface="Tahoma" pitchFamily="34" charset="0"/>
              <a:cs typeface="Tahoma" pitchFamily="34" charset="0"/>
            </a:endParaRPr>
          </a:p>
          <a:p>
            <a:pPr eaLnBrk="1" hangingPunct="1"/>
            <a:r>
              <a:rPr lang="en-US" sz="1600" b="1" dirty="0">
                <a:solidFill>
                  <a:srgbClr val="333399"/>
                </a:solidFill>
                <a:latin typeface="Tahoma" pitchFamily="34" charset="0"/>
                <a:ea typeface="Tahoma" pitchFamily="34" charset="0"/>
                <a:cs typeface="Tahoma" pitchFamily="34" charset="0"/>
              </a:rPr>
              <a:t>Confirm the following:</a:t>
            </a:r>
          </a:p>
          <a:p>
            <a:pPr eaLnBrk="1" hangingPunct="1"/>
            <a:endParaRPr lang="en-US" sz="1200" spc="40" dirty="0">
              <a:latin typeface="Tahoma" pitchFamily="34" charset="0"/>
              <a:ea typeface="Tahoma" pitchFamily="34" charset="0"/>
              <a:cs typeface="Tahoma" pitchFamily="34" charset="0"/>
            </a:endParaRPr>
          </a:p>
          <a:p>
            <a:pPr marL="228600" indent="-228600" eaLnBrk="1" hangingPunct="1">
              <a:buFont typeface="+mj-lt"/>
              <a:buAutoNum type="arabicPeriod"/>
            </a:pPr>
            <a:r>
              <a:rPr lang="en-US" sz="1400" spc="40" dirty="0" smtClean="0">
                <a:latin typeface="Tahoma" pitchFamily="34" charset="0"/>
                <a:ea typeface="Tahoma" pitchFamily="34" charset="0"/>
                <a:cs typeface="Tahoma" pitchFamily="34" charset="0"/>
                <a:sym typeface="Wingdings" pitchFamily="-109" charset="2"/>
              </a:rPr>
              <a:t>Do you manage changes in your operations correctly?</a:t>
            </a:r>
            <a:endParaRPr lang="en-US" sz="1400" spc="40" dirty="0">
              <a:latin typeface="Tahoma" pitchFamily="34" charset="0"/>
              <a:ea typeface="Tahoma" pitchFamily="34" charset="0"/>
              <a:cs typeface="Tahoma" pitchFamily="34" charset="0"/>
              <a:sym typeface="Wingdings" pitchFamily="-109" charset="2"/>
            </a:endParaRPr>
          </a:p>
          <a:p>
            <a:pPr marL="228600" indent="-228600" eaLnBrk="1" hangingPunct="1">
              <a:buFont typeface="+mj-lt"/>
              <a:buAutoNum type="arabicPeriod"/>
            </a:pPr>
            <a:r>
              <a:rPr lang="en-US" sz="1400" spc="40" dirty="0" smtClean="0">
                <a:latin typeface="Tahoma" pitchFamily="34" charset="0"/>
                <a:ea typeface="Tahoma" pitchFamily="34" charset="0"/>
                <a:cs typeface="Tahoma" pitchFamily="34" charset="0"/>
                <a:sym typeface="Wingdings" pitchFamily="-109" charset="2"/>
              </a:rPr>
              <a:t>Do you ensure TBT is always conducted and recorded for your jobs and activities at site ?</a:t>
            </a:r>
          </a:p>
          <a:p>
            <a:pPr marL="228600" indent="-228600" eaLnBrk="1" hangingPunct="1">
              <a:buFont typeface="+mj-lt"/>
              <a:buAutoNum type="arabicPeriod"/>
            </a:pPr>
            <a:r>
              <a:rPr lang="en-US" sz="1400" spc="40" dirty="0" smtClean="0">
                <a:latin typeface="Tahoma" pitchFamily="34" charset="0"/>
                <a:ea typeface="Tahoma" pitchFamily="34" charset="0"/>
                <a:cs typeface="Tahoma" pitchFamily="34" charset="0"/>
                <a:sym typeface="Wingdings" pitchFamily="-109" charset="2"/>
              </a:rPr>
              <a:t>Do you have competent sufficient supervisors at site ? </a:t>
            </a:r>
          </a:p>
          <a:p>
            <a:pPr marL="228600" indent="-228600" eaLnBrk="1" hangingPunct="1">
              <a:buFont typeface="+mj-lt"/>
              <a:buAutoNum type="arabicPeriod"/>
            </a:pPr>
            <a:r>
              <a:rPr lang="en-US" sz="1400" spc="40" dirty="0" smtClean="0">
                <a:latin typeface="Tahoma" pitchFamily="34" charset="0"/>
                <a:ea typeface="Tahoma" pitchFamily="34" charset="0"/>
                <a:cs typeface="Tahoma" pitchFamily="34" charset="0"/>
                <a:sym typeface="Wingdings" pitchFamily="-109" charset="2"/>
              </a:rPr>
              <a:t>Are Supervisors always at site and Supervising?</a:t>
            </a:r>
          </a:p>
          <a:p>
            <a:pPr marL="228600" indent="-228600" eaLnBrk="1" hangingPunct="1">
              <a:buFont typeface="+mj-lt"/>
              <a:buAutoNum type="arabicPeriod"/>
            </a:pPr>
            <a:r>
              <a:rPr lang="en-US" sz="1400" spc="40" dirty="0" smtClean="0">
                <a:latin typeface="Tahoma" pitchFamily="34" charset="0"/>
                <a:ea typeface="Tahoma" pitchFamily="34" charset="0"/>
                <a:cs typeface="Tahoma" pitchFamily="34" charset="0"/>
                <a:sym typeface="Wingdings" pitchFamily="-109" charset="2"/>
              </a:rPr>
              <a:t>Are staff aware of Empowerment to ‘STOP the WORK’ ?</a:t>
            </a:r>
          </a:p>
          <a:p>
            <a:pPr marL="228600" indent="-228600" eaLnBrk="1" hangingPunct="1">
              <a:buFont typeface="+mj-lt"/>
              <a:buAutoNum type="arabicPeriod"/>
            </a:pPr>
            <a:r>
              <a:rPr lang="en-US" sz="1400" spc="40" dirty="0" smtClean="0">
                <a:latin typeface="Tahoma" pitchFamily="34" charset="0"/>
                <a:ea typeface="Tahoma" pitchFamily="34" charset="0"/>
                <a:cs typeface="Tahoma" pitchFamily="34" charset="0"/>
                <a:sym typeface="Wingdings" pitchFamily="-109" charset="2"/>
              </a:rPr>
              <a:t>Do management conduct site visits to ensure compliance?</a:t>
            </a:r>
          </a:p>
          <a:p>
            <a:pPr marL="228600" lvl="0" indent="-228600">
              <a:buFont typeface="+mj-lt"/>
              <a:buAutoNum type="arabicPeriod"/>
            </a:pPr>
            <a:r>
              <a:rPr lang="en-US" sz="1400" spc="40" dirty="0" smtClean="0">
                <a:latin typeface="Tahoma" pitchFamily="34" charset="0"/>
                <a:ea typeface="Tahoma" pitchFamily="34" charset="0"/>
                <a:cs typeface="Tahoma" pitchFamily="34" charset="0"/>
                <a:sym typeface="Wingdings" pitchFamily="-109" charset="2"/>
              </a:rPr>
              <a:t>Do you have a system to ensure actions from lateral Learnings are implemented.</a:t>
            </a:r>
          </a:p>
          <a:p>
            <a:pPr marL="228600" lvl="0" indent="-228600">
              <a:buFont typeface="+mj-lt"/>
              <a:buAutoNum type="arabicPeriod"/>
            </a:pPr>
            <a:r>
              <a:rPr lang="en-US" sz="1400" spc="40" dirty="0" smtClean="0">
                <a:latin typeface="Tahoma" pitchFamily="34" charset="0"/>
                <a:ea typeface="Tahoma" pitchFamily="34" charset="0"/>
                <a:cs typeface="Tahoma" pitchFamily="34" charset="0"/>
                <a:sym typeface="Wingdings" pitchFamily="-109" charset="2"/>
              </a:rPr>
              <a:t>Is the alert/learning advice understood by the crew members?</a:t>
            </a:r>
          </a:p>
        </p:txBody>
      </p:sp>
      <p:sp>
        <p:nvSpPr>
          <p:cNvPr id="11" name="Title 1"/>
          <p:cNvSpPr txBox="1">
            <a:spLocks/>
          </p:cNvSpPr>
          <p:nvPr/>
        </p:nvSpPr>
        <p:spPr>
          <a:xfrm>
            <a:off x="0" y="6705600"/>
            <a:ext cx="9144000" cy="152400"/>
          </a:xfrm>
          <a:prstGeom prst="rect">
            <a:avLst/>
          </a:prstGeom>
          <a:solidFill>
            <a:srgbClr val="FFFF00"/>
          </a:solidFill>
          <a:ln>
            <a:solidFill>
              <a:schemeClr val="tx1"/>
            </a:solidFill>
          </a:ln>
        </p:spPr>
        <p:txBody>
          <a:bodyPr anchor="ctr"/>
          <a:lstStyle>
            <a:defPPr>
              <a:defRPr lang="en-US"/>
            </a:defPPr>
            <a:lvl1pPr algn="l" rtl="0" eaLnBrk="0" fontAlgn="base" hangingPunct="0">
              <a:spcBef>
                <a:spcPct val="0"/>
              </a:spcBef>
              <a:spcAft>
                <a:spcPct val="0"/>
              </a:spcAft>
              <a:defRPr sz="2400"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a:lstStyle>
          <a:p>
            <a:pPr fontAlgn="auto">
              <a:spcBef>
                <a:spcPts val="0"/>
              </a:spcBef>
              <a:spcAft>
                <a:spcPts val="0"/>
              </a:spcAft>
              <a:defRPr/>
            </a:pPr>
            <a:r>
              <a:rPr lang="en-US" sz="1000" b="0" dirty="0" smtClean="0">
                <a:latin typeface="+mn-lt"/>
                <a:cs typeface="Calibri" pitchFamily="34" charset="0"/>
              </a:rPr>
              <a:t>Contact</a:t>
            </a:r>
            <a:r>
              <a:rPr lang="en-US" sz="1000" b="0" dirty="0" smtClean="0">
                <a:latin typeface="+mn-lt"/>
                <a:cs typeface="Calibri" pitchFamily="34" charset="0"/>
                <a:hlinkClick r:id="rId2"/>
              </a:rPr>
              <a:t>:  </a:t>
            </a:r>
            <a:r>
              <a:rPr lang="en-US" sz="1000" b="0" dirty="0" smtClean="0">
                <a:solidFill>
                  <a:srgbClr val="0070C0"/>
                </a:solidFill>
                <a:latin typeface="+mn-lt"/>
                <a:cs typeface="Calibri" pitchFamily="34" charset="0"/>
                <a:hlinkClick r:id="rId2"/>
              </a:rPr>
              <a:t>MSE54</a:t>
            </a:r>
            <a:r>
              <a:rPr lang="en-US" sz="1000" b="0" dirty="0" smtClean="0">
                <a:latin typeface="+mn-lt"/>
                <a:cs typeface="Calibri" pitchFamily="34" charset="0"/>
                <a:hlinkClick r:id="rId2"/>
              </a:rPr>
              <a:t> </a:t>
            </a:r>
            <a:r>
              <a:rPr lang="en-US" sz="1000" b="0" dirty="0" smtClean="0">
                <a:latin typeface="+mn-lt"/>
                <a:cs typeface="Calibri" pitchFamily="34" charset="0"/>
              </a:rPr>
              <a:t>for further information or visit the </a:t>
            </a:r>
            <a:r>
              <a:rPr lang="en-US" sz="1000" b="0" dirty="0" smtClean="0">
                <a:latin typeface="+mn-lt"/>
                <a:cs typeface="Calibri" pitchFamily="34" charset="0"/>
                <a:hlinkClick r:id="rId3"/>
              </a:rPr>
              <a:t>HSE Website</a:t>
            </a:r>
            <a:r>
              <a:rPr lang="en-US" sz="1000" b="0" dirty="0" smtClean="0">
                <a:latin typeface="+mn-lt"/>
                <a:cs typeface="Calibri" pitchFamily="34" charset="0"/>
              </a:rPr>
              <a:t>                                 Learning No </a:t>
            </a:r>
            <a:r>
              <a:rPr lang="en-US" sz="1000" b="0" dirty="0" smtClean="0">
                <a:latin typeface="+mn-lt"/>
                <a:cs typeface="Calibri" pitchFamily="34" charset="0"/>
              </a:rPr>
              <a:t>10                                                             </a:t>
            </a:r>
            <a:r>
              <a:rPr lang="en-US" sz="1000" b="0" dirty="0" smtClean="0">
                <a:latin typeface="+mn-lt"/>
                <a:cs typeface="Calibri" pitchFamily="34" charset="0"/>
              </a:rPr>
              <a:t>25/02/2014</a:t>
            </a:r>
          </a:p>
        </p:txBody>
      </p:sp>
      <p:sp>
        <p:nvSpPr>
          <p:cNvPr id="13" name="Text Box 12"/>
          <p:cNvSpPr txBox="1">
            <a:spLocks noChangeArrowheads="1"/>
          </p:cNvSpPr>
          <p:nvPr/>
        </p:nvSpPr>
        <p:spPr bwMode="auto">
          <a:xfrm>
            <a:off x="0" y="0"/>
            <a:ext cx="9144000" cy="584775"/>
          </a:xfrm>
          <a:prstGeom prst="rect">
            <a:avLst/>
          </a:prstGeom>
          <a:noFill/>
          <a:ln w="9525">
            <a:noFill/>
            <a:miter lim="800000"/>
            <a:headEnd/>
            <a:tailEnd/>
          </a:ln>
        </p:spPr>
        <p:txBody>
          <a:bodyPr wrap="square">
            <a:spAutoFit/>
          </a:bodyPr>
          <a:lstStyle/>
          <a:p>
            <a:pPr algn="ctr">
              <a:defRPr/>
            </a:pPr>
            <a:r>
              <a:rPr lang="en-GB" sz="3200" b="1" dirty="0" smtClean="0">
                <a:solidFill>
                  <a:srgbClr val="0000FF"/>
                </a:solidFill>
              </a:rPr>
              <a:t>Management learning's</a:t>
            </a:r>
            <a:endParaRPr lang="en-GB" sz="3200" dirty="0"/>
          </a:p>
        </p:txBody>
      </p:sp>
      <p:sp>
        <p:nvSpPr>
          <p:cNvPr id="7" name="Rectangle 6"/>
          <p:cNvSpPr>
            <a:spLocks noChangeArrowheads="1"/>
          </p:cNvSpPr>
          <p:nvPr/>
        </p:nvSpPr>
        <p:spPr bwMode="auto">
          <a:xfrm>
            <a:off x="0" y="685800"/>
            <a:ext cx="9144000" cy="254000"/>
          </a:xfrm>
          <a:prstGeom prst="rect">
            <a:avLst/>
          </a:prstGeom>
          <a:solidFill>
            <a:schemeClr val="bg1">
              <a:lumMod val="85000"/>
            </a:schemeClr>
          </a:solidFill>
          <a:ln w="9525">
            <a:solidFill>
              <a:schemeClr val="tx1"/>
            </a:solidFill>
            <a:miter lim="800000"/>
            <a:headEnd/>
            <a:tailEnd/>
          </a:ln>
        </p:spPr>
        <p:txBody>
          <a:bodyPr>
            <a:spAutoFit/>
          </a:bodyPr>
          <a:lstStyle>
            <a:defPPr>
              <a:defRPr lang="en-US"/>
            </a:defPPr>
            <a:lvl1pPr algn="l" rtl="0" eaLnBrk="0" fontAlgn="base" hangingPunct="0">
              <a:spcBef>
                <a:spcPct val="0"/>
              </a:spcBef>
              <a:spcAft>
                <a:spcPct val="0"/>
              </a:spcAft>
              <a:defRPr sz="2400"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a:lstStyle>
          <a:p>
            <a:pPr algn="ctr" fontAlgn="auto">
              <a:spcBef>
                <a:spcPts val="0"/>
              </a:spcBef>
              <a:spcAft>
                <a:spcPts val="0"/>
              </a:spcAft>
              <a:defRPr/>
            </a:pPr>
            <a:r>
              <a:rPr lang="en-US" sz="1050" b="1" dirty="0" smtClean="0">
                <a:solidFill>
                  <a:schemeClr val="tx2">
                    <a:lumMod val="75000"/>
                  </a:schemeClr>
                </a:solidFill>
                <a:cs typeface="Calibri" pitchFamily="34" charset="0"/>
              </a:rPr>
              <a:t>Use this Alert: </a:t>
            </a:r>
            <a:r>
              <a:rPr lang="en-US" sz="1050" b="1" dirty="0" smtClean="0">
                <a:solidFill>
                  <a:schemeClr val="tx2">
                    <a:lumMod val="75000"/>
                  </a:schemeClr>
                </a:solidFill>
                <a:cs typeface="Calibri" pitchFamily="34" charset="0"/>
                <a:sym typeface="Wingdings" pitchFamily="2" charset="2"/>
              </a:rPr>
              <a:t>Distribute to contractors  </a:t>
            </a:r>
            <a:r>
              <a:rPr lang="en-US" sz="1050" b="1" dirty="0" smtClean="0">
                <a:solidFill>
                  <a:schemeClr val="tx2">
                    <a:lumMod val="75000"/>
                  </a:schemeClr>
                </a:solidFill>
                <a:cs typeface="Calibri" pitchFamily="34" charset="0"/>
              </a:rPr>
              <a:t>Discuss in HSE Meetings </a:t>
            </a:r>
            <a:endParaRPr lang="en-US" sz="1050" b="1" dirty="0">
              <a:solidFill>
                <a:schemeClr val="tx2">
                  <a:lumMod val="75000"/>
                </a:schemeClr>
              </a:solidFill>
              <a:cs typeface="Calibri" pitchFamily="34" charset="0"/>
            </a:endParaRPr>
          </a:p>
        </p:txBody>
      </p:sp>
    </p:spTree>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Arial"/>
        <a:ea typeface=""/>
        <a:cs typeface="Arial"/>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Image" ma:contentTypeID="0x0101009148F5A04DDD49CBA7127AADA5FB792B00AADE34325A8B49CDA8BB4DB53328F214009C4067D375EDA046866D1CFD34BA6725" ma:contentTypeVersion="4" ma:contentTypeDescription="Upload an image." ma:contentTypeScope="" ma:versionID="5568808217e8896a20d35b78a187a54b">
  <xsd:schema xmlns:xsd="http://www.w3.org/2001/XMLSchema" xmlns:xs="http://www.w3.org/2001/XMLSchema" xmlns:p="http://schemas.microsoft.com/office/2006/metadata/properties" xmlns:ns1="http://schemas.microsoft.com/sharepoint/v3" xmlns:ns2="4880E4F8-4B7D-4BDD-91E3-E10D47036ECA" xmlns:ns3="http://schemas.microsoft.com/sharepoint/v3/fields" xmlns:ns4="4880e4f8-4b7d-4bdd-91e3-e10d47036eca" xmlns:ns5="9d51eac6-a7d5-47f5-a119-63d146adb134" targetNamespace="http://schemas.microsoft.com/office/2006/metadata/properties" ma:root="true" ma:fieldsID="95b9b289a8e8f4d106e4c69b136198e4" ns1:_="" ns2:_="" ns3:_="" ns4:_="" ns5:_="">
    <xsd:import namespace="http://schemas.microsoft.com/sharepoint/v3"/>
    <xsd:import namespace="4880E4F8-4B7D-4BDD-91E3-E10D47036ECA"/>
    <xsd:import namespace="http://schemas.microsoft.com/sharepoint/v3/fields"/>
    <xsd:import namespace="4880e4f8-4b7d-4bdd-91e3-e10d47036eca"/>
    <xsd:import namespace="9d51eac6-a7d5-47f5-a119-63d146adb134"/>
    <xsd:element name="properties">
      <xsd:complexType>
        <xsd:sequence>
          <xsd:element name="documentManagement">
            <xsd:complexType>
              <xsd:all>
                <xsd:element ref="ns1:FileRef" minOccurs="0"/>
                <xsd:element ref="ns1:File_x0020_Type" minOccurs="0"/>
                <xsd:element ref="ns1:HTML_x0020_File_x0020_Type" minOccurs="0"/>
                <xsd:element ref="ns1:FSObjType" minOccurs="0"/>
                <xsd:element ref="ns2:ThumbnailExists" minOccurs="0"/>
                <xsd:element ref="ns2:PreviewExists" minOccurs="0"/>
                <xsd:element ref="ns2:ImageWidth" minOccurs="0"/>
                <xsd:element ref="ns2:ImageHeight" minOccurs="0"/>
                <xsd:element ref="ns2:ImageCreateDate" minOccurs="0"/>
                <xsd:element ref="ns3:wic_System_Copyright" minOccurs="0"/>
                <xsd:element ref="ns4:Language" minOccurs="0"/>
                <xsd:element ref="ns4:DocId" minOccurs="0"/>
                <xsd:element ref="ns5: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FileRef" ma:index="8" nillable="true" ma:displayName="URL Path" ma:hidden="true" ma:list="Docs" ma:internalName="FileRef" ma:readOnly="true" ma:showField="FullUrl">
      <xsd:simpleType>
        <xsd:restriction base="dms:Lookup"/>
      </xsd:simpleType>
    </xsd:element>
    <xsd:element name="File_x0020_Type" ma:index="9" nillable="true" ma:displayName="File Type" ma:hidden="true" ma:internalName="File_x0020_Type" ma:readOnly="true">
      <xsd:simpleType>
        <xsd:restriction base="dms:Text"/>
      </xsd:simpleType>
    </xsd:element>
    <xsd:element name="HTML_x0020_File_x0020_Type" ma:index="10" nillable="true" ma:displayName="HTML File Type" ma:hidden="true" ma:internalName="HTML_x0020_File_x0020_Type" ma:readOnly="true">
      <xsd:simpleType>
        <xsd:restriction base="dms:Text"/>
      </xsd:simpleType>
    </xsd:element>
    <xsd:element name="FSObjType" ma:index="11" nillable="true" ma:displayName="Item Type" ma:hidden="true" ma:list="Docs" ma:internalName="FSObjType" ma:readOnly="true" ma:showField="FSType">
      <xsd:simpleType>
        <xsd:restriction base="dms:Lookup"/>
      </xsd:simpleType>
    </xsd:element>
  </xsd:schema>
  <xsd:schema xmlns:xsd="http://www.w3.org/2001/XMLSchema" xmlns:xs="http://www.w3.org/2001/XMLSchema" xmlns:dms="http://schemas.microsoft.com/office/2006/documentManagement/types" xmlns:pc="http://schemas.microsoft.com/office/infopath/2007/PartnerControls" targetNamespace="4880E4F8-4B7D-4BDD-91E3-E10D47036ECA" elementFormDefault="qualified">
    <xsd:import namespace="http://schemas.microsoft.com/office/2006/documentManagement/types"/>
    <xsd:import namespace="http://schemas.microsoft.com/office/infopath/2007/PartnerControls"/>
    <xsd:element name="ThumbnailExists" ma:index="18" nillable="true" ma:displayName="Thumbnail Exists" ma:default="FALSE" ma:hidden="true" ma:internalName="ThumbnailExists" ma:readOnly="true">
      <xsd:simpleType>
        <xsd:restriction base="dms:Boolean"/>
      </xsd:simpleType>
    </xsd:element>
    <xsd:element name="PreviewExists" ma:index="19" nillable="true" ma:displayName="Preview Exists" ma:default="FALSE" ma:hidden="true" ma:internalName="PreviewExists" ma:readOnly="true">
      <xsd:simpleType>
        <xsd:restriction base="dms:Boolean"/>
      </xsd:simpleType>
    </xsd:element>
    <xsd:element name="ImageWidth" ma:index="20" nillable="true" ma:displayName="Width" ma:internalName="ImageWidth" ma:readOnly="true">
      <xsd:simpleType>
        <xsd:restriction base="dms:Unknown"/>
      </xsd:simpleType>
    </xsd:element>
    <xsd:element name="ImageHeight" ma:index="22" nillable="true" ma:displayName="Height" ma:internalName="ImageHeight" ma:readOnly="true">
      <xsd:simpleType>
        <xsd:restriction base="dms:Unknown"/>
      </xsd:simpleType>
    </xsd:element>
    <xsd:element name="ImageCreateDate" ma:index="25" nillable="true" ma:displayName="Date Picture Taken" ma:format="DateTime" ma:hidden="true" ma:internalName="ImageCreateDate">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fields" elementFormDefault="qualified">
    <xsd:import namespace="http://schemas.microsoft.com/office/2006/documentManagement/types"/>
    <xsd:import namespace="http://schemas.microsoft.com/office/infopath/2007/PartnerControls"/>
    <xsd:element name="wic_System_Copyright" ma:index="26" nillable="true" ma:displayName="Copyright" ma:internalName="wic_System_Copyright">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4880e4f8-4b7d-4bdd-91e3-e10d47036eca" elementFormDefault="qualified">
    <xsd:import namespace="http://schemas.microsoft.com/office/2006/documentManagement/types"/>
    <xsd:import namespace="http://schemas.microsoft.com/office/infopath/2007/PartnerControls"/>
    <xsd:element name="Language" ma:index="27" nillable="true" ma:displayName="Language" ma:default="English 1" ma:format="Dropdown" ma:internalName="Language">
      <xsd:simpleType>
        <xsd:restriction base="dms:Choice">
          <xsd:enumeration value="English"/>
          <xsd:enumeration value="Arabic"/>
          <xsd:enumeration value="Hindi"/>
          <xsd:enumeration value="English 1"/>
          <xsd:enumeration value="English 2"/>
          <xsd:enumeration value="Arabic 1"/>
          <xsd:enumeration value="Arabic 2"/>
          <xsd:enumeration value="Hindi 1"/>
          <xsd:enumeration value="Hindi 2"/>
          <xsd:enumeration value="Malayalam 1"/>
          <xsd:enumeration value="Malayalam 2"/>
        </xsd:restriction>
      </xsd:simpleType>
    </xsd:element>
    <xsd:element name="DocId" ma:index="28" nillable="true" ma:displayName="DocId" ma:list="{9de017a3-70b4-41a0-b3a1-4f7a098545da}" ma:internalName="DocId" ma:showField="ID" ma:web="9d51eac6-a7d5-47f5-a119-63d146adb134">
      <xsd:simpleType>
        <xsd:restriction base="dms:Lookup"/>
      </xsd:simpleType>
    </xsd:element>
  </xsd:schema>
  <xsd:schema xmlns:xsd="http://www.w3.org/2001/XMLSchema" xmlns:xs="http://www.w3.org/2001/XMLSchema" xmlns:dms="http://schemas.microsoft.com/office/2006/documentManagement/types" xmlns:pc="http://schemas.microsoft.com/office/infopath/2007/PartnerControls" targetNamespace="9d51eac6-a7d5-47f5-a119-63d146adb134" elementFormDefault="qualified">
    <xsd:import namespace="http://schemas.microsoft.com/office/2006/documentManagement/types"/>
    <xsd:import namespace="http://schemas.microsoft.com/office/infopath/2007/PartnerControls"/>
    <xsd:element name="SharedWithUsers" ma:index="2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ma:index="24" ma:displayName="Author"/>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ma:index="23" ma:displayName="Comments"/>
        <xsd:element name="keywords" minOccurs="0" maxOccurs="1" type="xsd:string" ma:index="14" ma:displayName="Keywords"/>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anguage xmlns="4880e4f8-4b7d-4bdd-91e3-e10d47036eca">English 1</Language>
    <DocId xmlns="4880e4f8-4b7d-4bdd-91e3-e10d47036eca">18772</DocId>
    <ImageCreateDate xmlns="4880E4F8-4B7D-4BDD-91E3-E10D47036ECA" xsi:nil="true"/>
    <wic_System_Copyright xmlns="http://schemas.microsoft.com/sharepoint/v3/fields" xsi:nil="true"/>
  </documentManagement>
</p:properties>
</file>

<file path=customXml/itemProps1.xml><?xml version="1.0" encoding="utf-8"?>
<ds:datastoreItem xmlns:ds="http://schemas.openxmlformats.org/officeDocument/2006/customXml" ds:itemID="{E39EA7CA-313B-4471-ACAF-8F5BA3396779}"/>
</file>

<file path=customXml/itemProps2.xml><?xml version="1.0" encoding="utf-8"?>
<ds:datastoreItem xmlns:ds="http://schemas.openxmlformats.org/officeDocument/2006/customXml" ds:itemID="{136E50DE-2006-4879-8953-D5204AD503A1}"/>
</file>

<file path=customXml/itemProps3.xml><?xml version="1.0" encoding="utf-8"?>
<ds:datastoreItem xmlns:ds="http://schemas.openxmlformats.org/officeDocument/2006/customXml" ds:itemID="{D0AB7A1C-8B54-4D01-A39A-212552A74DBE}"/>
</file>

<file path=docProps/app.xml><?xml version="1.0" encoding="utf-8"?>
<Properties xmlns="http://schemas.openxmlformats.org/officeDocument/2006/extended-properties" xmlns:vt="http://schemas.openxmlformats.org/officeDocument/2006/docPropsVTypes">
  <Template/>
  <TotalTime>1687</TotalTime>
  <Words>310</Words>
  <Application>Microsoft Office PowerPoint</Application>
  <PresentationFormat>On-screen Show (4:3)</PresentationFormat>
  <Paragraphs>40</Paragraphs>
  <Slides>2</Slides>
  <Notes>0</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Default Design</vt:lpstr>
      <vt:lpstr>Slide 1</vt:lpstr>
      <vt:lpstr>Slide 2</vt:lpstr>
    </vt:vector>
  </TitlesOfParts>
  <Company>Shell Information Services</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Contractor RTA LTI on xx.xx.xx</dc:title>
  <dc:creator>MU93647</dc:creator>
  <cp:lastModifiedBy>mu54621</cp:lastModifiedBy>
  <cp:revision>148</cp:revision>
  <dcterms:created xsi:type="dcterms:W3CDTF">2001-05-03T06:07:08Z</dcterms:created>
  <dcterms:modified xsi:type="dcterms:W3CDTF">2014-06-05T05:41:26Z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0x0101009148F5A04DDD49CBA7127AADA5FB792B00AADE34325A8B49CDA8BB4DB53328F214009C4067D375EDA046866D1CFD34BA6725</vt:lpwstr>
  </property>
</Properties>
</file>