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8" autoAdjust="0"/>
  </p:normalViewPr>
  <p:slideViewPr>
    <p:cSldViewPr>
      <p:cViewPr>
        <p:scale>
          <a:sx n="83" d="100"/>
          <a:sy n="83" d="100"/>
        </p:scale>
        <p:origin x="-2388"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Text Box 2"/>
          <p:cNvSpPr txBox="1">
            <a:spLocks noChangeArrowheads="1"/>
          </p:cNvSpPr>
          <p:nvPr/>
        </p:nvSpPr>
        <p:spPr bwMode="auto">
          <a:xfrm>
            <a:off x="228600" y="762000"/>
            <a:ext cx="5410200" cy="3516347"/>
          </a:xfrm>
          <a:prstGeom prst="rect">
            <a:avLst/>
          </a:prstGeom>
          <a:noFill/>
          <a:ln w="19050">
            <a:noFill/>
            <a:miter lim="800000"/>
            <a:headEnd/>
            <a:tailEnd/>
          </a:ln>
        </p:spPr>
        <p:txBody>
          <a:bodyPr wrap="square">
            <a:spAutoFit/>
          </a:bodyPr>
          <a:lstStyle/>
          <a:p>
            <a:pPr marL="114300" indent="-114300" algn="just"/>
            <a:endParaRPr lang="en-GB" sz="1200" b="1" dirty="0" smtClean="0">
              <a:solidFill>
                <a:srgbClr val="333399"/>
              </a:solidFill>
              <a:latin typeface="Tahoma" pitchFamily="34" charset="0"/>
              <a:ea typeface="Tahoma" pitchFamily="34" charset="0"/>
              <a:cs typeface="Tahoma" pitchFamily="34" charset="0"/>
            </a:endParaRPr>
          </a:p>
          <a:p>
            <a:pPr marL="114300" indent="-114300" algn="just"/>
            <a:r>
              <a:rPr lang="en-GB" sz="1400" b="1" dirty="0" smtClean="0">
                <a:solidFill>
                  <a:srgbClr val="333399"/>
                </a:solidFill>
                <a:latin typeface="Tahoma" pitchFamily="34" charset="0"/>
                <a:ea typeface="Tahoma" pitchFamily="34" charset="0"/>
                <a:cs typeface="Tahoma" pitchFamily="34" charset="0"/>
              </a:rPr>
              <a:t>Date</a:t>
            </a:r>
            <a:r>
              <a:rPr lang="en-GB" sz="1400" b="1" dirty="0">
                <a:solidFill>
                  <a:srgbClr val="333399"/>
                </a:solidFill>
                <a:latin typeface="Tahoma" pitchFamily="34" charset="0"/>
                <a:ea typeface="Tahoma" pitchFamily="34" charset="0"/>
                <a:cs typeface="Tahoma" pitchFamily="34" charset="0"/>
              </a:rPr>
              <a:t>:</a:t>
            </a:r>
            <a:r>
              <a:rPr lang="en-US" sz="1400" b="1" dirty="0">
                <a:solidFill>
                  <a:srgbClr val="333399"/>
                </a:solidFill>
                <a:latin typeface="Tahoma" pitchFamily="34" charset="0"/>
                <a:ea typeface="Tahoma" pitchFamily="34" charset="0"/>
                <a:cs typeface="Tahoma" pitchFamily="34" charset="0"/>
              </a:rPr>
              <a:t>  </a:t>
            </a:r>
            <a:r>
              <a:rPr lang="en-US" sz="1400" b="1" dirty="0" smtClean="0">
                <a:solidFill>
                  <a:srgbClr val="333399"/>
                </a:solidFill>
                <a:latin typeface="Tahoma" pitchFamily="34" charset="0"/>
                <a:ea typeface="Tahoma" pitchFamily="34" charset="0"/>
                <a:cs typeface="Tahoma" pitchFamily="34" charset="0"/>
              </a:rPr>
              <a:t>25/02/14 </a:t>
            </a:r>
          </a:p>
          <a:p>
            <a:pPr marL="114300" indent="-114300" algn="just"/>
            <a:r>
              <a:rPr lang="en-US" sz="1400" b="1" dirty="0" smtClean="0">
                <a:solidFill>
                  <a:srgbClr val="333399"/>
                </a:solidFill>
                <a:latin typeface="Tahoma" pitchFamily="34" charset="0"/>
                <a:ea typeface="Tahoma" pitchFamily="34" charset="0"/>
                <a:cs typeface="Tahoma" pitchFamily="34" charset="0"/>
              </a:rPr>
              <a:t>Injury: Fractured finger</a:t>
            </a:r>
            <a:endParaRPr lang="en-US" sz="1400" b="1" dirty="0">
              <a:solidFill>
                <a:srgbClr val="333399"/>
              </a:solidFill>
              <a:latin typeface="Tahoma" pitchFamily="34" charset="0"/>
              <a:ea typeface="Tahoma" pitchFamily="34" charset="0"/>
              <a:cs typeface="Tahoma" pitchFamily="34" charset="0"/>
            </a:endParaRPr>
          </a:p>
          <a:p>
            <a:pPr marL="114300" indent="-114300" algn="just"/>
            <a:endParaRPr lang="en-US" sz="1400" b="1" dirty="0">
              <a:solidFill>
                <a:srgbClr val="FF0000"/>
              </a:solidFill>
              <a:latin typeface="Tahoma" pitchFamily="34" charset="0"/>
              <a:ea typeface="Tahoma" pitchFamily="34" charset="0"/>
              <a:cs typeface="Tahoma" pitchFamily="34" charset="0"/>
            </a:endParaRPr>
          </a:p>
          <a:p>
            <a:pPr marL="114300" indent="-114300" algn="just"/>
            <a:r>
              <a:rPr lang="en-US" sz="1600" b="1" dirty="0">
                <a:solidFill>
                  <a:srgbClr val="FF0000"/>
                </a:solidFill>
                <a:latin typeface="Tahoma" pitchFamily="34" charset="0"/>
                <a:ea typeface="Tahoma" pitchFamily="34" charset="0"/>
                <a:cs typeface="Tahoma" pitchFamily="34" charset="0"/>
              </a:rPr>
              <a:t>What happened</a:t>
            </a:r>
            <a:r>
              <a:rPr lang="en-US" sz="1600" b="1" dirty="0" smtClean="0">
                <a:solidFill>
                  <a:srgbClr val="FF0000"/>
                </a:solidFill>
                <a:latin typeface="Tahoma" pitchFamily="34" charset="0"/>
                <a:ea typeface="Tahoma" pitchFamily="34" charset="0"/>
                <a:cs typeface="Tahoma" pitchFamily="34" charset="0"/>
              </a:rPr>
              <a:t>?</a:t>
            </a:r>
          </a:p>
          <a:p>
            <a:pPr marL="114300" indent="-114300" algn="just"/>
            <a:endParaRPr lang="en-US" sz="1600" dirty="0">
              <a:solidFill>
                <a:srgbClr val="FF0000"/>
              </a:solidFill>
              <a:latin typeface="Tahoma" pitchFamily="34" charset="0"/>
              <a:ea typeface="Tahoma" pitchFamily="34" charset="0"/>
              <a:cs typeface="Tahoma" pitchFamily="34" charset="0"/>
            </a:endParaRPr>
          </a:p>
          <a:p>
            <a:pPr eaLnBrk="1" hangingPunct="1"/>
            <a:r>
              <a:rPr lang="en-US" sz="1200" dirty="0" smtClean="0">
                <a:solidFill>
                  <a:srgbClr val="000000"/>
                </a:solidFill>
                <a:latin typeface="Tahoma" pitchFamily="34" charset="0"/>
                <a:ea typeface="Tahoma" pitchFamily="34" charset="0"/>
                <a:cs typeface="Tahoma" pitchFamily="34" charset="0"/>
              </a:rPr>
              <a:t>A driver was injured when he jumped up to push dunnage from his trailer he grabbed hold of the stanchion and his momentum carried  the stanchion forward trapping his hand against the pipe. As a result he sustained broken and lacerated fingers.</a:t>
            </a:r>
            <a:endParaRPr lang="en-US" sz="1200" dirty="0">
              <a:solidFill>
                <a:srgbClr val="000000"/>
              </a:solidFill>
              <a:latin typeface="Tahoma" pitchFamily="34" charset="0"/>
              <a:ea typeface="Tahoma" pitchFamily="34" charset="0"/>
              <a:cs typeface="Tahoma" pitchFamily="34" charset="0"/>
            </a:endParaRPr>
          </a:p>
          <a:p>
            <a:pPr marL="114300" indent="-114300" eaLnBrk="1" hangingPunct="1"/>
            <a:endParaRPr lang="en-US" sz="1050" dirty="0">
              <a:solidFill>
                <a:srgbClr val="000000"/>
              </a:solidFill>
              <a:latin typeface="Tahoma" pitchFamily="34" charset="0"/>
              <a:ea typeface="Tahoma" pitchFamily="34" charset="0"/>
              <a:cs typeface="Tahoma" pitchFamily="34" charset="0"/>
            </a:endParaRPr>
          </a:p>
          <a:p>
            <a:pPr marL="114300" indent="-114300" eaLnBrk="1" hangingPunct="1"/>
            <a:endParaRPr lang="en-US" sz="700" dirty="0">
              <a:solidFill>
                <a:srgbClr val="000000"/>
              </a:solidFill>
              <a:latin typeface="Tahoma" pitchFamily="34" charset="0"/>
              <a:ea typeface="Tahoma" pitchFamily="34" charset="0"/>
              <a:cs typeface="Tahoma" pitchFamily="34" charset="0"/>
            </a:endParaRPr>
          </a:p>
          <a:p>
            <a:pPr marL="114300" indent="-114300" algn="just"/>
            <a:r>
              <a:rPr lang="en-US" sz="1600" b="1" dirty="0">
                <a:solidFill>
                  <a:srgbClr val="333399"/>
                </a:solidFill>
                <a:latin typeface="Tahoma" pitchFamily="34" charset="0"/>
                <a:ea typeface="Tahoma" pitchFamily="34" charset="0"/>
                <a:cs typeface="Tahoma" pitchFamily="34" charset="0"/>
              </a:rPr>
              <a:t>Your learning from this incident..</a:t>
            </a:r>
          </a:p>
          <a:p>
            <a:pPr marL="114300" indent="-114300" algn="just"/>
            <a:endParaRPr lang="en-US" sz="700" dirty="0">
              <a:solidFill>
                <a:schemeClr val="tx1">
                  <a:lumMod val="95000"/>
                  <a:lumOff val="5000"/>
                </a:schemeClr>
              </a:solidFill>
              <a:latin typeface="Tahoma" pitchFamily="34" charset="0"/>
              <a:ea typeface="Tahoma" pitchFamily="34" charset="0"/>
              <a:cs typeface="Tahoma" pitchFamily="34" charset="0"/>
            </a:endParaRPr>
          </a:p>
          <a:p>
            <a:pPr marL="112713" indent="-112713">
              <a:buFont typeface="Arial" pitchFamily="34" charset="0"/>
              <a:buChar char="•"/>
            </a:pPr>
            <a:r>
              <a:rPr lang="en-US" sz="1200" dirty="0" smtClean="0">
                <a:solidFill>
                  <a:schemeClr val="tx1">
                    <a:lumMod val="95000"/>
                    <a:lumOff val="5000"/>
                  </a:schemeClr>
                </a:solidFill>
                <a:latin typeface="Tahoma" pitchFamily="34" charset="0"/>
                <a:ea typeface="Tahoma" pitchFamily="34" charset="0"/>
                <a:cs typeface="Tahoma" pitchFamily="34" charset="0"/>
              </a:rPr>
              <a:t>Drivers upon delivering of stock to rigs should report to the relevant supervisor and then return to their cab for the unloading to be completed.</a:t>
            </a:r>
          </a:p>
          <a:p>
            <a:pPr marL="112713" indent="-112713">
              <a:buFont typeface="Arial" pitchFamily="34" charset="0"/>
              <a:buChar char="•"/>
            </a:pPr>
            <a:r>
              <a:rPr lang="en-US" sz="1200" dirty="0" smtClean="0">
                <a:solidFill>
                  <a:schemeClr val="tx1">
                    <a:lumMod val="95000"/>
                    <a:lumOff val="5000"/>
                  </a:schemeClr>
                </a:solidFill>
                <a:latin typeface="Tahoma" pitchFamily="34" charset="0"/>
                <a:ea typeface="Tahoma" pitchFamily="34" charset="0"/>
                <a:cs typeface="Tahoma" pitchFamily="34" charset="0"/>
              </a:rPr>
              <a:t>Never conduct an activity unless you are instructed to do so and trained to execute the task safely</a:t>
            </a:r>
          </a:p>
        </p:txBody>
      </p:sp>
      <p:sp>
        <p:nvSpPr>
          <p:cNvPr id="5" name="TextBox 16"/>
          <p:cNvSpPr txBox="1">
            <a:spLocks noChangeArrowheads="1"/>
          </p:cNvSpPr>
          <p:nvPr/>
        </p:nvSpPr>
        <p:spPr bwMode="auto">
          <a:xfrm>
            <a:off x="304800" y="5029200"/>
            <a:ext cx="5105400" cy="338554"/>
          </a:xfrm>
          <a:prstGeom prst="rect">
            <a:avLst/>
          </a:prstGeom>
          <a:solidFill>
            <a:schemeClr val="accent2"/>
          </a:solidFill>
          <a:ln w="38100">
            <a:solidFill>
              <a:srgbClr val="FFFF00"/>
            </a:solidFill>
            <a:miter lim="800000"/>
            <a:headEnd/>
            <a:tailEnd/>
          </a:ln>
        </p:spPr>
        <p:txBody>
          <a:bodyPr wrap="square">
            <a:spAutoFit/>
          </a:bodyPr>
          <a:lstStyle/>
          <a:p>
            <a:pPr algn="ctr" eaLnBrk="1" hangingPunct="1"/>
            <a:r>
              <a:rPr lang="en-US" sz="1600" b="1" dirty="0" smtClean="0">
                <a:solidFill>
                  <a:srgbClr val="FFFF00"/>
                </a:solidFill>
                <a:latin typeface="Tahoma" pitchFamily="-109" charset="0"/>
              </a:rPr>
              <a:t>Only perform tasks under your responsibility</a:t>
            </a:r>
            <a:endParaRPr lang="en-US" sz="1600" b="1" dirty="0">
              <a:solidFill>
                <a:srgbClr val="FFFF00"/>
              </a:solidFill>
              <a:latin typeface="Tahoma" pitchFamily="-109" charset="0"/>
            </a:endParaRPr>
          </a:p>
        </p:txBody>
      </p:sp>
      <p:pic>
        <p:nvPicPr>
          <p:cNvPr id="7" name="Picture 2" descr="C:\Users\gary.stretch.BAHWANEXEL\AppData\Local\Microsoft\Windows\Temporary Internet Files\Content.Outlook\6KUAN850\DSC_0001.JPG"/>
          <p:cNvPicPr>
            <a:picLocks noChangeAspect="1" noChangeArrowheads="1"/>
          </p:cNvPicPr>
          <p:nvPr/>
        </p:nvPicPr>
        <p:blipFill>
          <a:blip r:embed="rId2" cstate="email"/>
          <a:srcRect/>
          <a:stretch>
            <a:fillRect/>
          </a:stretch>
        </p:blipFill>
        <p:spPr bwMode="auto">
          <a:xfrm>
            <a:off x="5727578" y="3429000"/>
            <a:ext cx="3164902" cy="2156048"/>
          </a:xfrm>
          <a:prstGeom prst="rect">
            <a:avLst/>
          </a:prstGeom>
          <a:noFill/>
        </p:spPr>
      </p:pic>
      <p:sp>
        <p:nvSpPr>
          <p:cNvPr id="8" name="Freeform 132"/>
          <p:cNvSpPr>
            <a:spLocks/>
          </p:cNvSpPr>
          <p:nvPr/>
        </p:nvSpPr>
        <p:spPr bwMode="auto">
          <a:xfrm>
            <a:off x="7772400" y="4419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9" name="Picture 3" descr="C:\Users\gary.stretch.BAHWANEXEL\AppData\Local\Microsoft\Windows\Temporary Internet Files\Content.Outlook\6KUAN850\DSC_0007.JPG"/>
          <p:cNvPicPr>
            <a:picLocks noChangeAspect="1" noChangeArrowheads="1"/>
          </p:cNvPicPr>
          <p:nvPr/>
        </p:nvPicPr>
        <p:blipFill>
          <a:blip r:embed="rId3" cstate="email"/>
          <a:stretch>
            <a:fillRect/>
          </a:stretch>
        </p:blipFill>
        <p:spPr bwMode="auto">
          <a:xfrm>
            <a:off x="5724128" y="990600"/>
            <a:ext cx="3168352" cy="2209800"/>
          </a:xfrm>
          <a:prstGeom prst="rect">
            <a:avLst/>
          </a:prstGeom>
          <a:noFill/>
        </p:spPr>
      </p:pic>
      <p:grpSp>
        <p:nvGrpSpPr>
          <p:cNvPr id="10" name="Group 131"/>
          <p:cNvGrpSpPr>
            <a:grpSpLocks/>
          </p:cNvGrpSpPr>
          <p:nvPr/>
        </p:nvGrpSpPr>
        <p:grpSpPr bwMode="auto">
          <a:xfrm>
            <a:off x="7848600" y="19812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MSE54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No </a:t>
            </a:r>
            <a:r>
              <a:rPr lang="en-US" sz="1000" b="0" dirty="0" smtClean="0">
                <a:latin typeface="+mn-lt"/>
                <a:cs typeface="Calibri" pitchFamily="34" charset="0"/>
              </a:rPr>
              <a:t>10                                                             </a:t>
            </a:r>
            <a:r>
              <a:rPr lang="en-US" sz="1000" b="0" dirty="0" smtClean="0">
                <a:latin typeface="+mn-lt"/>
                <a:cs typeface="Calibri" pitchFamily="34" charset="0"/>
              </a:rPr>
              <a:t>25/02/2014</a:t>
            </a:r>
          </a:p>
        </p:txBody>
      </p:sp>
      <p:sp>
        <p:nvSpPr>
          <p:cNvPr id="15"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6" name="Rectangle 15"/>
          <p:cNvSpPr>
            <a:spLocks noChangeArrowheads="1"/>
          </p:cNvSpPr>
          <p:nvPr/>
        </p:nvSpPr>
        <p:spPr bwMode="auto">
          <a:xfrm>
            <a:off x="0" y="6858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Text Box 2"/>
          <p:cNvSpPr txBox="1">
            <a:spLocks noChangeArrowheads="1"/>
          </p:cNvSpPr>
          <p:nvPr/>
        </p:nvSpPr>
        <p:spPr bwMode="auto">
          <a:xfrm>
            <a:off x="228600" y="762000"/>
            <a:ext cx="8351838" cy="4093428"/>
          </a:xfrm>
          <a:prstGeom prst="rect">
            <a:avLst/>
          </a:prstGeom>
          <a:noFill/>
          <a:ln w="19050">
            <a:noFill/>
            <a:miter lim="800000"/>
            <a:headEnd/>
            <a:tailEnd/>
          </a:ln>
        </p:spPr>
        <p:txBody>
          <a:bodyPr>
            <a:spAutoFit/>
          </a:bodyPr>
          <a:lstStyle/>
          <a:p>
            <a:pPr marL="114300" indent="-114300" algn="just"/>
            <a:endParaRPr lang="en-GB" sz="1200" b="1" dirty="0" smtClean="0">
              <a:solidFill>
                <a:srgbClr val="333399"/>
              </a:solidFill>
              <a:latin typeface="Tahoma" pitchFamily="34" charset="0"/>
              <a:ea typeface="Tahoma" pitchFamily="34" charset="0"/>
              <a:cs typeface="Tahoma" pitchFamily="34" charset="0"/>
            </a:endParaRPr>
          </a:p>
          <a:p>
            <a:pPr marL="114300" indent="-114300" algn="just"/>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25/02/14 </a:t>
            </a:r>
          </a:p>
          <a:p>
            <a:pPr marL="114300" indent="-114300" algn="just"/>
            <a:r>
              <a:rPr lang="en-US" sz="1400" b="1" dirty="0" smtClean="0">
                <a:solidFill>
                  <a:srgbClr val="333399"/>
                </a:solidFill>
                <a:latin typeface="Tahoma" pitchFamily="34" charset="0"/>
                <a:ea typeface="Tahoma" pitchFamily="34" charset="0"/>
                <a:cs typeface="Tahoma" pitchFamily="34" charset="0"/>
              </a:rPr>
              <a:t>Injury: Fractured finger</a:t>
            </a:r>
          </a:p>
          <a:p>
            <a:pPr eaLnBrk="1" hangingPunct="1"/>
            <a:endParaRPr lang="en-US" sz="1600" b="1" dirty="0" smtClean="0">
              <a:solidFill>
                <a:srgbClr val="FF0000"/>
              </a:solidFill>
              <a:latin typeface="Tahoma" pitchFamily="34" charset="0"/>
              <a:ea typeface="Tahoma" pitchFamily="34" charset="0"/>
              <a:cs typeface="Tahoma" pitchFamily="34" charset="0"/>
            </a:endParaRPr>
          </a:p>
          <a:p>
            <a:pPr eaLnBrk="1" hangingPunct="1"/>
            <a:endParaRPr lang="en-US" sz="1600" b="1" dirty="0" smtClean="0">
              <a:solidFill>
                <a:srgbClr val="FF0000"/>
              </a:solidFill>
              <a:latin typeface="Tahoma" pitchFamily="34" charset="0"/>
              <a:ea typeface="Tahoma" pitchFamily="34" charset="0"/>
              <a:cs typeface="Tahoma" pitchFamily="34" charset="0"/>
            </a:endParaRPr>
          </a:p>
          <a:p>
            <a:pPr eaLnBrk="1" hangingPunct="1"/>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eaLnBrk="1" hangingPunct="1"/>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eaLnBrk="1" hangingPunct="1"/>
            <a:endParaRPr lang="en-US" sz="1600" b="1" dirty="0">
              <a:solidFill>
                <a:srgbClr val="FF0000"/>
              </a:solidFill>
              <a:latin typeface="Tahoma" pitchFamily="34" charset="0"/>
              <a:ea typeface="Tahoma" pitchFamily="34" charset="0"/>
              <a:cs typeface="Tahoma" pitchFamily="34" charset="0"/>
            </a:endParaRPr>
          </a:p>
          <a:p>
            <a:pPr eaLnBrk="1" hangingPunct="1"/>
            <a:r>
              <a:rPr lang="en-US" sz="1600" b="1" dirty="0">
                <a:solidFill>
                  <a:srgbClr val="333399"/>
                </a:solidFill>
                <a:latin typeface="Tahoma" pitchFamily="34" charset="0"/>
                <a:ea typeface="Tahoma" pitchFamily="34" charset="0"/>
                <a:cs typeface="Tahoma" pitchFamily="34" charset="0"/>
              </a:rPr>
              <a:t>Confirm the following:</a:t>
            </a:r>
          </a:p>
          <a:p>
            <a:pPr eaLnBrk="1" hangingPunct="1"/>
            <a:endParaRPr lang="en-US" sz="1200" spc="40" dirty="0">
              <a:latin typeface="Tahoma" pitchFamily="34" charset="0"/>
              <a:ea typeface="Tahoma" pitchFamily="34" charset="0"/>
              <a:cs typeface="Tahoma" pitchFamily="34" charset="0"/>
            </a:endParaRP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Do you manage changes in your operations correctly?</a:t>
            </a:r>
            <a:endParaRPr lang="en-US" sz="1400" spc="40" dirty="0">
              <a:latin typeface="Tahoma" pitchFamily="34" charset="0"/>
              <a:ea typeface="Tahoma" pitchFamily="34" charset="0"/>
              <a:cs typeface="Tahoma" pitchFamily="34" charset="0"/>
              <a:sym typeface="Wingdings" pitchFamily="-109" charset="2"/>
            </a:endParaRP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Do you ensure TBT is always conducted and recorded for your jobs and activities at site ?</a:t>
            </a: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Do you have competent sufficient supervisors at site ? </a:t>
            </a: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Are Supervisors always at site and Supervising?</a:t>
            </a: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Are staff aware of Empowerment to ‘STOP the WORK’ ?</a:t>
            </a:r>
          </a:p>
          <a:p>
            <a:pPr marL="228600" indent="-228600" eaLnBrk="1" hangingPunct="1">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Do management conduct site visits to ensure compliance?</a:t>
            </a:r>
          </a:p>
          <a:p>
            <a:pPr marL="228600" lvl="0" indent="-228600">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228600" lvl="0" indent="-228600">
              <a:buFont typeface="+mj-lt"/>
              <a:buAutoNum type="arabicPeriod"/>
            </a:pPr>
            <a:r>
              <a:rPr lang="en-US" sz="1400" spc="40" dirty="0" smtClean="0">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dirty="0" smtClean="0">
                <a:latin typeface="+mn-lt"/>
                <a:cs typeface="Calibri" pitchFamily="34" charset="0"/>
              </a:rPr>
              <a:t>10                                                             </a:t>
            </a:r>
            <a:r>
              <a:rPr lang="en-US" sz="1000" b="0" dirty="0" smtClean="0">
                <a:latin typeface="+mn-lt"/>
                <a:cs typeface="Calibri" pitchFamily="34" charset="0"/>
              </a:rPr>
              <a:t>25/02/2014</a:t>
            </a:r>
          </a:p>
        </p:txBody>
      </p:sp>
      <p:sp>
        <p:nvSpPr>
          <p:cNvPr id="13"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Rectangle 6"/>
          <p:cNvSpPr>
            <a:spLocks noChangeArrowheads="1"/>
          </p:cNvSpPr>
          <p:nvPr/>
        </p:nvSpPr>
        <p:spPr bwMode="auto">
          <a:xfrm>
            <a:off x="0" y="6858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smtClean="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in HSE Meetings </a:t>
            </a:r>
            <a:endParaRPr lang="en-US" sz="1050" b="1" dirty="0">
              <a:solidFill>
                <a:schemeClr val="tx2">
                  <a:lumMod val="75000"/>
                </a:schemeClr>
              </a:solidFill>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18772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5C2F1D3-18FD-4D64-8613-974CA3C6928F}"/>
</file>

<file path=customXml/itemProps2.xml><?xml version="1.0" encoding="utf-8"?>
<ds:datastoreItem xmlns:ds="http://schemas.openxmlformats.org/officeDocument/2006/customXml" ds:itemID="{136E50DE-2006-4879-8953-D5204AD503A1}"/>
</file>

<file path=customXml/itemProps3.xml><?xml version="1.0" encoding="utf-8"?>
<ds:datastoreItem xmlns:ds="http://schemas.openxmlformats.org/officeDocument/2006/customXml" ds:itemID="{D0AB7A1C-8B54-4D01-A39A-212552A74DBE}"/>
</file>

<file path=docProps/app.xml><?xml version="1.0" encoding="utf-8"?>
<Properties xmlns="http://schemas.openxmlformats.org/officeDocument/2006/extended-properties" xmlns:vt="http://schemas.openxmlformats.org/officeDocument/2006/docPropsVTypes">
  <Template/>
  <TotalTime>1687</TotalTime>
  <Words>310</Words>
  <Application>Microsoft Office PowerPoint</Application>
  <PresentationFormat>On-screen Show (4:3)</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mu54621</cp:lastModifiedBy>
  <cp:revision>148</cp:revision>
  <dcterms:created xsi:type="dcterms:W3CDTF">2001-05-03T06:07:08Z</dcterms:created>
  <dcterms:modified xsi:type="dcterms:W3CDTF">2014-06-05T05:41:26Z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