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5" r:id="rId2"/>
    <p:sldId id="26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10" d="100"/>
          <a:sy n="110" d="100"/>
        </p:scale>
        <p:origin x="-2376" y="-2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1</a:t>
            </a:fld>
            <a:endParaRPr lang="en-US"/>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No11                                                              01/02/2014</a:t>
            </a:r>
          </a:p>
        </p:txBody>
      </p:sp>
      <p:sp>
        <p:nvSpPr>
          <p:cNvPr id="6"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7" name="Text Box 2"/>
          <p:cNvSpPr txBox="1">
            <a:spLocks noChangeArrowheads="1"/>
          </p:cNvSpPr>
          <p:nvPr/>
        </p:nvSpPr>
        <p:spPr bwMode="auto">
          <a:xfrm>
            <a:off x="152400" y="838201"/>
            <a:ext cx="5867400" cy="3862596"/>
          </a:xfrm>
          <a:prstGeom prst="rect">
            <a:avLst/>
          </a:prstGeom>
          <a:noFill/>
          <a:ln w="19050">
            <a:noFill/>
            <a:miter lim="800000"/>
            <a:headEnd/>
            <a:tailEnd/>
          </a:ln>
        </p:spPr>
        <p:txBody>
          <a:bodyPr wrap="square">
            <a:spAutoFit/>
          </a:bodyPr>
          <a:lstStyle/>
          <a:p>
            <a:pPr marL="112713" indent="-112713">
              <a:defRPr/>
            </a:pPr>
            <a:r>
              <a:rPr lang="en-GB" sz="1200" b="1" dirty="0" smtClean="0">
                <a:solidFill>
                  <a:srgbClr val="000099"/>
                </a:solidFill>
                <a:latin typeface="Tahoma" pitchFamily="34" charset="0"/>
                <a:ea typeface="Tahoma" pitchFamily="34" charset="0"/>
                <a:cs typeface="Tahoma" pitchFamily="34" charset="0"/>
              </a:rPr>
              <a:t>Date</a:t>
            </a:r>
            <a:r>
              <a:rPr lang="en-GB" sz="1200" b="1" dirty="0">
                <a:solidFill>
                  <a:srgbClr val="000099"/>
                </a:solidFill>
                <a:latin typeface="Tahoma" pitchFamily="34" charset="0"/>
                <a:ea typeface="Tahoma" pitchFamily="34" charset="0"/>
                <a:cs typeface="Tahoma" pitchFamily="34" charset="0"/>
              </a:rPr>
              <a:t> </a:t>
            </a:r>
            <a:r>
              <a:rPr lang="en-GB" sz="1200" b="1" dirty="0" smtClean="0">
                <a:solidFill>
                  <a:srgbClr val="000099"/>
                </a:solidFill>
                <a:latin typeface="Tahoma" pitchFamily="34" charset="0"/>
                <a:ea typeface="Tahoma" pitchFamily="34" charset="0"/>
                <a:cs typeface="Tahoma" pitchFamily="34" charset="0"/>
              </a:rPr>
              <a:t>: </a:t>
            </a:r>
            <a:r>
              <a:rPr lang="en-US" sz="1200" b="1" dirty="0" smtClean="0">
                <a:solidFill>
                  <a:srgbClr val="000099"/>
                </a:solidFill>
                <a:latin typeface="Tahoma" pitchFamily="34" charset="0"/>
                <a:ea typeface="Tahoma" pitchFamily="34" charset="0"/>
                <a:cs typeface="Tahoma" pitchFamily="34" charset="0"/>
              </a:rPr>
              <a:t> 01/02/2014 </a:t>
            </a:r>
          </a:p>
          <a:p>
            <a:pPr marL="112713" indent="-112713">
              <a:defRPr/>
            </a:pPr>
            <a:r>
              <a:rPr lang="en-US" sz="1200" b="1" dirty="0" smtClean="0">
                <a:solidFill>
                  <a:srgbClr val="000099"/>
                </a:solidFill>
                <a:latin typeface="Tahoma" pitchFamily="34" charset="0"/>
                <a:ea typeface="Tahoma" pitchFamily="34" charset="0"/>
                <a:cs typeface="Tahoma" pitchFamily="34" charset="0"/>
              </a:rPr>
              <a:t>Injury: Non Accidental Death (NAD)</a:t>
            </a:r>
            <a:r>
              <a:rPr lang="en-US" sz="1400" b="1" dirty="0" smtClean="0">
                <a:solidFill>
                  <a:srgbClr val="000099"/>
                </a:solidFill>
                <a:latin typeface="Tahoma" pitchFamily="34" charset="0"/>
                <a:ea typeface="Tahoma" pitchFamily="34" charset="0"/>
                <a:cs typeface="Tahoma" pitchFamily="34" charset="0"/>
              </a:rPr>
              <a:t>	</a:t>
            </a:r>
          </a:p>
          <a:p>
            <a:pPr marL="112713" indent="-112713">
              <a:defRPr/>
            </a:pPr>
            <a:endParaRPr lang="en-US" sz="1300" b="1" dirty="0">
              <a:solidFill>
                <a:srgbClr val="FF0000"/>
              </a:solidFill>
              <a:latin typeface="Tahoma" pitchFamily="34" charset="0"/>
              <a:ea typeface="Tahoma" pitchFamily="34" charset="0"/>
              <a:cs typeface="Tahoma" pitchFamily="34" charset="0"/>
            </a:endParaRPr>
          </a:p>
          <a:p>
            <a:pPr marL="112713" indent="-112713" algn="just">
              <a:defRPr/>
            </a:pPr>
            <a:r>
              <a:rPr lang="en-US" sz="1600" b="1" dirty="0">
                <a:solidFill>
                  <a:srgbClr val="FF0000"/>
                </a:solidFill>
                <a:latin typeface="Tahoma" pitchFamily="34" charset="0"/>
                <a:ea typeface="Tahoma" pitchFamily="34" charset="0"/>
                <a:cs typeface="Tahoma" pitchFamily="34" charset="0"/>
              </a:rPr>
              <a:t>What happened?</a:t>
            </a:r>
            <a:endParaRPr lang="en-US" sz="1600" dirty="0">
              <a:solidFill>
                <a:srgbClr val="FF0000"/>
              </a:solidFill>
              <a:latin typeface="Tahoma" pitchFamily="34" charset="0"/>
              <a:ea typeface="Tahoma" pitchFamily="34" charset="0"/>
              <a:cs typeface="Tahoma" pitchFamily="34" charset="0"/>
            </a:endParaRPr>
          </a:p>
          <a:p>
            <a:pPr marL="112713" indent="-112713" algn="just" eaLnBrk="1" hangingPunct="1">
              <a:defRPr/>
            </a:pPr>
            <a:r>
              <a:rPr lang="en-US" altLang="en-US" sz="1200" dirty="0" smtClean="0">
                <a:solidFill>
                  <a:srgbClr val="000000"/>
                </a:solidFill>
                <a:latin typeface="Tahoma" pitchFamily="34" charset="0"/>
                <a:ea typeface="Tahoma" pitchFamily="34" charset="0"/>
                <a:cs typeface="Tahoma" pitchFamily="34" charset="0"/>
              </a:rPr>
              <a:t>	The contractor mechanical crew finished their work and the operator parked the side boom crane. They walked over to the commuting vehicles parked by the road 32m away when the side boom crane collided with the rear side of a HIAB  parked in front of the vehicles. The crew rushed to investigate and found the operator lying dead on the ground 8m behind where the crane had hit the HIAB. His head had been run over.</a:t>
            </a:r>
            <a:endParaRPr lang="en-US" sz="1400" b="1" dirty="0" smtClean="0">
              <a:solidFill>
                <a:srgbClr val="000000"/>
              </a:solidFill>
              <a:latin typeface="Tahoma" pitchFamily="34" charset="0"/>
              <a:ea typeface="Tahoma" pitchFamily="34" charset="0"/>
              <a:cs typeface="Tahoma" pitchFamily="34" charset="0"/>
            </a:endParaRPr>
          </a:p>
          <a:p>
            <a:pPr marL="112713" indent="-112713" algn="just" eaLnBrk="1" hangingPunct="1">
              <a:defRPr/>
            </a:pPr>
            <a:endParaRPr lang="en-US" sz="1400" dirty="0" smtClean="0">
              <a:solidFill>
                <a:srgbClr val="000000"/>
              </a:solidFill>
              <a:latin typeface="Tahoma" pitchFamily="34" charset="0"/>
              <a:ea typeface="Tahoma" pitchFamily="34" charset="0"/>
              <a:cs typeface="Tahoma" pitchFamily="34" charset="0"/>
            </a:endParaRPr>
          </a:p>
          <a:p>
            <a:pPr marL="112713" indent="-112713" algn="just">
              <a:defRPr/>
            </a:pPr>
            <a:r>
              <a:rPr lang="en-US" sz="1600" b="1" dirty="0" smtClean="0">
                <a:solidFill>
                  <a:srgbClr val="333399"/>
                </a:solidFill>
                <a:latin typeface="Tahoma" pitchFamily="34" charset="0"/>
                <a:ea typeface="Tahoma" pitchFamily="34" charset="0"/>
                <a:cs typeface="Tahoma" pitchFamily="34" charset="0"/>
              </a:rPr>
              <a:t>Your </a:t>
            </a:r>
            <a:r>
              <a:rPr lang="en-US" sz="1600" b="1" dirty="0">
                <a:solidFill>
                  <a:srgbClr val="333399"/>
                </a:solidFill>
                <a:latin typeface="Tahoma" pitchFamily="34" charset="0"/>
                <a:ea typeface="Tahoma" pitchFamily="34" charset="0"/>
                <a:cs typeface="Tahoma" pitchFamily="34" charset="0"/>
              </a:rPr>
              <a:t>learning from this incident</a:t>
            </a:r>
            <a:r>
              <a:rPr lang="en-US" sz="1600" b="1" dirty="0" smtClean="0">
                <a:solidFill>
                  <a:srgbClr val="333399"/>
                </a:solidFill>
                <a:latin typeface="Tahoma" pitchFamily="34" charset="0"/>
                <a:ea typeface="Tahoma" pitchFamily="34" charset="0"/>
                <a:cs typeface="Tahoma" pitchFamily="34" charset="0"/>
              </a:rPr>
              <a:t>...</a:t>
            </a:r>
          </a:p>
          <a:p>
            <a:pPr marL="112713" indent="-112713" algn="just">
              <a:defRPr/>
            </a:pPr>
            <a:endParaRPr lang="en-US" sz="1600" b="1" dirty="0" smtClean="0">
              <a:solidFill>
                <a:srgbClr val="333399"/>
              </a:solidFill>
              <a:latin typeface="Tahoma" pitchFamily="34" charset="0"/>
              <a:ea typeface="Tahoma" pitchFamily="34" charset="0"/>
              <a:cs typeface="Tahoma" pitchFamily="34" charset="0"/>
            </a:endParaRPr>
          </a:p>
          <a:p>
            <a:pPr marL="112713" indent="-112713">
              <a:buClrTx/>
              <a:buSzPct val="130000"/>
              <a:buFont typeface="Arial" pitchFamily="34" charset="0"/>
              <a:buChar char="•"/>
            </a:pPr>
            <a:r>
              <a:rPr lang="en-US" altLang="en-US" sz="1200" dirty="0" smtClean="0">
                <a:solidFill>
                  <a:srgbClr val="000000"/>
                </a:solidFill>
                <a:latin typeface="Tahoma" pitchFamily="34" charset="0"/>
                <a:ea typeface="Tahoma" pitchFamily="34" charset="0"/>
                <a:cs typeface="Tahoma" pitchFamily="34" charset="0"/>
              </a:rPr>
              <a:t> You should how to control the stress. </a:t>
            </a:r>
          </a:p>
          <a:p>
            <a:pPr marL="112713" indent="-112713">
              <a:buClrTx/>
              <a:buSzPct val="130000"/>
              <a:buFont typeface="Arial" pitchFamily="34" charset="0"/>
              <a:buChar char="•"/>
            </a:pPr>
            <a:endParaRPr lang="en-US" altLang="en-US" sz="1200" dirty="0" smtClean="0">
              <a:solidFill>
                <a:srgbClr val="000000"/>
              </a:solidFill>
              <a:latin typeface="Tahoma" pitchFamily="34" charset="0"/>
              <a:ea typeface="Tahoma" pitchFamily="34" charset="0"/>
              <a:cs typeface="Tahoma" pitchFamily="34" charset="0"/>
            </a:endParaRPr>
          </a:p>
          <a:p>
            <a:pPr marL="173038" indent="-173038">
              <a:buSzPct val="130000"/>
              <a:buFont typeface="Arial" pitchFamily="34" charset="0"/>
              <a:buChar char="•"/>
            </a:pPr>
            <a:r>
              <a:rPr lang="en-US" altLang="en-US" sz="1200" dirty="0" smtClean="0">
                <a:solidFill>
                  <a:srgbClr val="000000"/>
                </a:solidFill>
                <a:latin typeface="Tahoma" pitchFamily="34" charset="0"/>
                <a:ea typeface="Tahoma" pitchFamily="34" charset="0"/>
                <a:cs typeface="Tahoma" pitchFamily="34" charset="0"/>
              </a:rPr>
              <a:t>Your company will try and help you if you have personal problems so share them and seek help.</a:t>
            </a:r>
          </a:p>
          <a:p>
            <a:pPr marL="112713" indent="-112713">
              <a:buSzPct val="130000"/>
              <a:buFont typeface="Arial" pitchFamily="34" charset="0"/>
              <a:buChar char="•"/>
            </a:pPr>
            <a:endParaRPr lang="en-US" altLang="en-US" sz="1200" dirty="0" smtClean="0">
              <a:solidFill>
                <a:srgbClr val="000000"/>
              </a:solidFill>
              <a:latin typeface="Tahoma" pitchFamily="34" charset="0"/>
              <a:ea typeface="Tahoma" pitchFamily="34" charset="0"/>
              <a:cs typeface="Tahoma" pitchFamily="34" charset="0"/>
            </a:endParaRPr>
          </a:p>
          <a:p>
            <a:pPr marL="112713" indent="-112713">
              <a:buClrTx/>
              <a:buSzPct val="130000"/>
              <a:buFont typeface="Arial" pitchFamily="34" charset="0"/>
              <a:buChar char="•"/>
            </a:pPr>
            <a:r>
              <a:rPr lang="en-US" altLang="en-US" sz="1200" dirty="0" smtClean="0">
                <a:solidFill>
                  <a:srgbClr val="000000"/>
                </a:solidFill>
                <a:latin typeface="Tahoma" pitchFamily="34" charset="0"/>
                <a:ea typeface="Tahoma" pitchFamily="34" charset="0"/>
                <a:cs typeface="Tahoma" pitchFamily="34" charset="0"/>
              </a:rPr>
              <a:t> To look out for your colleagues especially if you notice a change in their behavior.</a:t>
            </a:r>
          </a:p>
        </p:txBody>
      </p:sp>
      <p:sp>
        <p:nvSpPr>
          <p:cNvPr id="8" name="Text Box 5"/>
          <p:cNvSpPr txBox="1">
            <a:spLocks noChangeArrowheads="1"/>
          </p:cNvSpPr>
          <p:nvPr/>
        </p:nvSpPr>
        <p:spPr bwMode="auto">
          <a:xfrm>
            <a:off x="457200" y="5334000"/>
            <a:ext cx="5181600" cy="523220"/>
          </a:xfrm>
          <a:prstGeom prst="rect">
            <a:avLst/>
          </a:prstGeom>
          <a:solidFill>
            <a:srgbClr val="003366"/>
          </a:solidFill>
          <a:ln w="31750">
            <a:solidFill>
              <a:srgbClr val="FFFF00"/>
            </a:solidFill>
            <a:miter lim="800000"/>
            <a:headEnd/>
            <a:tailEnd/>
          </a:ln>
        </p:spPr>
        <p:txBody>
          <a:bodyPr wrap="square">
            <a:spAutoFit/>
          </a:bodyPr>
          <a:lstStyle/>
          <a:p>
            <a:pPr algn="ctr">
              <a:spcBef>
                <a:spcPct val="50000"/>
              </a:spcBef>
              <a:tabLst>
                <a:tab pos="287338" algn="l"/>
              </a:tabLst>
              <a:defRPr/>
            </a:pPr>
            <a:r>
              <a:rPr lang="en-US" altLang="en-US" sz="1400" b="1" dirty="0" smtClean="0">
                <a:solidFill>
                  <a:srgbClr val="FFFF00"/>
                </a:solidFill>
                <a:latin typeface="Tahoma" pitchFamily="34" charset="0"/>
                <a:ea typeface="Tahoma" pitchFamily="34" charset="0"/>
                <a:cs typeface="Tahoma" pitchFamily="34" charset="0"/>
              </a:rPr>
              <a:t>It is best to seek help and share a problem rather than to keep it to yourself</a:t>
            </a:r>
            <a:endParaRPr lang="en-US" sz="1400" b="1" dirty="0" smtClean="0">
              <a:ln w="18415" cmpd="sng">
                <a:solidFill>
                  <a:srgbClr val="FFFFFF"/>
                </a:solidFill>
                <a:prstDash val="solid"/>
              </a:ln>
              <a:solidFill>
                <a:srgbClr val="FFFF00"/>
              </a:solidFill>
              <a:effectLst>
                <a:outerShdw blurRad="63500" dir="3600000" algn="tl" rotWithShape="0">
                  <a:srgbClr val="000000">
                    <a:alpha val="70000"/>
                  </a:srgbClr>
                </a:outerShdw>
              </a:effectLst>
              <a:latin typeface="Tahoma" pitchFamily="34" charset="0"/>
              <a:ea typeface="Tahoma" pitchFamily="34" charset="0"/>
              <a:cs typeface="Tahoma" pitchFamily="34" charset="0"/>
            </a:endParaRPr>
          </a:p>
        </p:txBody>
      </p:sp>
      <p:pic>
        <p:nvPicPr>
          <p:cNvPr id="9" name="Picture 2" descr="G:\MSE5\541 Talib\Marmul Fatal incident Feb 2014\IMG-20140201-WA0042.jpg"/>
          <p:cNvPicPr>
            <a:picLocks noChangeAspect="1" noChangeArrowheads="1"/>
          </p:cNvPicPr>
          <p:nvPr/>
        </p:nvPicPr>
        <p:blipFill>
          <a:blip r:embed="rId4" cstate="email">
            <a:extLst>
              <a:ext uri="{28A0092B-C50C-407E-A947-70E740481C1C}">
                <a14:useLocalDpi xmlns="" xmlns:a14="http://schemas.microsoft.com/office/drawing/2010/main"/>
              </a:ext>
            </a:extLst>
          </a:blip>
          <a:srcRect/>
          <a:stretch>
            <a:fillRect/>
          </a:stretch>
        </p:blipFill>
        <p:spPr bwMode="auto">
          <a:xfrm>
            <a:off x="6444208" y="4077072"/>
            <a:ext cx="2550549" cy="2232248"/>
          </a:xfrm>
          <a:prstGeom prst="rect">
            <a:avLst/>
          </a:prstGeom>
          <a:noFill/>
          <a:ln w="19050">
            <a:solidFill>
              <a:schemeClr val="tx1"/>
            </a:solidFill>
          </a:ln>
        </p:spPr>
      </p:pic>
      <p:pic>
        <p:nvPicPr>
          <p:cNvPr id="11" name="Picture 2" descr="F:\FATAL ACCIDENT 01 FEB 2014\PHOTOS\8.jpg"/>
          <p:cNvPicPr>
            <a:picLocks noChangeAspect="1" noChangeArrowheads="1"/>
          </p:cNvPicPr>
          <p:nvPr/>
        </p:nvPicPr>
        <p:blipFill rotWithShape="1">
          <a:blip r:embed="rId5" cstate="email">
            <a:extLst>
              <a:ext uri="{28A0092B-C50C-407E-A947-70E740481C1C}">
                <a14:useLocalDpi xmlns="" xmlns:a14="http://schemas.microsoft.com/office/drawing/2010/main"/>
              </a:ext>
            </a:extLst>
          </a:blip>
          <a:srcRect/>
          <a:stretch/>
        </p:blipFill>
        <p:spPr bwMode="auto">
          <a:xfrm>
            <a:off x="6459197" y="903442"/>
            <a:ext cx="2535560" cy="2916505"/>
          </a:xfrm>
          <a:prstGeom prst="rect">
            <a:avLst/>
          </a:prstGeom>
          <a:noFill/>
          <a:ln w="19050">
            <a:solidFill>
              <a:schemeClr val="tx1"/>
            </a:solid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2</a:t>
            </a:fld>
            <a:endParaRPr lang="en-US"/>
          </a:p>
        </p:txBody>
      </p:sp>
      <p:sp>
        <p:nvSpPr>
          <p:cNvPr id="4"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5" name="Rectangle 4"/>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50" b="1" dirty="0">
                <a:solidFill>
                  <a:schemeClr val="tx2">
                    <a:lumMod val="75000"/>
                  </a:schemeClr>
                </a:solidFill>
                <a:cs typeface="Calibri" pitchFamily="34" charset="0"/>
              </a:rPr>
              <a:t>Use this Alert: </a:t>
            </a:r>
            <a:r>
              <a:rPr lang="en-US" sz="1050" b="1" dirty="0" smtClean="0">
                <a:solidFill>
                  <a:schemeClr val="tx2">
                    <a:lumMod val="75000"/>
                  </a:schemeClr>
                </a:solidFill>
                <a:cs typeface="Calibri" pitchFamily="34" charset="0"/>
                <a:sym typeface="Wingdings" pitchFamily="2" charset="2"/>
              </a:rPr>
              <a:t>Distribute to contractors  </a:t>
            </a:r>
            <a:r>
              <a:rPr lang="en-US" sz="1050" b="1" dirty="0" smtClean="0">
                <a:solidFill>
                  <a:schemeClr val="tx2">
                    <a:lumMod val="75000"/>
                  </a:schemeClr>
                </a:solidFill>
                <a:cs typeface="Calibri" pitchFamily="34" charset="0"/>
              </a:rPr>
              <a:t>Discuss </a:t>
            </a:r>
            <a:r>
              <a:rPr lang="en-US" sz="1050" b="1" dirty="0">
                <a:solidFill>
                  <a:schemeClr val="tx2">
                    <a:lumMod val="75000"/>
                  </a:schemeClr>
                </a:solidFill>
                <a:cs typeface="Calibri" pitchFamily="34" charset="0"/>
              </a:rPr>
              <a:t>in </a:t>
            </a:r>
            <a:r>
              <a:rPr lang="en-US" sz="1050" b="1" dirty="0" smtClean="0">
                <a:solidFill>
                  <a:schemeClr val="tx2">
                    <a:lumMod val="75000"/>
                  </a:schemeClr>
                </a:solidFill>
                <a:cs typeface="Calibri" pitchFamily="34" charset="0"/>
              </a:rPr>
              <a:t>Meetings</a:t>
            </a:r>
            <a:endParaRPr lang="en-US" sz="1050" b="1" dirty="0">
              <a:solidFill>
                <a:schemeClr val="tx2">
                  <a:lumMod val="75000"/>
                </a:schemeClr>
              </a:solidFill>
              <a:cs typeface="Calibri" pitchFamily="34" charset="0"/>
            </a:endParaRPr>
          </a:p>
        </p:txBody>
      </p:sp>
      <p:sp>
        <p:nvSpPr>
          <p:cNvPr id="6" name="Rectangle 5"/>
          <p:cNvSpPr/>
          <p:nvPr/>
        </p:nvSpPr>
        <p:spPr>
          <a:xfrm>
            <a:off x="152400" y="833735"/>
            <a:ext cx="3124200" cy="461665"/>
          </a:xfrm>
          <a:prstGeom prst="rect">
            <a:avLst/>
          </a:prstGeom>
        </p:spPr>
        <p:txBody>
          <a:bodyPr wrap="square">
            <a:spAutoFit/>
          </a:bodyPr>
          <a:lstStyle/>
          <a:p>
            <a:pPr marL="112713" indent="-112713">
              <a:defRPr/>
            </a:pPr>
            <a:r>
              <a:rPr lang="en-GB" sz="1200" b="1" dirty="0" smtClean="0">
                <a:solidFill>
                  <a:srgbClr val="000099"/>
                </a:solidFill>
                <a:latin typeface="Tahoma" pitchFamily="34" charset="0"/>
                <a:ea typeface="Tahoma" pitchFamily="34" charset="0"/>
                <a:cs typeface="Tahoma" pitchFamily="34" charset="0"/>
              </a:rPr>
              <a:t>Date : </a:t>
            </a:r>
            <a:r>
              <a:rPr lang="en-US" sz="1200" b="1" dirty="0" smtClean="0">
                <a:solidFill>
                  <a:srgbClr val="000099"/>
                </a:solidFill>
                <a:latin typeface="Tahoma" pitchFamily="34" charset="0"/>
                <a:ea typeface="Tahoma" pitchFamily="34" charset="0"/>
                <a:cs typeface="Tahoma" pitchFamily="34" charset="0"/>
              </a:rPr>
              <a:t> 01/02/2014 </a:t>
            </a:r>
          </a:p>
          <a:p>
            <a:pPr marL="112713" indent="-112713">
              <a:defRPr/>
            </a:pPr>
            <a:r>
              <a:rPr lang="en-US" sz="1200" b="1" dirty="0" smtClean="0">
                <a:solidFill>
                  <a:srgbClr val="000099"/>
                </a:solidFill>
                <a:latin typeface="Tahoma" pitchFamily="34" charset="0"/>
                <a:ea typeface="Tahoma" pitchFamily="34" charset="0"/>
                <a:cs typeface="Tahoma" pitchFamily="34" charset="0"/>
              </a:rPr>
              <a:t>Injury : Non accidental death (NAD)</a:t>
            </a:r>
            <a:endParaRPr lang="en-US" sz="1200" dirty="0"/>
          </a:p>
        </p:txBody>
      </p:sp>
      <p:sp>
        <p:nvSpPr>
          <p:cNvPr id="7" name="Rectangle 6"/>
          <p:cNvSpPr/>
          <p:nvPr/>
        </p:nvSpPr>
        <p:spPr>
          <a:xfrm>
            <a:off x="152400" y="1447800"/>
            <a:ext cx="8610600" cy="584775"/>
          </a:xfrm>
          <a:prstGeom prst="rect">
            <a:avLst/>
          </a:prstGeom>
        </p:spPr>
        <p:txBody>
          <a:bodyPr wrap="square">
            <a:spAutoFit/>
          </a:bodyPr>
          <a:lstStyle/>
          <a:p>
            <a:pPr marL="112713" eaLnBrk="1" hangingPunct="1">
              <a:defRPr/>
            </a:pPr>
            <a:r>
              <a:rPr lang="en-US" sz="1600" b="1" dirty="0" smtClean="0">
                <a:solidFill>
                  <a:srgbClr val="FF0000"/>
                </a:solidFill>
                <a:latin typeface="Tahoma" pitchFamily="34" charset="0"/>
                <a:ea typeface="Tahoma" pitchFamily="34" charset="0"/>
                <a:cs typeface="Tahoma" pitchFamily="34" charset="0"/>
              </a:rPr>
              <a:t>As a learning from this incident and ensure continual improvement all Contract Managers are to review their HSE HEMP against the questions asked below:</a:t>
            </a:r>
          </a:p>
        </p:txBody>
      </p:sp>
      <p:sp>
        <p:nvSpPr>
          <p:cNvPr id="8" name="Rectangle 7"/>
          <p:cNvSpPr/>
          <p:nvPr/>
        </p:nvSpPr>
        <p:spPr>
          <a:xfrm>
            <a:off x="125496" y="2133600"/>
            <a:ext cx="2617704" cy="338554"/>
          </a:xfrm>
          <a:prstGeom prst="rect">
            <a:avLst/>
          </a:prstGeom>
        </p:spPr>
        <p:txBody>
          <a:bodyPr wrap="none">
            <a:spAutoFit/>
          </a:bodyPr>
          <a:lstStyle/>
          <a:p>
            <a:pPr marL="342900" indent="-230188" eaLnBrk="1" hangingPunct="1">
              <a:defRPr/>
            </a:pPr>
            <a:r>
              <a:rPr lang="en-US" sz="1600" b="1" dirty="0" smtClean="0">
                <a:solidFill>
                  <a:srgbClr val="000099"/>
                </a:solidFill>
                <a:latin typeface="Tahoma" pitchFamily="34" charset="0"/>
                <a:ea typeface="Tahoma" pitchFamily="34" charset="0"/>
                <a:cs typeface="Tahoma" pitchFamily="34" charset="0"/>
              </a:rPr>
              <a:t>Confirm the following:</a:t>
            </a:r>
            <a:endParaRPr lang="en-US" sz="1600" b="1" dirty="0">
              <a:solidFill>
                <a:srgbClr val="000099"/>
              </a:solidFill>
              <a:latin typeface="Tahoma" pitchFamily="34" charset="0"/>
              <a:ea typeface="Tahoma" pitchFamily="34" charset="0"/>
              <a:cs typeface="Tahoma" pitchFamily="34" charset="0"/>
            </a:endParaRPr>
          </a:p>
        </p:txBody>
      </p:sp>
      <p:sp>
        <p:nvSpPr>
          <p:cNvPr id="9"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No11                                                              01/02/2014</a:t>
            </a:r>
          </a:p>
        </p:txBody>
      </p:sp>
      <p:sp>
        <p:nvSpPr>
          <p:cNvPr id="10" name="TextBox 9"/>
          <p:cNvSpPr txBox="1"/>
          <p:nvPr/>
        </p:nvSpPr>
        <p:spPr>
          <a:xfrm>
            <a:off x="381000" y="2743200"/>
            <a:ext cx="7696200" cy="1015663"/>
          </a:xfrm>
          <a:prstGeom prst="rect">
            <a:avLst/>
          </a:prstGeom>
          <a:noFill/>
        </p:spPr>
        <p:txBody>
          <a:bodyPr wrap="square" rtlCol="0">
            <a:spAutoFit/>
          </a:bodyPr>
          <a:lstStyle/>
          <a:p>
            <a:pPr marL="457200" indent="-457200">
              <a:buFont typeface="+mj-lt"/>
              <a:buAutoNum type="arabicPeriod"/>
            </a:pPr>
            <a:r>
              <a:rPr lang="en-US" sz="1200" dirty="0" smtClean="0">
                <a:latin typeface="Tahoma" pitchFamily="34" charset="0"/>
                <a:ea typeface="Tahoma" pitchFamily="34" charset="0"/>
                <a:cs typeface="Tahoma" pitchFamily="34" charset="0"/>
              </a:rPr>
              <a:t>Do you train your employees on stress management?</a:t>
            </a:r>
          </a:p>
          <a:p>
            <a:pPr marL="457200" indent="-457200">
              <a:buFont typeface="+mj-lt"/>
              <a:buAutoNum type="arabicPeriod"/>
            </a:pPr>
            <a:r>
              <a:rPr lang="en-US" sz="1200" dirty="0" smtClean="0">
                <a:latin typeface="Tahoma" pitchFamily="34" charset="0"/>
                <a:ea typeface="Tahoma" pitchFamily="34" charset="0"/>
                <a:cs typeface="Tahoma" pitchFamily="34" charset="0"/>
              </a:rPr>
              <a:t>Do you have a social specialist  who your employees can approach for assistance?</a:t>
            </a:r>
          </a:p>
          <a:p>
            <a:pPr marL="457200" indent="-457200">
              <a:buFont typeface="+mj-lt"/>
              <a:buAutoNum type="arabicPeriod"/>
            </a:pPr>
            <a:r>
              <a:rPr lang="en-US" sz="1200" dirty="0" smtClean="0">
                <a:latin typeface="Tahoma" pitchFamily="34" charset="0"/>
                <a:ea typeface="Tahoma" pitchFamily="34" charset="0"/>
                <a:cs typeface="Tahoma" pitchFamily="34" charset="0"/>
              </a:rPr>
              <a:t>Do you have social welfare </a:t>
            </a:r>
            <a:r>
              <a:rPr lang="en-US" sz="1200" dirty="0" err="1" smtClean="0">
                <a:latin typeface="Tahoma" pitchFamily="34" charset="0"/>
                <a:ea typeface="Tahoma" pitchFamily="34" charset="0"/>
                <a:cs typeface="Tahoma" pitchFamily="34" charset="0"/>
              </a:rPr>
              <a:t>programes</a:t>
            </a:r>
            <a:r>
              <a:rPr lang="en-US" sz="1200" dirty="0" smtClean="0">
                <a:latin typeface="Tahoma" pitchFamily="34" charset="0"/>
                <a:ea typeface="Tahoma" pitchFamily="34" charset="0"/>
                <a:cs typeface="Tahoma" pitchFamily="34" charset="0"/>
              </a:rPr>
              <a:t> </a:t>
            </a:r>
            <a:r>
              <a:rPr lang="en-US" sz="1200" dirty="0" smtClean="0">
                <a:latin typeface="Tahoma" pitchFamily="34" charset="0"/>
                <a:ea typeface="Tahoma" pitchFamily="34" charset="0"/>
                <a:cs typeface="Tahoma" pitchFamily="34" charset="0"/>
              </a:rPr>
              <a:t>for your employees?</a:t>
            </a:r>
          </a:p>
          <a:p>
            <a:pPr marL="457200" lvl="0" indent="-457200">
              <a:buFont typeface="+mj-lt"/>
              <a:buAutoNum type="arabicPeriod"/>
              <a:defRPr/>
            </a:pPr>
            <a:r>
              <a:rPr lang="en-US" sz="1200" dirty="0" smtClean="0">
                <a:latin typeface="Tahoma" pitchFamily="34" charset="0"/>
                <a:ea typeface="Tahoma" pitchFamily="34" charset="0"/>
                <a:cs typeface="Tahoma" pitchFamily="34" charset="0"/>
                <a:sym typeface="Wingdings" pitchFamily="-109" charset="2"/>
              </a:rPr>
              <a:t>Do you have a system to ensure actions from lateral Learnings are implemented?</a:t>
            </a:r>
          </a:p>
          <a:p>
            <a:pPr marL="457200" lvl="0" indent="-457200">
              <a:buFont typeface="+mj-lt"/>
              <a:buAutoNum type="arabicPeriod"/>
              <a:defRPr/>
            </a:pPr>
            <a:r>
              <a:rPr lang="en-US" sz="1200" dirty="0" smtClean="0">
                <a:latin typeface="Tahoma" pitchFamily="34" charset="0"/>
                <a:ea typeface="Tahoma" pitchFamily="34" charset="0"/>
                <a:cs typeface="Tahoma" pitchFamily="34" charset="0"/>
                <a:sym typeface="Wingdings" pitchFamily="-109" charset="2"/>
              </a:rPr>
              <a:t>Is the alert/learning advice understood by the crew members?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18786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BBAEBE39-71FA-4B78-AC3F-13DEE8217044}"/>
</file>

<file path=customXml/itemProps2.xml><?xml version="1.0" encoding="utf-8"?>
<ds:datastoreItem xmlns:ds="http://schemas.openxmlformats.org/officeDocument/2006/customXml" ds:itemID="{829DF3E7-EF1F-49B4-B243-7E44E9FB7ABA}"/>
</file>

<file path=customXml/itemProps3.xml><?xml version="1.0" encoding="utf-8"?>
<ds:datastoreItem xmlns:ds="http://schemas.openxmlformats.org/officeDocument/2006/customXml" ds:itemID="{13088694-419A-4B83-AF49-B2CCEC7DFF98}"/>
</file>

<file path=docProps/app.xml><?xml version="1.0" encoding="utf-8"?>
<Properties xmlns="http://schemas.openxmlformats.org/officeDocument/2006/extended-properties" xmlns:vt="http://schemas.openxmlformats.org/officeDocument/2006/docPropsVTypes">
  <Template/>
  <TotalTime>1795</TotalTime>
  <Words>199</Words>
  <Application>Microsoft Office PowerPoint</Application>
  <PresentationFormat>On-screen Show (4:3)</PresentationFormat>
  <Paragraphs>31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mu55250</cp:lastModifiedBy>
  <cp:revision>150</cp:revision>
  <dcterms:created xsi:type="dcterms:W3CDTF">2001-05-03T06:07:08Z</dcterms:created>
  <dcterms:modified xsi:type="dcterms:W3CDTF">2014-06-30T04:13:39Z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