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5" r:id="rId2"/>
    <p:sldId id="266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ECC799C-25FE-4C08-8A12-B3B3E5265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4EB0343-92F4-423D-84C1-8B26F61D24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3B2CDF5-6674-432C-8BEB-FD9BC991D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dointernet/hseforcontractors/Pages/OnlineLibrary1.aspx" TargetMode="External"/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dointernet/hseforcontractors/Pages/OnlineLibrary1.aspx" TargetMode="External"/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MSE54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No12                                                              03/04/2014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" y="990600"/>
            <a:ext cx="6324600" cy="427809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2713" indent="-112713">
              <a:defRPr/>
            </a:pPr>
            <a:r>
              <a:rPr lang="en-GB" sz="1400" b="1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Date : </a:t>
            </a:r>
            <a:r>
              <a:rPr lang="en-US" sz="1400" b="1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400" b="1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03/04/2014 </a:t>
            </a:r>
            <a:endParaRPr lang="en-US" sz="1400" b="1" dirty="0" smtClean="0">
              <a:solidFill>
                <a:srgbClr val="0000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2713" indent="-112713">
              <a:defRPr/>
            </a:pPr>
            <a:r>
              <a:rPr lang="en-US" sz="1400" b="1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Injury: Non Accidental Death (NAD)</a:t>
            </a:r>
          </a:p>
          <a:p>
            <a:pPr marL="112713" indent="-112713">
              <a:defRPr/>
            </a:pPr>
            <a:endParaRPr lang="en-US" sz="28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What happened?</a:t>
            </a:r>
          </a:p>
          <a:p>
            <a:pPr marL="114300" indent="-1143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43 years old senior electrical technician passed away at Haima hospital from lung condition as a complication of acute and significant disease of the pancreas.</a:t>
            </a:r>
            <a:endParaRPr lang="en-GB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6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Learning from this Incident: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6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3038" indent="-173038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Periodic medical examination is available to all PDO and contractor employees. This help early recognition of most significant medical conditions. </a:t>
            </a:r>
          </a:p>
          <a:p>
            <a:pPr marL="173038" indent="-173038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3038" indent="-173038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Regular medical check ups also provide opportunity for discussion on health and lifestyle/behavioral concerns such as smoking, drugs and excessive alcohol consumption. Treatment and rehabilitations are made available for most of these diseases/ behavioral problems.</a:t>
            </a:r>
          </a:p>
          <a:p>
            <a:pPr marL="173038" indent="-173038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3038" indent="-173038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We ask employee to seek private consultations and help from the medical department.</a:t>
            </a:r>
            <a:endParaRPr lang="en-US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MSE54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</a:t>
            </a:r>
            <a:r>
              <a:rPr lang="en-US" sz="1000" b="0" smtClean="0">
                <a:latin typeface="+mn-lt"/>
                <a:cs typeface="Calibri" pitchFamily="34" charset="0"/>
              </a:rPr>
              <a:t>Learning No12                                                              </a:t>
            </a:r>
            <a:r>
              <a:rPr lang="en-US" sz="1000" b="0" dirty="0" smtClean="0">
                <a:latin typeface="+mn-lt"/>
                <a:cs typeface="Calibri" pitchFamily="34" charset="0"/>
              </a:rPr>
              <a:t>03/04/2014</a:t>
            </a: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" y="838200"/>
            <a:ext cx="8351838" cy="32624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2713">
              <a:defRPr/>
            </a:pPr>
            <a:r>
              <a:rPr lang="en-GB" sz="1400" b="1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Date : </a:t>
            </a:r>
            <a:r>
              <a:rPr lang="en-US" sz="1400" b="1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400" b="1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03/04/2014 </a:t>
            </a:r>
            <a:endParaRPr lang="en-US" sz="1400" b="1" dirty="0" smtClean="0">
              <a:solidFill>
                <a:srgbClr val="0000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2713">
              <a:defRPr/>
            </a:pPr>
            <a:r>
              <a:rPr lang="en-US" sz="1400" b="1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Non Accidental Death (NAD)</a:t>
            </a:r>
          </a:p>
          <a:p>
            <a:pPr marL="342900" indent="-342900" eaLnBrk="1" hangingPunct="1">
              <a:defRPr/>
            </a:pPr>
            <a:endParaRPr lang="en-US" sz="2000" b="1" dirty="0" smtClean="0">
              <a:solidFill>
                <a:srgbClr val="0000FF"/>
              </a:solidFill>
              <a:latin typeface="Tahoma" pitchFamily="34" charset="0"/>
            </a:endParaRPr>
          </a:p>
          <a:p>
            <a:pPr marL="112713" eaLnBrk="1" hangingPunct="1">
              <a:defRPr/>
            </a:pPr>
            <a:r>
              <a:rPr lang="en-US" sz="1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As a learning from this incident and ensure continual improvement all Contract Managers are to review their HSE HEMP against the questions asked below:</a:t>
            </a:r>
          </a:p>
          <a:p>
            <a:pPr marL="342900" indent="-342900" eaLnBrk="1" hangingPunct="1">
              <a:defRPr/>
            </a:pPr>
            <a:endParaRPr lang="en-US" sz="2000" b="1" dirty="0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230188" eaLnBrk="1" hangingPunct="1">
              <a:defRPr/>
            </a:pPr>
            <a:r>
              <a:rPr lang="en-US" sz="1400" b="1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Confirm </a:t>
            </a:r>
            <a:r>
              <a:rPr lang="en-US" sz="1400" b="1" dirty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following:</a:t>
            </a:r>
          </a:p>
          <a:p>
            <a:pPr marL="342900" indent="-342900" eaLnBrk="1" hangingPunct="1">
              <a:defRPr/>
            </a:pPr>
            <a:endParaRPr lang="en-US" sz="20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4163" indent="-171450" eaLnBrk="1" hangingPunct="1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Are your staff up to date with their periodic medical examinations?</a:t>
            </a:r>
          </a:p>
          <a:p>
            <a:pPr marL="284163" indent="-171450" eaLnBrk="1" hangingPunct="1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 you have a social specialist  who your employees can approach for assistance?</a:t>
            </a:r>
          </a:p>
          <a:p>
            <a:pPr marL="284163" indent="-171450" eaLnBrk="1" hangingPunct="1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your staff report to their supervisors when they see suspicious behavior in their colleagues?</a:t>
            </a:r>
          </a:p>
          <a:p>
            <a:pPr marL="284163" indent="-171450" eaLnBrk="1" hangingPunct="1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Are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your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staff aware of your company Drug or Alcohol Policy?</a:t>
            </a:r>
          </a:p>
          <a:p>
            <a:pPr marL="284163" indent="-171450" eaLnBrk="1" hangingPunct="1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Is your Drug &amp; Alcohol Policy </a:t>
            </a:r>
            <a:r>
              <a:rPr lang="en-US" sz="140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effective</a:t>
            </a:r>
            <a:r>
              <a:rPr lang="en-US" sz="140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?</a:t>
            </a:r>
            <a:endParaRPr lang="en-US" sz="1400" dirty="0"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to contractors 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Discuss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in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Meetings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18787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EEC96320-2435-4EA7-BA03-D1AFD3E5177E}"/>
</file>

<file path=customXml/itemProps2.xml><?xml version="1.0" encoding="utf-8"?>
<ds:datastoreItem xmlns:ds="http://schemas.openxmlformats.org/officeDocument/2006/customXml" ds:itemID="{80F44521-17B2-44DB-B6E2-E5612994EABB}"/>
</file>

<file path=customXml/itemProps3.xml><?xml version="1.0" encoding="utf-8"?>
<ds:datastoreItem xmlns:ds="http://schemas.openxmlformats.org/officeDocument/2006/customXml" ds:itemID="{3CB7D4B7-1434-483F-9201-31A9BE16B9F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1627</TotalTime>
  <Words>295</Words>
  <Application>Microsoft Office PowerPoint</Application>
  <PresentationFormat>On-screen Show (4:3)</PresentationFormat>
  <Paragraphs>35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mu55250</cp:lastModifiedBy>
  <cp:revision>150</cp:revision>
  <dcterms:created xsi:type="dcterms:W3CDTF">2001-05-03T06:07:08Z</dcterms:created>
  <dcterms:modified xsi:type="dcterms:W3CDTF">2014-07-07T04:48:05Z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