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133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pdointernet/hseforcontractors/Pages/OnlineLibrary1.aspx" TargetMode="External"/><Relationship Id="rId7" Type="http://schemas.microsoft.com/office/2007/relationships/hdphoto" Target="../media/hdphoto1.wdp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google.com/url?sa=i&amp;source=images&amp;cd=&amp;cad=rja&amp;uact=8&amp;docid=8WCrFNKvJwKu2M&amp;tbnid=9KaI_MufCfa_MM:&amp;ved=0CAgQjRw&amp;url=http://depositphotos.com/20339601/stock-illustration-legs.html&amp;ei=Wr87U4SHIOTD7AbkwIG4Bg&amp;psig=AFQjCNGfO0m8wVkbTSq0MhNgGqUc6AW6gw&amp;ust=1396510938584171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13                                                              30/03/2014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pic>
        <p:nvPicPr>
          <p:cNvPr id="7" name="Picture 2" descr="\\mbnas03\QHSE\QHSE\7. Implementation and Performance Monitoring\7.2 Incident Reporting, Investigation and Review\Incidents Production\WL, NCP, WHM\45 Wrist Injury 30 Mar 14\Pic\IMG_1694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461680" y="1722436"/>
            <a:ext cx="3529920" cy="181108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257800" cy="39780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30/03/2014.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 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Fractured wrist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r>
              <a:rPr lang="en-US" sz="1400" dirty="0" smtClean="0">
                <a:latin typeface="+mj-lt"/>
              </a:rPr>
              <a:t>A 12</a:t>
            </a:r>
            <a:r>
              <a:rPr lang="en-US" sz="1400" dirty="0">
                <a:latin typeface="+mj-lt"/>
              </a:rPr>
              <a:t>” crossover was placed vertically on </a:t>
            </a:r>
            <a:r>
              <a:rPr lang="en-US" sz="1400" dirty="0" smtClean="0">
                <a:latin typeface="+mj-lt"/>
              </a:rPr>
              <a:t>a </a:t>
            </a:r>
            <a:r>
              <a:rPr lang="en-US" sz="1400" dirty="0">
                <a:latin typeface="+mj-lt"/>
              </a:rPr>
              <a:t>Tubular </a:t>
            </a:r>
            <a:r>
              <a:rPr lang="en-US" sz="1400" dirty="0" smtClean="0">
                <a:latin typeface="+mj-lt"/>
              </a:rPr>
              <a:t>rack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on the HIAB truck. In </a:t>
            </a:r>
            <a:r>
              <a:rPr lang="en-US" sz="1400" dirty="0">
                <a:latin typeface="+mj-lt"/>
              </a:rPr>
              <a:t>order to protect the threads of the </a:t>
            </a:r>
            <a:r>
              <a:rPr lang="en-US" sz="1400" dirty="0" smtClean="0">
                <a:latin typeface="+mj-lt"/>
              </a:rPr>
              <a:t>Crossover </a:t>
            </a:r>
            <a:r>
              <a:rPr lang="en-US" sz="1400" dirty="0">
                <a:latin typeface="+mj-lt"/>
              </a:rPr>
              <a:t>from getting damage during </a:t>
            </a:r>
            <a:r>
              <a:rPr lang="en-US" sz="1400" dirty="0" smtClean="0">
                <a:latin typeface="+mj-lt"/>
              </a:rPr>
              <a:t>travelling, the Driver </a:t>
            </a:r>
            <a:r>
              <a:rPr lang="en-US" sz="1400" dirty="0">
                <a:latin typeface="+mj-lt"/>
              </a:rPr>
              <a:t>attempted to push the crossover into a horizontal position with his left foot while standing with his right foot on the lubricator and holding the side gate of the HIAB truck. During this attempt, </a:t>
            </a:r>
            <a:r>
              <a:rPr lang="en-US" sz="1400" dirty="0" smtClean="0">
                <a:latin typeface="+mj-lt"/>
              </a:rPr>
              <a:t>his right </a:t>
            </a:r>
            <a:r>
              <a:rPr lang="en-US" sz="1400" dirty="0">
                <a:latin typeface="+mj-lt"/>
              </a:rPr>
              <a:t>foot slipped from the lubricator, causing him to fall and hit his left wrist on another lubricator resulted in a hairline </a:t>
            </a:r>
            <a:r>
              <a:rPr lang="en-US" sz="1400" dirty="0" smtClean="0">
                <a:latin typeface="+mj-lt"/>
              </a:rPr>
              <a:t>fracture.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Always ensure  proper </a:t>
            </a:r>
            <a:r>
              <a:rPr lang="en-US" sz="1400" dirty="0" smtClean="0">
                <a:latin typeface="+mj-lt"/>
              </a:rPr>
              <a:t>loading </a:t>
            </a:r>
            <a:r>
              <a:rPr lang="en-US" sz="1400" dirty="0" smtClean="0">
                <a:latin typeface="+mj-lt"/>
              </a:rPr>
              <a:t>on </a:t>
            </a:r>
            <a:r>
              <a:rPr lang="en-US" sz="1400" dirty="0" smtClean="0">
                <a:latin typeface="+mj-lt"/>
              </a:rPr>
              <a:t>the back of the truck</a:t>
            </a:r>
            <a:endParaRPr lang="en-US" sz="1400" dirty="0">
              <a:latin typeface="+mj-lt"/>
            </a:endParaRP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Assess the risk and plan the </a:t>
            </a:r>
            <a:r>
              <a:rPr lang="en-US" sz="1400" dirty="0" smtClean="0">
                <a:latin typeface="+mj-lt"/>
              </a:rPr>
              <a:t>activity</a:t>
            </a:r>
          </a:p>
          <a:p>
            <a:pPr marL="171450" lvl="0" indent="-171450" algn="just"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Ensure TBT captures all tasks related to the </a:t>
            </a:r>
            <a:r>
              <a:rPr lang="en-US" sz="1400" dirty="0" smtClean="0">
                <a:latin typeface="+mj-lt"/>
              </a:rPr>
              <a:t>activity</a:t>
            </a:r>
          </a:p>
          <a:p>
            <a:pPr marL="171450" lvl="0" indent="-171450" algn="just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Don’t use </a:t>
            </a:r>
            <a:r>
              <a:rPr lang="en-US" sz="1400" dirty="0" smtClean="0">
                <a:latin typeface="+mj-lt"/>
              </a:rPr>
              <a:t>shortcuts </a:t>
            </a:r>
            <a:r>
              <a:rPr lang="en-US" sz="1400" dirty="0" smtClean="0">
                <a:latin typeface="+mj-lt"/>
              </a:rPr>
              <a:t>to finish your task.</a:t>
            </a:r>
            <a:endParaRPr lang="en-US" sz="1400" dirty="0">
              <a:latin typeface="+mj-lt"/>
            </a:endParaRPr>
          </a:p>
        </p:txBody>
      </p:sp>
      <p:pic>
        <p:nvPicPr>
          <p:cNvPr id="9" name="Picture 2" descr="http://t0.gstatic.com/images?q=tbn:ANd9GcQEpar4USDVKzTQn6EENw_bIw4D9DaytLEN-fiIb-GloZl-muMT2w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546" b="98907" l="11000" r="100000">
                        <a14:foregroundMark x1="89000" y1="56284" x2="89000" y2="56284"/>
                        <a14:foregroundMark x1="74000" y1="67213" x2="74000" y2="67213"/>
                        <a14:foregroundMark x1="73000" y1="43716" x2="73000" y2="43716"/>
                        <a14:foregroundMark x1="48500" y1="9836" x2="48500" y2="9836"/>
                        <a14:foregroundMark x1="53500" y1="26776" x2="53500" y2="26776"/>
                        <a14:foregroundMark x1="20500" y1="21858" x2="20500" y2="21858"/>
                        <a14:foregroundMark x1="15500" y1="66120" x2="15500" y2="66120"/>
                        <a14:foregroundMark x1="26500" y1="91257" x2="26500" y2="91257"/>
                        <a14:foregroundMark x1="27500" y1="74317" x2="27500" y2="74317"/>
                        <a14:backgroundMark x1="51500" y1="79235" x2="51500" y2="79235"/>
                        <a14:backgroundMark x1="91000" y1="84153" x2="91000" y2="84153"/>
                        <a14:backgroundMark x1="79000" y1="13115" x2="79000" y2="131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 rot="390456" flipH="1">
            <a:off x="7614331" y="768969"/>
            <a:ext cx="1166453" cy="160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\\mbnas03\QHSE\QHSE\7. Implementation and Performance Monitoring\7.2 Incident Reporting, Investigation and Review\Incidents Production\WL, NCP, WHM\2014\10 LTI Wrist Injury 30 Mar 14\IMG-20140424-WA000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733800"/>
            <a:ext cx="3546524" cy="26643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152400" y="5257800"/>
            <a:ext cx="5181600" cy="685800"/>
          </a:xfrm>
          <a:prstGeom prst="rect">
            <a:avLst/>
          </a:prstGeom>
          <a:solidFill>
            <a:schemeClr val="accent6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1800" b="1" dirty="0" smtClean="0">
                <a:solidFill>
                  <a:srgbClr val="FF0000"/>
                </a:solidFill>
                <a:latin typeface="Arial" charset="0"/>
                <a:cs typeface="Tahoma" pitchFamily="34" charset="0"/>
              </a:rPr>
              <a:t>  </a:t>
            </a:r>
            <a:r>
              <a:rPr lang="en-US" sz="1800" b="1" dirty="0" smtClean="0">
                <a:solidFill>
                  <a:srgbClr val="FFFF00"/>
                </a:solidFill>
                <a:latin typeface="Arial" charset="0"/>
                <a:cs typeface="Tahoma" pitchFamily="34" charset="0"/>
              </a:rPr>
              <a:t>Do not stand on the tools.</a:t>
            </a:r>
          </a:p>
          <a:p>
            <a:pPr algn="ctr" eaLnBrk="1" hangingPunct="1"/>
            <a:r>
              <a:rPr lang="en-US" sz="1800" b="1" dirty="0" smtClean="0">
                <a:solidFill>
                  <a:srgbClr val="FFFF00"/>
                </a:solidFill>
                <a:latin typeface="Arial" charset="0"/>
                <a:cs typeface="Tahoma" pitchFamily="34" charset="0"/>
              </a:rPr>
              <a:t>Provide proper storage rack for Cross overs.</a:t>
            </a:r>
          </a:p>
        </p:txBody>
      </p:sp>
      <p:grpSp>
        <p:nvGrpSpPr>
          <p:cNvPr id="12" name="Group 131"/>
          <p:cNvGrpSpPr>
            <a:grpSpLocks/>
          </p:cNvGrpSpPr>
          <p:nvPr/>
        </p:nvGrpSpPr>
        <p:grpSpPr bwMode="auto">
          <a:xfrm>
            <a:off x="8493076" y="2741487"/>
            <a:ext cx="336550" cy="544513"/>
            <a:chOff x="3504" y="544"/>
            <a:chExt cx="2287" cy="1855"/>
          </a:xfrm>
        </p:grpSpPr>
        <p:sp>
          <p:nvSpPr>
            <p:cNvPr id="1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Freeform 132"/>
          <p:cNvSpPr>
            <a:spLocks/>
          </p:cNvSpPr>
          <p:nvPr/>
        </p:nvSpPr>
        <p:spPr bwMode="auto">
          <a:xfrm>
            <a:off x="8458200" y="5791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13                                                              30/03/2014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8351838" cy="36009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30/03/2014.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 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Fractured wrist</a:t>
            </a:r>
            <a:endParaRPr lang="en-US" sz="12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12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1-Do you conduct a task specific TBT?</a:t>
            </a:r>
          </a:p>
          <a:p>
            <a:pPr marL="119063" indent="-119063" eaLnBrk="1" hangingPunct="1"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2-Do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p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rovide a proper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cross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over stand when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required?</a:t>
            </a:r>
          </a:p>
          <a:p>
            <a:pPr marL="119063" indent="-119063" eaLnBrk="1" hangingPunct="1"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3-Do you have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equipment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specific loading procedure?</a:t>
            </a:r>
          </a:p>
          <a:p>
            <a:pPr marL="119063" indent="-119063" eaLnBrk="1" hangingPunct="1"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4-Is the storage provision on your transporting vehicles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slip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&amp; trip hazards free?</a:t>
            </a:r>
          </a:p>
          <a:p>
            <a:pPr marL="119063" indent="-119063" eaLnBrk="1" hangingPunct="1"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5-Do you consider MOC when truck capacity or tool size are changed for transporting?</a:t>
            </a:r>
          </a:p>
          <a:p>
            <a:pPr marL="119063" lvl="0" indent="-119063" eaLnBrk="1" hangingPunct="1"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6-Do you have a system to ensure actions from lateral Learnings are implemented?</a:t>
            </a:r>
          </a:p>
          <a:p>
            <a:pPr marL="119063" lvl="0" indent="-119063" eaLnBrk="1" hangingPunct="1"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7-Is the alert/learning advice understood by the crew members?</a:t>
            </a:r>
          </a:p>
          <a:p>
            <a:pPr marL="119063" indent="-119063" eaLnBrk="1" hangingPunct="1">
              <a:defRPr/>
            </a:pPr>
            <a:endParaRPr lang="en-US" sz="1400" dirty="0">
              <a:latin typeface="+mj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in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18788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C3FA35E-EA1E-4138-AAA3-C19848C80AE5}"/>
</file>

<file path=customXml/itemProps2.xml><?xml version="1.0" encoding="utf-8"?>
<ds:datastoreItem xmlns:ds="http://schemas.openxmlformats.org/officeDocument/2006/customXml" ds:itemID="{6B4A3FA7-D1E3-4EA2-AD48-A61735565DD1}"/>
</file>

<file path=customXml/itemProps3.xml><?xml version="1.0" encoding="utf-8"?>
<ds:datastoreItem xmlns:ds="http://schemas.openxmlformats.org/officeDocument/2006/customXml" ds:itemID="{FAE535F5-5493-41B1-97C1-4D63D41A18A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1603</TotalTime>
  <Words>354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145</cp:revision>
  <dcterms:created xsi:type="dcterms:W3CDTF">2001-05-03T06:07:08Z</dcterms:created>
  <dcterms:modified xsi:type="dcterms:W3CDTF">2014-07-07T04:24:58Z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