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65" r:id="rId2"/>
    <p:sldId id="266"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92" y="-3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1</a:t>
            </a:fld>
            <a:endParaRPr lang="en-US"/>
          </a:p>
        </p:txBody>
      </p:sp>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MSE54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a:t>
            </a:r>
            <a:r>
              <a:rPr lang="en-US" sz="1000" b="0" smtClean="0">
                <a:latin typeface="+mn-lt"/>
                <a:cs typeface="Calibri" pitchFamily="34" charset="0"/>
              </a:rPr>
              <a:t>Learning No14                                                              </a:t>
            </a:r>
            <a:r>
              <a:rPr lang="en-US" sz="1000" b="0" dirty="0" smtClean="0">
                <a:latin typeface="+mn-lt"/>
                <a:cs typeface="Calibri" pitchFamily="34" charset="0"/>
              </a:rPr>
              <a:t>02/04/2014</a:t>
            </a:r>
          </a:p>
        </p:txBody>
      </p:sp>
      <p:sp>
        <p:nvSpPr>
          <p:cNvPr id="6"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7" name="Text Box 2"/>
          <p:cNvSpPr txBox="1">
            <a:spLocks noChangeArrowheads="1"/>
          </p:cNvSpPr>
          <p:nvPr/>
        </p:nvSpPr>
        <p:spPr bwMode="auto">
          <a:xfrm>
            <a:off x="228600" y="838200"/>
            <a:ext cx="6019800" cy="2777683"/>
          </a:xfrm>
          <a:prstGeom prst="rect">
            <a:avLst/>
          </a:prstGeom>
          <a:noFill/>
          <a:ln w="3175">
            <a:noFill/>
            <a:miter lim="800000"/>
            <a:headEnd/>
            <a:tailEnd/>
          </a:ln>
        </p:spPr>
        <p:txBody>
          <a:bodyPr wrap="square">
            <a:spAutoFit/>
          </a:bodyPr>
          <a:lstStyle/>
          <a:p>
            <a:pPr marL="114300" indent="-114300"/>
            <a:r>
              <a:rPr lang="en-GB" sz="1400" b="1" dirty="0" smtClean="0">
                <a:solidFill>
                  <a:schemeClr val="accent6"/>
                </a:solidFill>
                <a:latin typeface="Tahoma" pitchFamily="34" charset="0"/>
                <a:ea typeface="Tahoma" pitchFamily="34" charset="0"/>
                <a:cs typeface="Tahoma" pitchFamily="34" charset="0"/>
              </a:rPr>
              <a:t>Date:</a:t>
            </a:r>
            <a:r>
              <a:rPr lang="en-US" sz="1400" b="1" dirty="0" smtClean="0">
                <a:solidFill>
                  <a:schemeClr val="accent6"/>
                </a:solidFill>
                <a:latin typeface="Tahoma" pitchFamily="34" charset="0"/>
                <a:ea typeface="Tahoma" pitchFamily="34" charset="0"/>
                <a:cs typeface="Tahoma" pitchFamily="34" charset="0"/>
              </a:rPr>
              <a:t> 02/04/14</a:t>
            </a:r>
          </a:p>
          <a:p>
            <a:pPr marL="114300" indent="-114300"/>
            <a:r>
              <a:rPr lang="en-GB" sz="1400" b="1" dirty="0" smtClean="0">
                <a:solidFill>
                  <a:schemeClr val="accent6"/>
                </a:solidFill>
                <a:latin typeface="Tahoma" pitchFamily="34" charset="0"/>
                <a:ea typeface="Tahoma" pitchFamily="34" charset="0"/>
                <a:cs typeface="Tahoma" pitchFamily="34" charset="0"/>
              </a:rPr>
              <a:t>Injury: Fractured wrist</a:t>
            </a:r>
            <a:endParaRPr lang="en-US" sz="1400" b="1" dirty="0" smtClean="0">
              <a:solidFill>
                <a:schemeClr val="accent6"/>
              </a:solidFill>
              <a:latin typeface="Tahoma" pitchFamily="34" charset="0"/>
              <a:ea typeface="Tahoma" pitchFamily="34" charset="0"/>
              <a:cs typeface="Tahoma" pitchFamily="34" charset="0"/>
            </a:endParaRPr>
          </a:p>
          <a:p>
            <a:pPr marL="114300" indent="-114300"/>
            <a:endParaRPr lang="en-US" sz="1200" b="1" dirty="0" smtClean="0">
              <a:solidFill>
                <a:srgbClr val="3333CC"/>
              </a:solidFill>
              <a:latin typeface="Tahoma" pitchFamily="34" charset="0"/>
              <a:ea typeface="Tahoma" pitchFamily="34" charset="0"/>
              <a:cs typeface="Tahoma" pitchFamily="34" charset="0"/>
            </a:endParaRPr>
          </a:p>
          <a:p>
            <a:pPr marL="114300" indent="-114300"/>
            <a:r>
              <a:rPr lang="en-US" sz="1600" b="1" dirty="0" smtClean="0">
                <a:solidFill>
                  <a:srgbClr val="FF0000"/>
                </a:solidFill>
                <a:latin typeface="Tahoma" pitchFamily="34" charset="0"/>
                <a:ea typeface="Tahoma" pitchFamily="34" charset="0"/>
                <a:cs typeface="Tahoma" pitchFamily="34" charset="0"/>
              </a:rPr>
              <a:t>What </a:t>
            </a:r>
            <a:r>
              <a:rPr lang="en-US" sz="1600" b="1" dirty="0">
                <a:solidFill>
                  <a:srgbClr val="FF0000"/>
                </a:solidFill>
                <a:latin typeface="Tahoma" pitchFamily="34" charset="0"/>
                <a:ea typeface="Tahoma" pitchFamily="34" charset="0"/>
                <a:cs typeface="Tahoma" pitchFamily="34" charset="0"/>
              </a:rPr>
              <a:t>happened?</a:t>
            </a:r>
          </a:p>
          <a:p>
            <a:pPr algn="just"/>
            <a:endParaRPr lang="en-US" sz="1050" dirty="0" smtClean="0">
              <a:latin typeface="Tahoma" pitchFamily="34" charset="0"/>
              <a:ea typeface="Tahoma" pitchFamily="34" charset="0"/>
              <a:cs typeface="Tahoma" pitchFamily="34" charset="0"/>
            </a:endParaRPr>
          </a:p>
          <a:p>
            <a:pPr algn="just"/>
            <a:r>
              <a:rPr lang="en-US" sz="1200" dirty="0" smtClean="0">
                <a:latin typeface="Tahoma" pitchFamily="34" charset="0"/>
                <a:ea typeface="Tahoma" pitchFamily="34" charset="0"/>
                <a:cs typeface="Tahoma" pitchFamily="34" charset="0"/>
              </a:rPr>
              <a:t>While coming down from the crane operating cabin to approach the crane driving cabin, the Crane Operator left foot slipped from the crane platform, just below the cabin. He lost his balance and fell on to the ground, with his body weight on to his left hand. </a:t>
            </a:r>
          </a:p>
          <a:p>
            <a:pPr marL="114300" indent="-114300" algn="just">
              <a:defRPr/>
            </a:pPr>
            <a:endParaRPr lang="en-US" sz="1000" b="1" dirty="0" smtClean="0">
              <a:solidFill>
                <a:srgbClr val="3333CC"/>
              </a:solidFill>
              <a:latin typeface="Tahoma" pitchFamily="34" charset="0"/>
              <a:ea typeface="Tahoma" pitchFamily="34" charset="0"/>
              <a:cs typeface="Tahoma" pitchFamily="34" charset="0"/>
            </a:endParaRPr>
          </a:p>
          <a:p>
            <a:pPr marL="114300" indent="-114300" algn="just">
              <a:defRPr/>
            </a:pPr>
            <a:r>
              <a:rPr lang="en-US" sz="1600" b="1" dirty="0" smtClean="0">
                <a:solidFill>
                  <a:srgbClr val="3333CC"/>
                </a:solidFill>
                <a:latin typeface="Tahoma" pitchFamily="34" charset="0"/>
                <a:ea typeface="Tahoma" pitchFamily="34" charset="0"/>
                <a:cs typeface="Tahoma" pitchFamily="34" charset="0"/>
              </a:rPr>
              <a:t>Your</a:t>
            </a:r>
            <a:r>
              <a:rPr lang="en-US" sz="1600" b="1" dirty="0" smtClean="0">
                <a:solidFill>
                  <a:schemeClr val="accent2"/>
                </a:solidFill>
                <a:latin typeface="Tahoma" pitchFamily="34" charset="0"/>
                <a:ea typeface="Tahoma" pitchFamily="34" charset="0"/>
                <a:cs typeface="Tahoma" pitchFamily="34" charset="0"/>
              </a:rPr>
              <a:t> </a:t>
            </a:r>
            <a:r>
              <a:rPr lang="en-US" sz="1600" b="1" dirty="0">
                <a:solidFill>
                  <a:schemeClr val="accent2"/>
                </a:solidFill>
                <a:latin typeface="Tahoma" pitchFamily="34" charset="0"/>
                <a:ea typeface="Tahoma" pitchFamily="34" charset="0"/>
                <a:cs typeface="Tahoma" pitchFamily="34" charset="0"/>
              </a:rPr>
              <a:t>learning from this </a:t>
            </a:r>
            <a:r>
              <a:rPr lang="en-US" sz="1600" b="1" dirty="0" smtClean="0">
                <a:solidFill>
                  <a:schemeClr val="accent2"/>
                </a:solidFill>
                <a:latin typeface="Tahoma" pitchFamily="34" charset="0"/>
                <a:ea typeface="Tahoma" pitchFamily="34" charset="0"/>
                <a:cs typeface="Tahoma" pitchFamily="34" charset="0"/>
              </a:rPr>
              <a:t>incident..</a:t>
            </a:r>
          </a:p>
          <a:p>
            <a:pPr marL="114300" indent="-114300" algn="just">
              <a:defRPr/>
            </a:pPr>
            <a:endParaRPr lang="en-US" sz="1000" b="1" dirty="0" smtClean="0">
              <a:solidFill>
                <a:schemeClr val="accent2"/>
              </a:solidFill>
              <a:latin typeface="Tahoma" pitchFamily="34" charset="0"/>
              <a:ea typeface="Tahoma" pitchFamily="34" charset="0"/>
              <a:cs typeface="Tahoma" pitchFamily="34" charset="0"/>
            </a:endParaRPr>
          </a:p>
          <a:p>
            <a:pPr marL="182880" indent="-182880">
              <a:buFont typeface="Arial" pitchFamily="34" charset="0"/>
              <a:buChar char="•"/>
              <a:defRPr/>
            </a:pPr>
            <a:r>
              <a:rPr lang="en-US" sz="1200" dirty="0" smtClean="0">
                <a:latin typeface="Tahoma" pitchFamily="34" charset="0"/>
                <a:ea typeface="Tahoma" pitchFamily="34" charset="0"/>
                <a:cs typeface="Tahoma" pitchFamily="34" charset="0"/>
              </a:rPr>
              <a:t>Maintain </a:t>
            </a:r>
            <a:r>
              <a:rPr lang="en-US" sz="1200" dirty="0" smtClean="0">
                <a:solidFill>
                  <a:srgbClr val="000000"/>
                </a:solidFill>
                <a:latin typeface="Tahoma" pitchFamily="34" charset="0"/>
                <a:ea typeface="Tahoma" pitchFamily="34" charset="0"/>
                <a:cs typeface="Tahoma" pitchFamily="34" charset="0"/>
              </a:rPr>
              <a:t>crane platform </a:t>
            </a:r>
            <a:r>
              <a:rPr lang="en-US" sz="1200" dirty="0" smtClean="0">
                <a:latin typeface="Tahoma" pitchFamily="34" charset="0"/>
                <a:ea typeface="Tahoma" pitchFamily="34" charset="0"/>
                <a:cs typeface="Tahoma" pitchFamily="34" charset="0"/>
              </a:rPr>
              <a:t>cleanness from </a:t>
            </a:r>
            <a:r>
              <a:rPr lang="en-US" sz="1200" dirty="0" smtClean="0">
                <a:solidFill>
                  <a:srgbClr val="000000"/>
                </a:solidFill>
                <a:latin typeface="Tahoma" pitchFamily="34" charset="0"/>
                <a:ea typeface="Tahoma" pitchFamily="34" charset="0"/>
                <a:cs typeface="Tahoma" pitchFamily="34" charset="0"/>
              </a:rPr>
              <a:t>greasiness to avoid slips.</a:t>
            </a:r>
          </a:p>
          <a:p>
            <a:pPr marL="182880" indent="-182880">
              <a:buFont typeface="Arial" pitchFamily="34" charset="0"/>
              <a:buChar char="•"/>
              <a:defRPr/>
            </a:pPr>
            <a:r>
              <a:rPr lang="en-US" sz="1200" dirty="0" smtClean="0">
                <a:solidFill>
                  <a:srgbClr val="000000"/>
                </a:solidFill>
                <a:latin typeface="Tahoma" pitchFamily="34" charset="0"/>
                <a:ea typeface="Tahoma" pitchFamily="34" charset="0"/>
                <a:cs typeface="Tahoma" pitchFamily="34" charset="0"/>
              </a:rPr>
              <a:t>Watch your steps while ascending/descending and do it slowly and </a:t>
            </a:r>
            <a:r>
              <a:rPr lang="en-US" sz="1200" smtClean="0">
                <a:solidFill>
                  <a:srgbClr val="000000"/>
                </a:solidFill>
                <a:latin typeface="Tahoma" pitchFamily="34" charset="0"/>
                <a:ea typeface="Tahoma" pitchFamily="34" charset="0"/>
                <a:cs typeface="Tahoma" pitchFamily="34" charset="0"/>
              </a:rPr>
              <a:t>carefully.</a:t>
            </a:r>
            <a:endParaRPr lang="en-US" sz="1200" dirty="0" smtClean="0">
              <a:solidFill>
                <a:srgbClr val="000000"/>
              </a:solidFill>
              <a:latin typeface="Tahoma" pitchFamily="34" charset="0"/>
              <a:ea typeface="Tahoma" pitchFamily="34" charset="0"/>
              <a:cs typeface="Tahoma" pitchFamily="34" charset="0"/>
            </a:endParaRPr>
          </a:p>
        </p:txBody>
      </p:sp>
      <p:pic>
        <p:nvPicPr>
          <p:cNvPr id="8" name="Picture 2"/>
          <p:cNvPicPr>
            <a:picLocks noChangeAspect="1" noChangeArrowheads="1"/>
          </p:cNvPicPr>
          <p:nvPr/>
        </p:nvPicPr>
        <p:blipFill>
          <a:blip r:embed="rId4" cstate="email"/>
          <a:srcRect/>
          <a:stretch>
            <a:fillRect/>
          </a:stretch>
        </p:blipFill>
        <p:spPr bwMode="auto">
          <a:xfrm>
            <a:off x="6781800" y="3409949"/>
            <a:ext cx="2209800" cy="2762251"/>
          </a:xfrm>
          <a:prstGeom prst="rect">
            <a:avLst/>
          </a:prstGeom>
          <a:noFill/>
          <a:ln w="28575">
            <a:solidFill>
              <a:srgbClr val="006C31"/>
            </a:solidFill>
            <a:miter lim="800000"/>
            <a:headEnd/>
            <a:tailEnd/>
          </a:ln>
        </p:spPr>
      </p:pic>
      <p:sp>
        <p:nvSpPr>
          <p:cNvPr id="9" name="Oval 8"/>
          <p:cNvSpPr/>
          <p:nvPr/>
        </p:nvSpPr>
        <p:spPr bwMode="auto">
          <a:xfrm>
            <a:off x="7603671" y="3505200"/>
            <a:ext cx="473529" cy="381000"/>
          </a:xfrm>
          <a:prstGeom prst="ellipse">
            <a:avLst/>
          </a:prstGeom>
          <a:noFill/>
          <a:ln w="28575" cap="flat" cmpd="sng" algn="ctr">
            <a:solidFill>
              <a:srgbClr val="00CC00"/>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10" name="Oval 9"/>
          <p:cNvSpPr/>
          <p:nvPr/>
        </p:nvSpPr>
        <p:spPr bwMode="auto">
          <a:xfrm>
            <a:off x="8060871" y="5486399"/>
            <a:ext cx="473529" cy="381000"/>
          </a:xfrm>
          <a:prstGeom prst="ellipse">
            <a:avLst/>
          </a:prstGeom>
          <a:noFill/>
          <a:ln w="28575" cap="flat" cmpd="sng" algn="ctr">
            <a:solidFill>
              <a:srgbClr val="00CC00"/>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11" name="Oval 10"/>
          <p:cNvSpPr/>
          <p:nvPr/>
        </p:nvSpPr>
        <p:spPr bwMode="auto">
          <a:xfrm>
            <a:off x="7908471" y="5029199"/>
            <a:ext cx="473529" cy="381000"/>
          </a:xfrm>
          <a:prstGeom prst="ellipse">
            <a:avLst/>
          </a:prstGeom>
          <a:noFill/>
          <a:ln w="28575" cap="flat" cmpd="sng" algn="ctr">
            <a:solidFill>
              <a:srgbClr val="00CC00"/>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cxnSp>
        <p:nvCxnSpPr>
          <p:cNvPr id="12" name="Straight Arrow Connector 11"/>
          <p:cNvCxnSpPr>
            <a:endCxn id="9" idx="4"/>
          </p:cNvCxnSpPr>
          <p:nvPr/>
        </p:nvCxnSpPr>
        <p:spPr bwMode="auto">
          <a:xfrm rot="5400000" flipH="1" flipV="1">
            <a:off x="6701518" y="4804682"/>
            <a:ext cx="2057400" cy="220436"/>
          </a:xfrm>
          <a:prstGeom prst="straightConnector1">
            <a:avLst/>
          </a:prstGeom>
          <a:solidFill>
            <a:schemeClr val="accent1"/>
          </a:solidFill>
          <a:ln w="28575" cap="flat" cmpd="sng" algn="ctr">
            <a:solidFill>
              <a:srgbClr val="00CC00"/>
            </a:solidFill>
            <a:prstDash val="sysDot"/>
            <a:round/>
            <a:headEnd type="none" w="med" len="med"/>
            <a:tailEnd type="arrow"/>
          </a:ln>
          <a:effectLst/>
        </p:spPr>
      </p:cxnSp>
      <p:cxnSp>
        <p:nvCxnSpPr>
          <p:cNvPr id="13" name="Straight Arrow Connector 12"/>
          <p:cNvCxnSpPr>
            <a:endCxn id="11" idx="3"/>
          </p:cNvCxnSpPr>
          <p:nvPr/>
        </p:nvCxnSpPr>
        <p:spPr bwMode="auto">
          <a:xfrm rot="5400000" flipH="1" flipV="1">
            <a:off x="7466211" y="5508194"/>
            <a:ext cx="665397" cy="357817"/>
          </a:xfrm>
          <a:prstGeom prst="straightConnector1">
            <a:avLst/>
          </a:prstGeom>
          <a:solidFill>
            <a:schemeClr val="accent1"/>
          </a:solidFill>
          <a:ln w="28575" cap="flat" cmpd="sng" algn="ctr">
            <a:solidFill>
              <a:srgbClr val="00CC00"/>
            </a:solidFill>
            <a:prstDash val="sysDot"/>
            <a:round/>
            <a:headEnd type="none" w="med" len="med"/>
            <a:tailEnd type="arrow"/>
          </a:ln>
          <a:effectLst/>
        </p:spPr>
      </p:cxnSp>
      <p:cxnSp>
        <p:nvCxnSpPr>
          <p:cNvPr id="14" name="Straight Arrow Connector 13"/>
          <p:cNvCxnSpPr>
            <a:endCxn id="10" idx="3"/>
          </p:cNvCxnSpPr>
          <p:nvPr/>
        </p:nvCxnSpPr>
        <p:spPr bwMode="auto">
          <a:xfrm flipV="1">
            <a:off x="7620000" y="5811603"/>
            <a:ext cx="510218" cy="208196"/>
          </a:xfrm>
          <a:prstGeom prst="straightConnector1">
            <a:avLst/>
          </a:prstGeom>
          <a:solidFill>
            <a:schemeClr val="accent1"/>
          </a:solidFill>
          <a:ln w="28575" cap="flat" cmpd="sng" algn="ctr">
            <a:solidFill>
              <a:srgbClr val="00CC00"/>
            </a:solidFill>
            <a:prstDash val="sysDot"/>
            <a:round/>
            <a:headEnd type="none" w="med" len="med"/>
            <a:tailEnd type="arrow"/>
          </a:ln>
          <a:effectLst/>
        </p:spPr>
      </p:cxnSp>
      <p:sp>
        <p:nvSpPr>
          <p:cNvPr id="15" name="Freeform 132"/>
          <p:cNvSpPr>
            <a:spLocks/>
          </p:cNvSpPr>
          <p:nvPr/>
        </p:nvSpPr>
        <p:spPr bwMode="auto">
          <a:xfrm rot="21252275">
            <a:off x="6888855" y="5556091"/>
            <a:ext cx="48069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sz="1600" dirty="0">
              <a:solidFill>
                <a:srgbClr val="000000"/>
              </a:solidFill>
            </a:endParaRPr>
          </a:p>
        </p:txBody>
      </p:sp>
      <p:pic>
        <p:nvPicPr>
          <p:cNvPr id="16" name="Picture 2"/>
          <p:cNvPicPr>
            <a:picLocks noChangeAspect="1" noChangeArrowheads="1"/>
          </p:cNvPicPr>
          <p:nvPr/>
        </p:nvPicPr>
        <p:blipFill>
          <a:blip r:embed="rId5" cstate="email"/>
          <a:srcRect/>
          <a:stretch>
            <a:fillRect/>
          </a:stretch>
        </p:blipFill>
        <p:spPr bwMode="auto">
          <a:xfrm>
            <a:off x="6781800" y="847724"/>
            <a:ext cx="2209800" cy="2486025"/>
          </a:xfrm>
          <a:prstGeom prst="rect">
            <a:avLst/>
          </a:prstGeom>
          <a:noFill/>
          <a:ln w="28575">
            <a:solidFill>
              <a:srgbClr val="C00000"/>
            </a:solidFill>
            <a:miter lim="800000"/>
            <a:headEnd/>
            <a:tailEnd/>
          </a:ln>
        </p:spPr>
      </p:pic>
      <p:sp>
        <p:nvSpPr>
          <p:cNvPr id="17" name="Rectangle 16"/>
          <p:cNvSpPr/>
          <p:nvPr/>
        </p:nvSpPr>
        <p:spPr>
          <a:xfrm>
            <a:off x="8077200" y="2438400"/>
            <a:ext cx="838200" cy="830997"/>
          </a:xfrm>
          <a:prstGeom prst="rect">
            <a:avLst/>
          </a:prstGeom>
          <a:gradFill flip="none" rotWithShape="1">
            <a:gsLst>
              <a:gs pos="0">
                <a:srgbClr val="DDDDDD">
                  <a:shade val="30000"/>
                  <a:satMod val="115000"/>
                </a:srgbClr>
              </a:gs>
              <a:gs pos="50000">
                <a:srgbClr val="DDDDDD">
                  <a:shade val="67500"/>
                  <a:satMod val="115000"/>
                </a:srgbClr>
              </a:gs>
              <a:gs pos="100000">
                <a:srgbClr val="DDDDDD">
                  <a:shade val="100000"/>
                  <a:satMod val="115000"/>
                </a:srgbClr>
              </a:gs>
            </a:gsLst>
            <a:lin ang="13500000" scaled="1"/>
            <a:tileRect/>
          </a:gradFill>
          <a:ln w="25400">
            <a:solidFill>
              <a:srgbClr val="FF0000"/>
            </a:solidFill>
          </a:ln>
        </p:spPr>
        <p:style>
          <a:lnRef idx="0">
            <a:schemeClr val="accent3"/>
          </a:lnRef>
          <a:fillRef idx="3">
            <a:schemeClr val="accent3"/>
          </a:fillRef>
          <a:effectRef idx="3">
            <a:schemeClr val="accent3"/>
          </a:effectRef>
          <a:fontRef idx="minor">
            <a:schemeClr val="lt1"/>
          </a:fontRef>
        </p:style>
        <p:txBody>
          <a:bodyPr wrap="square">
            <a:spAutoFit/>
          </a:bodyPr>
          <a:lstStyle/>
          <a:p>
            <a:r>
              <a:rPr lang="en-US" sz="800" dirty="0" smtClean="0">
                <a:solidFill>
                  <a:schemeClr val="tx1"/>
                </a:solidFill>
                <a:latin typeface="+mj-lt"/>
              </a:rPr>
              <a:t>Holding only one hand on the handle support &amp; foot at the edge of platform</a:t>
            </a:r>
            <a:endParaRPr lang="en-US" sz="800" dirty="0">
              <a:solidFill>
                <a:schemeClr val="tx1"/>
              </a:solidFill>
              <a:latin typeface="+mj-lt"/>
            </a:endParaRPr>
          </a:p>
        </p:txBody>
      </p:sp>
      <p:cxnSp>
        <p:nvCxnSpPr>
          <p:cNvPr id="18" name="Straight Arrow Connector 17"/>
          <p:cNvCxnSpPr>
            <a:stCxn id="17" idx="1"/>
            <a:endCxn id="24" idx="5"/>
          </p:cNvCxnSpPr>
          <p:nvPr/>
        </p:nvCxnSpPr>
        <p:spPr bwMode="auto">
          <a:xfrm rot="10800000">
            <a:off x="7248246" y="1685645"/>
            <a:ext cx="828955" cy="1168254"/>
          </a:xfrm>
          <a:prstGeom prst="straightConnector1">
            <a:avLst/>
          </a:prstGeom>
          <a:solidFill>
            <a:schemeClr val="accent1"/>
          </a:solidFill>
          <a:ln w="25400" cap="flat" cmpd="sng" algn="ctr">
            <a:solidFill>
              <a:srgbClr val="FF0000"/>
            </a:solidFill>
            <a:prstDash val="sysDash"/>
            <a:round/>
            <a:headEnd type="none" w="med" len="med"/>
            <a:tailEnd type="arrow"/>
          </a:ln>
          <a:effectLst/>
        </p:spPr>
      </p:cxnSp>
      <p:grpSp>
        <p:nvGrpSpPr>
          <p:cNvPr id="19" name="Group 131"/>
          <p:cNvGrpSpPr>
            <a:grpSpLocks/>
          </p:cNvGrpSpPr>
          <p:nvPr/>
        </p:nvGrpSpPr>
        <p:grpSpPr bwMode="auto">
          <a:xfrm>
            <a:off x="6790764" y="2819400"/>
            <a:ext cx="295836" cy="457200"/>
            <a:chOff x="3504" y="544"/>
            <a:chExt cx="2287" cy="1855"/>
          </a:xfrm>
        </p:grpSpPr>
        <p:sp>
          <p:nvSpPr>
            <p:cNvPr id="20"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sz="1600" dirty="0">
                <a:solidFill>
                  <a:srgbClr val="000000"/>
                </a:solidFill>
              </a:endParaRPr>
            </a:p>
          </p:txBody>
        </p:sp>
        <p:sp>
          <p:nvSpPr>
            <p:cNvPr id="21"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sz="1600" dirty="0">
                <a:solidFill>
                  <a:srgbClr val="000000"/>
                </a:solidFill>
              </a:endParaRPr>
            </a:p>
          </p:txBody>
        </p:sp>
      </p:grpSp>
      <p:sp>
        <p:nvSpPr>
          <p:cNvPr id="22" name="Oval 21"/>
          <p:cNvSpPr/>
          <p:nvPr/>
        </p:nvSpPr>
        <p:spPr bwMode="auto">
          <a:xfrm>
            <a:off x="7086600" y="2514600"/>
            <a:ext cx="533400" cy="457200"/>
          </a:xfrm>
          <a:prstGeom prst="ellipse">
            <a:avLst/>
          </a:prstGeom>
          <a:noFill/>
          <a:ln w="19050">
            <a:solidFill>
              <a:srgbClr val="FF0000"/>
            </a:solidFill>
            <a:prstDash val="sysDash"/>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cxnSp>
        <p:nvCxnSpPr>
          <p:cNvPr id="23" name="Straight Arrow Connector 22"/>
          <p:cNvCxnSpPr/>
          <p:nvPr/>
        </p:nvCxnSpPr>
        <p:spPr bwMode="auto">
          <a:xfrm flipH="1" flipV="1">
            <a:off x="7467600" y="2667001"/>
            <a:ext cx="609600" cy="186898"/>
          </a:xfrm>
          <a:prstGeom prst="straightConnector1">
            <a:avLst/>
          </a:prstGeom>
          <a:solidFill>
            <a:schemeClr val="accent1"/>
          </a:solidFill>
          <a:ln w="25400" cap="flat" cmpd="sng" algn="ctr">
            <a:solidFill>
              <a:srgbClr val="FF0000"/>
            </a:solidFill>
            <a:prstDash val="sysDash"/>
            <a:round/>
            <a:headEnd type="none" w="med" len="med"/>
            <a:tailEnd type="arrow"/>
          </a:ln>
          <a:effectLst/>
        </p:spPr>
      </p:cxnSp>
      <p:sp>
        <p:nvSpPr>
          <p:cNvPr id="24" name="Oval 23"/>
          <p:cNvSpPr/>
          <p:nvPr/>
        </p:nvSpPr>
        <p:spPr bwMode="auto">
          <a:xfrm>
            <a:off x="6858000" y="1295400"/>
            <a:ext cx="457200" cy="457200"/>
          </a:xfrm>
          <a:prstGeom prst="ellipse">
            <a:avLst/>
          </a:prstGeom>
          <a:noFill/>
          <a:ln w="19050">
            <a:solidFill>
              <a:srgbClr val="FF0000"/>
            </a:solidFill>
            <a:prstDash val="sysDash"/>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25" name="Text Box 5"/>
          <p:cNvSpPr txBox="1">
            <a:spLocks noChangeArrowheads="1"/>
          </p:cNvSpPr>
          <p:nvPr/>
        </p:nvSpPr>
        <p:spPr bwMode="auto">
          <a:xfrm>
            <a:off x="304800" y="4572000"/>
            <a:ext cx="5486400" cy="584775"/>
          </a:xfrm>
          <a:prstGeom prst="rect">
            <a:avLst/>
          </a:prstGeom>
          <a:solidFill>
            <a:schemeClr val="accent2"/>
          </a:solidFill>
          <a:ln w="38100">
            <a:solidFill>
              <a:srgbClr val="FFFF00"/>
            </a:solidFill>
            <a:headEnd/>
            <a:tailEnd/>
          </a:ln>
        </p:spPr>
        <p:style>
          <a:lnRef idx="0">
            <a:schemeClr val="accent1"/>
          </a:lnRef>
          <a:fillRef idx="3">
            <a:schemeClr val="accent1"/>
          </a:fillRef>
          <a:effectRef idx="3">
            <a:schemeClr val="accent1"/>
          </a:effectRef>
          <a:fontRef idx="minor">
            <a:schemeClr val="lt1"/>
          </a:fontRef>
        </p:style>
        <p:txBody>
          <a:bodyPr wrap="square">
            <a:spAutoFit/>
          </a:bodyPr>
          <a:lstStyle/>
          <a:p>
            <a:pPr algn="ctr">
              <a:spcBef>
                <a:spcPct val="50000"/>
              </a:spcBef>
              <a:tabLst>
                <a:tab pos="287338" algn="l"/>
              </a:tabLst>
              <a:defRPr/>
            </a:pPr>
            <a:r>
              <a:rPr lang="en-US" sz="1600" b="1" dirty="0" smtClean="0">
                <a:solidFill>
                  <a:srgbClr val="FFFF00"/>
                </a:solidFill>
                <a:latin typeface="Tahoma" pitchFamily="34" charset="0"/>
                <a:ea typeface="Tahoma" pitchFamily="34" charset="0"/>
                <a:cs typeface="Tahoma" pitchFamily="34" charset="0"/>
              </a:rPr>
              <a:t>Apply 3 point contact while ascending/ descending  for proper stability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2</a:t>
            </a:fld>
            <a:endParaRPr lang="en-US"/>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MSE54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No14                                                              02/04/2014</a:t>
            </a:r>
          </a:p>
        </p:txBody>
      </p:sp>
      <p:sp>
        <p:nvSpPr>
          <p:cNvPr id="6"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7" name="Text Box 2"/>
          <p:cNvSpPr txBox="1">
            <a:spLocks noChangeArrowheads="1"/>
          </p:cNvSpPr>
          <p:nvPr/>
        </p:nvSpPr>
        <p:spPr bwMode="auto">
          <a:xfrm>
            <a:off x="251520" y="838200"/>
            <a:ext cx="8351838" cy="3108543"/>
          </a:xfrm>
          <a:prstGeom prst="rect">
            <a:avLst/>
          </a:prstGeom>
          <a:noFill/>
          <a:ln w="19050">
            <a:noFill/>
            <a:miter lim="800000"/>
            <a:headEnd/>
            <a:tailEnd/>
          </a:ln>
        </p:spPr>
        <p:txBody>
          <a:bodyPr>
            <a:spAutoFit/>
          </a:bodyPr>
          <a:lstStyle/>
          <a:p>
            <a:pPr marL="114300" indent="-114300"/>
            <a:r>
              <a:rPr lang="en-GB" sz="1200" b="1" dirty="0" smtClean="0">
                <a:solidFill>
                  <a:schemeClr val="accent6"/>
                </a:solidFill>
                <a:latin typeface="Tahoma" pitchFamily="34" charset="0"/>
                <a:ea typeface="Tahoma" pitchFamily="34" charset="0"/>
                <a:cs typeface="Tahoma" pitchFamily="34" charset="0"/>
              </a:rPr>
              <a:t>Date:</a:t>
            </a:r>
            <a:r>
              <a:rPr lang="en-US" sz="1200" b="1" dirty="0" smtClean="0">
                <a:solidFill>
                  <a:schemeClr val="accent6"/>
                </a:solidFill>
                <a:latin typeface="Tahoma" pitchFamily="34" charset="0"/>
                <a:ea typeface="Tahoma" pitchFamily="34" charset="0"/>
                <a:cs typeface="Tahoma" pitchFamily="34" charset="0"/>
              </a:rPr>
              <a:t> 02/04/14</a:t>
            </a:r>
          </a:p>
          <a:p>
            <a:pPr marL="114300" indent="-114300"/>
            <a:r>
              <a:rPr lang="en-GB" sz="1200" b="1" dirty="0" smtClean="0">
                <a:solidFill>
                  <a:schemeClr val="accent6"/>
                </a:solidFill>
                <a:latin typeface="Tahoma" pitchFamily="34" charset="0"/>
                <a:ea typeface="Tahoma" pitchFamily="34" charset="0"/>
                <a:cs typeface="Tahoma" pitchFamily="34" charset="0"/>
              </a:rPr>
              <a:t>Injury: fractured wrist</a:t>
            </a:r>
            <a:endParaRPr lang="en-US" sz="1200" b="1" dirty="0" smtClean="0">
              <a:solidFill>
                <a:schemeClr val="accent6"/>
              </a:solidFill>
              <a:latin typeface="Tahoma" pitchFamily="34" charset="0"/>
              <a:ea typeface="Tahoma" pitchFamily="34" charset="0"/>
              <a:cs typeface="Tahoma" pitchFamily="34" charset="0"/>
            </a:endParaRPr>
          </a:p>
          <a:p>
            <a:pPr>
              <a:defRPr/>
            </a:pPr>
            <a:endParaRPr lang="en-US" sz="600" dirty="0">
              <a:solidFill>
                <a:srgbClr val="000000"/>
              </a:solidFill>
              <a:latin typeface="Tahoma" pitchFamily="34" charset="0"/>
              <a:ea typeface="Tahoma" pitchFamily="34" charset="0"/>
              <a:cs typeface="Tahoma" pitchFamily="34" charset="0"/>
            </a:endParaRPr>
          </a:p>
          <a:p>
            <a:pPr marL="342900" indent="-342900">
              <a:defRPr/>
            </a:pPr>
            <a:endParaRPr lang="en-US" sz="1600" b="1" dirty="0" smtClean="0">
              <a:solidFill>
                <a:srgbClr val="FF0000"/>
              </a:solidFill>
              <a:latin typeface="Tahoma" pitchFamily="34" charset="0"/>
              <a:ea typeface="Tahoma" pitchFamily="34" charset="0"/>
              <a:cs typeface="Tahoma" pitchFamily="34" charset="0"/>
            </a:endParaRPr>
          </a:p>
          <a:p>
            <a:pPr marL="342900" indent="-342900">
              <a:defRPr/>
            </a:pPr>
            <a:r>
              <a:rPr lang="en-US" sz="1600" b="1" dirty="0" smtClean="0">
                <a:solidFill>
                  <a:srgbClr val="FF0000"/>
                </a:solidFill>
                <a:latin typeface="Tahoma" pitchFamily="34" charset="0"/>
                <a:ea typeface="Tahoma" pitchFamily="34" charset="0"/>
                <a:cs typeface="Tahoma" pitchFamily="34" charset="0"/>
              </a:rPr>
              <a:t>As </a:t>
            </a:r>
            <a:r>
              <a:rPr lang="en-US" sz="1600" b="1" dirty="0">
                <a:solidFill>
                  <a:srgbClr val="FF0000"/>
                </a:solidFill>
                <a:latin typeface="Tahoma" pitchFamily="34" charset="0"/>
                <a:ea typeface="Tahoma" pitchFamily="34" charset="0"/>
                <a:cs typeface="Tahoma" pitchFamily="34" charset="0"/>
              </a:rPr>
              <a:t>a learning from this incident and ensure continual improvement all contract</a:t>
            </a:r>
          </a:p>
          <a:p>
            <a:pPr marL="342900" indent="-342900">
              <a:defRPr/>
            </a:pPr>
            <a:r>
              <a:rPr lang="en-US" sz="1600" b="1" dirty="0">
                <a:solidFill>
                  <a:srgbClr val="FF0000"/>
                </a:solidFill>
                <a:latin typeface="Tahoma" pitchFamily="34" charset="0"/>
                <a:ea typeface="Tahoma" pitchFamily="34" charset="0"/>
                <a:cs typeface="Tahoma" pitchFamily="34" charset="0"/>
              </a:rPr>
              <a:t>managers are to review their HSE HEMP against the questions asked below        </a:t>
            </a:r>
          </a:p>
          <a:p>
            <a:pPr marL="342900" indent="-342900">
              <a:defRPr/>
            </a:pPr>
            <a:endParaRPr lang="en-US" sz="1600" b="1" dirty="0" smtClean="0">
              <a:solidFill>
                <a:schemeClr val="accent6"/>
              </a:solidFill>
              <a:latin typeface="Tahoma" pitchFamily="34" charset="0"/>
            </a:endParaRPr>
          </a:p>
          <a:p>
            <a:pPr marL="342900" indent="-342900">
              <a:defRPr/>
            </a:pPr>
            <a:r>
              <a:rPr lang="en-US" sz="1600" b="1" dirty="0" smtClean="0">
                <a:solidFill>
                  <a:schemeClr val="accent6"/>
                </a:solidFill>
                <a:latin typeface="Tahoma" pitchFamily="34" charset="0"/>
              </a:rPr>
              <a:t>Confirm the following:</a:t>
            </a:r>
          </a:p>
          <a:p>
            <a:pPr marL="342900" indent="-342900">
              <a:defRPr/>
            </a:pPr>
            <a:endParaRPr lang="en-US" sz="1400" strike="sngStrike" dirty="0" smtClean="0">
              <a:solidFill>
                <a:prstClr val="black"/>
              </a:solidFill>
              <a:latin typeface="Tahoma" pitchFamily="34" charset="0"/>
              <a:ea typeface="Tahoma" pitchFamily="34" charset="0"/>
              <a:cs typeface="Tahoma" pitchFamily="34" charset="0"/>
            </a:endParaRPr>
          </a:p>
          <a:p>
            <a:pPr marL="342900" indent="-342900">
              <a:buFont typeface="Arial" pitchFamily="34" charset="0"/>
              <a:buChar char="•"/>
              <a:defRPr/>
            </a:pPr>
            <a:r>
              <a:rPr lang="en-GB" sz="1200" dirty="0" smtClean="0">
                <a:latin typeface="Tahoma" pitchFamily="34" charset="0"/>
                <a:ea typeface="Tahoma" pitchFamily="34" charset="0"/>
                <a:cs typeface="Tahoma" pitchFamily="34" charset="0"/>
              </a:rPr>
              <a:t>Did you identify all possible hazards, risks and controls related to crane operator’s safety, are they part of TBT, TRIC and JSA?  </a:t>
            </a:r>
          </a:p>
          <a:p>
            <a:pPr marL="342900" lvl="1" indent="-342900">
              <a:buFont typeface="Arial" pitchFamily="34" charset="0"/>
              <a:buChar char="•"/>
              <a:defRPr/>
            </a:pPr>
            <a:r>
              <a:rPr lang="en-US" sz="1200" dirty="0" smtClean="0">
                <a:latin typeface="Tahoma" pitchFamily="34" charset="0"/>
                <a:ea typeface="Tahoma" pitchFamily="34" charset="0"/>
                <a:cs typeface="Tahoma" pitchFamily="34" charset="0"/>
              </a:rPr>
              <a:t>Did your hazard hunt / Safety behavior tour capture the hazards and risks related to the crane while ascending  and descending?</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109" charset="2"/>
              </a:rPr>
              <a:t>Do you have a system to ensure actions from lateral Learnings are implemented?</a:t>
            </a:r>
          </a:p>
          <a:p>
            <a:pPr marL="342900" lvl="1" indent="-342900">
              <a:buFont typeface="Arial" pitchFamily="34" charset="0"/>
              <a:buChar char="•"/>
              <a:defRPr/>
            </a:pPr>
            <a:r>
              <a:rPr lang="en-US" sz="1200" dirty="0" smtClean="0">
                <a:solidFill>
                  <a:schemeClr val="dk1"/>
                </a:solidFill>
                <a:latin typeface="Tahoma" pitchFamily="34" charset="0"/>
                <a:ea typeface="Tahoma" pitchFamily="34" charset="0"/>
                <a:cs typeface="Tahoma" pitchFamily="34" charset="0"/>
                <a:sym typeface="Wingdings" pitchFamily="-109" charset="2"/>
              </a:rPr>
              <a:t>Is the alert/learning advice understood by the crew members?</a:t>
            </a:r>
          </a:p>
        </p:txBody>
      </p:sp>
      <p:sp>
        <p:nvSpPr>
          <p:cNvPr id="8" name="Rectangle 7"/>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50" b="1" dirty="0">
                <a:solidFill>
                  <a:schemeClr val="tx2">
                    <a:lumMod val="75000"/>
                  </a:schemeClr>
                </a:solidFill>
                <a:cs typeface="Calibri" pitchFamily="34" charset="0"/>
              </a:rPr>
              <a:t>Use this Alert: </a:t>
            </a:r>
            <a:r>
              <a:rPr lang="en-US" sz="1050" b="1" dirty="0" smtClean="0">
                <a:solidFill>
                  <a:schemeClr val="tx2">
                    <a:lumMod val="75000"/>
                  </a:schemeClr>
                </a:solidFill>
                <a:cs typeface="Calibri" pitchFamily="34" charset="0"/>
                <a:sym typeface="Wingdings" pitchFamily="2" charset="2"/>
              </a:rPr>
              <a:t>Distribute to contractors  </a:t>
            </a:r>
            <a:r>
              <a:rPr lang="en-US" sz="1050" b="1" dirty="0" smtClean="0">
                <a:solidFill>
                  <a:schemeClr val="tx2">
                    <a:lumMod val="75000"/>
                  </a:schemeClr>
                </a:solidFill>
                <a:cs typeface="Calibri" pitchFamily="34" charset="0"/>
              </a:rPr>
              <a:t>Discuss </a:t>
            </a:r>
            <a:r>
              <a:rPr lang="en-US" sz="1050" b="1" dirty="0">
                <a:solidFill>
                  <a:schemeClr val="tx2">
                    <a:lumMod val="75000"/>
                  </a:schemeClr>
                </a:solidFill>
                <a:cs typeface="Calibri" pitchFamily="34" charset="0"/>
              </a:rPr>
              <a:t>in </a:t>
            </a:r>
            <a:r>
              <a:rPr lang="en-US" sz="1050" b="1" dirty="0" smtClean="0">
                <a:solidFill>
                  <a:schemeClr val="tx2">
                    <a:lumMod val="75000"/>
                  </a:schemeClr>
                </a:solidFill>
                <a:cs typeface="Calibri" pitchFamily="34" charset="0"/>
              </a:rPr>
              <a:t>Meetings</a:t>
            </a:r>
            <a:endParaRPr lang="en-US" sz="1050" b="1" dirty="0">
              <a:solidFill>
                <a:schemeClr val="tx2">
                  <a:lumMod val="75000"/>
                </a:schemeClr>
              </a:solidFill>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18789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9794B2A8-4811-4142-8ED0-E8AC7634B598}"/>
</file>

<file path=customXml/itemProps2.xml><?xml version="1.0" encoding="utf-8"?>
<ds:datastoreItem xmlns:ds="http://schemas.openxmlformats.org/officeDocument/2006/customXml" ds:itemID="{08421A39-3494-4FF6-B41D-C21A1CB3663E}"/>
</file>

<file path=customXml/itemProps3.xml><?xml version="1.0" encoding="utf-8"?>
<ds:datastoreItem xmlns:ds="http://schemas.openxmlformats.org/officeDocument/2006/customXml" ds:itemID="{D0C1FF30-C02B-4743-8838-EA34453FFD14}"/>
</file>

<file path=docProps/app.xml><?xml version="1.0" encoding="utf-8"?>
<Properties xmlns="http://schemas.openxmlformats.org/officeDocument/2006/extended-properties" xmlns:vt="http://schemas.openxmlformats.org/officeDocument/2006/docPropsVTypes">
  <Template/>
  <TotalTime>2044</TotalTime>
  <Words>297</Words>
  <Application>Microsoft Office PowerPoint</Application>
  <PresentationFormat>On-screen Show (4:3)</PresentationFormat>
  <Paragraphs>34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mu55250</cp:lastModifiedBy>
  <cp:revision>152</cp:revision>
  <dcterms:created xsi:type="dcterms:W3CDTF">2001-05-03T06:07:08Z</dcterms:created>
  <dcterms:modified xsi:type="dcterms:W3CDTF">2014-07-07T04:45:16Z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