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5" r:id="rId2"/>
    <p:sldId id="266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ECC799C-25FE-4C08-8A12-B3B3E5265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4EB0343-92F4-423D-84C1-8B26F61D24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3B2CDF5-6674-432C-8BEB-FD9BC991D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dointernet/hseforcontractors/Pages/OnlineLibrary1.aspx" TargetMode="External"/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dointernet/hseforcontractors/Pages/OnlineLibrary1.aspx" TargetMode="External"/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MSE54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No15                                                              26/02/2014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pic>
        <p:nvPicPr>
          <p:cNvPr id="7" name="Picture 3" descr="E:\INCIDENT ACCIDENT - RAH\2014\LTI 26 FEB 2014\PHOTOS\1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2762" b="14331"/>
          <a:stretch/>
        </p:blipFill>
        <p:spPr bwMode="auto">
          <a:xfrm>
            <a:off x="5410200" y="3544337"/>
            <a:ext cx="3429000" cy="23601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81000" y="1066800"/>
            <a:ext cx="4876800" cy="360868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26/02/2014</a:t>
            </a:r>
            <a:endParaRPr lang="en-US" sz="13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 algn="just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Injury: multiple fractures</a:t>
            </a:r>
          </a:p>
          <a:p>
            <a:pPr marL="114300" indent="-114300" algn="just">
              <a:defRPr/>
            </a:pPr>
            <a:endParaRPr lang="en-US" sz="1200" b="1" dirty="0" smtClean="0">
              <a:solidFill>
                <a:srgbClr val="33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happened?</a:t>
            </a:r>
            <a:endParaRPr lang="en-US" sz="16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2000" algn="just" eaLnBrk="1" hangingPunct="1">
              <a:defRPr/>
            </a:pP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electrician </a:t>
            </a: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was working </a:t>
            </a:r>
            <a:r>
              <a:rPr lang="en-US" sz="12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on a balcony situated at roof </a:t>
            </a: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height and was protected </a:t>
            </a:r>
            <a:r>
              <a:rPr lang="en-US" sz="12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from </a:t>
            </a: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fall </a:t>
            </a:r>
            <a:r>
              <a:rPr lang="en-US" sz="12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from height by barrier protection which had been fitted at the edge of the balcony.  The </a:t>
            </a: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electrician leaned </a:t>
            </a:r>
            <a:r>
              <a:rPr lang="en-US" sz="12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against the barrier which gave way and he and the barrier fell </a:t>
            </a: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8.1 meters </a:t>
            </a:r>
            <a:r>
              <a:rPr lang="en-US" sz="12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down to the ground below. </a:t>
            </a: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 </a:t>
            </a:r>
            <a:r>
              <a:rPr lang="en-US" sz="12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was </a:t>
            </a: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transferred </a:t>
            </a:r>
            <a:r>
              <a:rPr lang="en-US" sz="12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 Khoula hospital where he was admitted to intensive care. He sustained multiple fractures. </a:t>
            </a: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Your learning from this incident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..</a:t>
            </a:r>
          </a:p>
          <a:p>
            <a:pPr marL="114300" indent="-114300" algn="just">
              <a:defRPr/>
            </a:pPr>
            <a:endParaRPr lang="en-US" sz="1200" b="1" dirty="0" smtClean="0">
              <a:solidFill>
                <a:srgbClr val="33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 algn="just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Employ </a:t>
            </a: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competent personnel (CITB trained) for scaffolding works</a:t>
            </a:r>
          </a:p>
          <a:p>
            <a:pPr marL="114300" indent="-114300" algn="just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Intervene on all unsafe conditions.</a:t>
            </a:r>
          </a:p>
          <a:p>
            <a:pPr marL="114300" indent="-114300" algn="just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Never </a:t>
            </a:r>
            <a:r>
              <a:rPr lang="en-US" sz="12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be complacent and be safe at height</a:t>
            </a: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pPr marL="114300" indent="-114300" algn="just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Follow right medical emergency procedure.</a:t>
            </a:r>
            <a:endParaRPr lang="en-US" sz="12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Freeform 132"/>
          <p:cNvSpPr>
            <a:spLocks/>
          </p:cNvSpPr>
          <p:nvPr/>
        </p:nvSpPr>
        <p:spPr bwMode="auto">
          <a:xfrm>
            <a:off x="8229600" y="5291138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0" name="Picture 9" descr="E:\INCIDENT ACCIDENT - RAH\2014\LTI 26 FEB 2014\PHOTOS\10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0426"/>
          <a:stretch/>
        </p:blipFill>
        <p:spPr bwMode="auto">
          <a:xfrm>
            <a:off x="5410200" y="1066801"/>
            <a:ext cx="3367038" cy="2286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31"/>
          <p:cNvGrpSpPr>
            <a:grpSpLocks/>
          </p:cNvGrpSpPr>
          <p:nvPr/>
        </p:nvGrpSpPr>
        <p:grpSpPr bwMode="auto">
          <a:xfrm>
            <a:off x="8305800" y="2743200"/>
            <a:ext cx="336550" cy="544513"/>
            <a:chOff x="3504" y="544"/>
            <a:chExt cx="2287" cy="1855"/>
          </a:xfrm>
        </p:grpSpPr>
        <p:sp>
          <p:nvSpPr>
            <p:cNvPr id="12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76200" y="5105400"/>
            <a:ext cx="5181600" cy="584775"/>
          </a:xfrm>
          <a:prstGeom prst="rect">
            <a:avLst/>
          </a:prstGeom>
          <a:solidFill>
            <a:schemeClr val="accent2"/>
          </a:solidFill>
          <a:ln w="38100">
            <a:solidFill>
              <a:srgbClr val="FFFF00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tabLst>
                <a:tab pos="287338" algn="l"/>
              </a:tabLst>
              <a:defRPr/>
            </a:pPr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Follow </a:t>
            </a:r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working at heights procedures as per </a:t>
            </a:r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SP1257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MSE54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No15                                                              26/02/2014</a:t>
            </a: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58762" y="914400"/>
            <a:ext cx="8351838" cy="31854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just"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Date: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26/02/2014</a:t>
            </a:r>
            <a:endParaRPr lang="en-US" sz="13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 algn="just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Injury : Multiple fractures</a:t>
            </a:r>
          </a:p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As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are to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chemeClr val="accent6"/>
                </a:solidFill>
                <a:latin typeface="Tahoma" pitchFamily="34" charset="0"/>
              </a:rPr>
              <a:t>Confirm the following</a:t>
            </a:r>
            <a:r>
              <a:rPr lang="en-US" sz="1600" b="1" dirty="0" smtClean="0">
                <a:solidFill>
                  <a:schemeClr val="accent6"/>
                </a:solidFill>
                <a:latin typeface="Tahoma" pitchFamily="34" charset="0"/>
              </a:rPr>
              <a:t>:</a:t>
            </a:r>
          </a:p>
          <a:p>
            <a:pPr marL="342900" indent="-342900" eaLnBrk="1" hangingPunct="1">
              <a:defRPr/>
            </a:pPr>
            <a:endParaRPr lang="en-US" sz="16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200" dirty="0">
                <a:latin typeface="+mj-lt"/>
                <a:sym typeface="Wingdings" pitchFamily="2" charset="2"/>
              </a:rPr>
              <a:t>Do you </a:t>
            </a:r>
            <a:r>
              <a:rPr lang="en-US" sz="1200" dirty="0" smtClean="0">
                <a:latin typeface="+mj-lt"/>
              </a:rPr>
              <a:t>have sufficient competency </a:t>
            </a:r>
            <a:r>
              <a:rPr lang="en-US" sz="1200" dirty="0">
                <a:latin typeface="+mj-lt"/>
              </a:rPr>
              <a:t>in the requirements of SP1257</a:t>
            </a:r>
            <a:r>
              <a:rPr lang="en-US" sz="1200" dirty="0" smtClean="0">
                <a:latin typeface="+mj-lt"/>
                <a:sym typeface="Wingdings" pitchFamily="2" charset="2"/>
              </a:rPr>
              <a:t>?</a:t>
            </a:r>
            <a:endParaRPr lang="en-US" sz="1200" dirty="0"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200" dirty="0" smtClean="0">
                <a:latin typeface="+mj-lt"/>
                <a:sym typeface="Wingdings" pitchFamily="2" charset="2"/>
              </a:rPr>
              <a:t>Do you carry out risk assessment for all fall prevention measures?</a:t>
            </a:r>
            <a:endParaRPr lang="en-US" sz="1200" dirty="0"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200" dirty="0" smtClean="0">
                <a:latin typeface="+mj-lt"/>
                <a:sym typeface="Wingdings" pitchFamily="2" charset="2"/>
              </a:rPr>
              <a:t>Do </a:t>
            </a:r>
            <a:r>
              <a:rPr lang="en-US" sz="1200" dirty="0">
                <a:latin typeface="+mj-lt"/>
                <a:sym typeface="Wingdings" pitchFamily="2" charset="2"/>
              </a:rPr>
              <a:t>you comply with </a:t>
            </a:r>
            <a:r>
              <a:rPr lang="en-US" sz="1200" dirty="0">
                <a:latin typeface="+mj-lt"/>
              </a:rPr>
              <a:t>contractual requirements for HSE competency and training</a:t>
            </a:r>
            <a:r>
              <a:rPr lang="en-US" sz="1200" dirty="0" smtClean="0">
                <a:latin typeface="+mj-lt"/>
                <a:sym typeface="Wingdings" pitchFamily="2" charset="2"/>
              </a:rPr>
              <a:t>?</a:t>
            </a: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200" dirty="0" smtClean="0">
                <a:latin typeface="+mj-lt"/>
                <a:sym typeface="Wingdings" pitchFamily="2" charset="2"/>
              </a:rPr>
              <a:t>Do </a:t>
            </a:r>
            <a:r>
              <a:rPr lang="en-US" sz="1200" dirty="0">
                <a:latin typeface="+mj-lt"/>
                <a:sym typeface="Wingdings" pitchFamily="2" charset="2"/>
              </a:rPr>
              <a:t>you </a:t>
            </a:r>
            <a:r>
              <a:rPr lang="en-US" sz="1200" dirty="0" smtClean="0">
                <a:latin typeface="+mj-lt"/>
                <a:sym typeface="Wingdings" pitchFamily="2" charset="2"/>
              </a:rPr>
              <a:t>have effective </a:t>
            </a:r>
            <a:r>
              <a:rPr lang="en-US" sz="1200" dirty="0">
                <a:latin typeface="+mj-lt"/>
                <a:sym typeface="Wingdings" pitchFamily="2" charset="2"/>
              </a:rPr>
              <a:t>incident management competency and </a:t>
            </a:r>
            <a:r>
              <a:rPr lang="en-US" sz="1200" dirty="0" smtClean="0">
                <a:latin typeface="+mj-lt"/>
                <a:sym typeface="Wingdings" pitchFamily="2" charset="2"/>
              </a:rPr>
              <a:t>skills? </a:t>
            </a:r>
          </a:p>
          <a:p>
            <a:pPr marL="119063" lvl="0" indent="-119063" eaLnBrk="1" hangingPunct="1">
              <a:buFontTx/>
              <a:buChar char="•"/>
              <a:defRPr/>
            </a:pPr>
            <a:r>
              <a:rPr lang="en-US" sz="1200" dirty="0" smtClean="0">
                <a:latin typeface="+mj-lt"/>
                <a:sym typeface="Wingdings" pitchFamily="-109" charset="2"/>
              </a:rPr>
              <a:t>Do you have a system to ensure actions from lateral Learnings are implemented?</a:t>
            </a:r>
          </a:p>
          <a:p>
            <a:pPr marL="119063" lvl="0" indent="-119063" eaLnBrk="1" hangingPunct="1">
              <a:buFontTx/>
              <a:buChar char="•"/>
              <a:defRPr/>
            </a:pPr>
            <a:r>
              <a:rPr lang="en-US" sz="1200" dirty="0" smtClean="0">
                <a:latin typeface="+mj-lt"/>
                <a:sym typeface="Wingdings" pitchFamily="-109" charset="2"/>
              </a:rPr>
              <a:t>Is the alert/learning advice understood by the crew members?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to contractors 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Discuss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in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Meetings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18790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FBC06C8E-0B5A-422B-9F86-35A6D5F40A8E}"/>
</file>

<file path=customXml/itemProps2.xml><?xml version="1.0" encoding="utf-8"?>
<ds:datastoreItem xmlns:ds="http://schemas.openxmlformats.org/officeDocument/2006/customXml" ds:itemID="{F2CC7A4F-583A-40E4-B916-9E51129F2F67}"/>
</file>

<file path=customXml/itemProps3.xml><?xml version="1.0" encoding="utf-8"?>
<ds:datastoreItem xmlns:ds="http://schemas.openxmlformats.org/officeDocument/2006/customXml" ds:itemID="{9845FF65-7668-4F74-A71D-C0915F9BBA5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1645</TotalTime>
  <Words>307</Words>
  <Application>Microsoft Office PowerPoint</Application>
  <PresentationFormat>On-screen Show (4:3)</PresentationFormat>
  <Paragraphs>37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mu55250</cp:lastModifiedBy>
  <cp:revision>149</cp:revision>
  <dcterms:created xsi:type="dcterms:W3CDTF">2001-05-03T06:07:08Z</dcterms:created>
  <dcterms:modified xsi:type="dcterms:W3CDTF">2014-06-16T07:51:49Z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