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65" r:id="rId2"/>
    <p:sldId id="266"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85D7"/>
    <a:srgbClr val="5DD5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92" y="-3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C5A89C-F310-4B09-BFF9-9AE7E973013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0C7E593-5981-4A10-A638-46ED3433BB8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5ECC799C-25FE-4C08-8A12-B3B3E52650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44EB0343-92F4-423D-84C1-8B26F61D240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3B2CDF5-6674-432C-8BEB-FD9BC991DE45}"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dointernet/hseforcontractors/Pages/OnlineLibrary1.aspx" TargetMode="External"/><Relationship Id="rId2" Type="http://schemas.openxmlformats.org/officeDocument/2006/relationships/hyperlink" Target="mailto:talib.z.shaqsi@pdo.co.om"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hyperlink" Target="http://pdointernet/hseforcontractors/Pages/OnlineLibrary1.aspx" TargetMode="External"/><Relationship Id="rId2" Type="http://schemas.openxmlformats.org/officeDocument/2006/relationships/hyperlink" Target="mailto:talib.z.shaqsi@pdo.co.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ECC799C-25FE-4C08-8A12-B3B3E526506B}" type="slidenum">
              <a:rPr lang="en-US" smtClean="0"/>
              <a:pPr>
                <a:defRPr/>
              </a:pPr>
              <a:t>1</a:t>
            </a:fld>
            <a:endParaRPr lang="en-US"/>
          </a:p>
        </p:txBody>
      </p:sp>
      <p:sp>
        <p:nvSpPr>
          <p:cNvPr id="4" name="Rectangle 3"/>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a:solidFill>
                  <a:schemeClr val="tx2">
                    <a:lumMod val="75000"/>
                  </a:schemeClr>
                </a:solidFill>
                <a:cs typeface="Calibri" pitchFamily="34" charset="0"/>
              </a:rPr>
              <a:t>Use this Alert: Discuss in Tool Box Talks and HSE Meetings </a:t>
            </a:r>
            <a:r>
              <a:rPr lang="en-US" sz="1050" b="1" dirty="0">
                <a:solidFill>
                  <a:schemeClr val="tx2">
                    <a:lumMod val="75000"/>
                  </a:schemeClr>
                </a:solidFill>
                <a:cs typeface="Calibri" pitchFamily="34" charset="0"/>
                <a:sym typeface="Wingdings" pitchFamily="2" charset="2"/>
              </a:rPr>
              <a:t> Distribute to contractors  Post on HSE Notice Boards  Include in site HSE Induction</a:t>
            </a:r>
            <a:endParaRPr lang="en-US" sz="1050" b="1" dirty="0">
              <a:solidFill>
                <a:schemeClr val="tx2">
                  <a:lumMod val="75000"/>
                </a:schemeClr>
              </a:solidFill>
              <a:cs typeface="Calibri" pitchFamily="34" charset="0"/>
            </a:endParaRPr>
          </a:p>
        </p:txBody>
      </p:sp>
      <p:sp>
        <p:nvSpPr>
          <p:cNvPr id="5"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b="0" dirty="0" smtClean="0">
                <a:latin typeface="+mn-lt"/>
                <a:cs typeface="Calibri" pitchFamily="34" charset="0"/>
              </a:rPr>
              <a:t>Contact</a:t>
            </a:r>
            <a:r>
              <a:rPr lang="en-US" sz="1000" b="0" dirty="0" smtClean="0">
                <a:latin typeface="+mn-lt"/>
                <a:cs typeface="Calibri" pitchFamily="34" charset="0"/>
                <a:hlinkClick r:id="rId2"/>
              </a:rPr>
              <a:t>:  </a:t>
            </a:r>
            <a:r>
              <a:rPr lang="en-US" sz="1000" b="0" dirty="0" smtClean="0">
                <a:solidFill>
                  <a:srgbClr val="0070C0"/>
                </a:solidFill>
                <a:latin typeface="+mn-lt"/>
                <a:cs typeface="Calibri" pitchFamily="34" charset="0"/>
                <a:hlinkClick r:id="rId2"/>
              </a:rPr>
              <a:t>MSE54</a:t>
            </a:r>
            <a:r>
              <a:rPr lang="en-US" sz="1000" b="0" dirty="0" smtClean="0">
                <a:latin typeface="+mn-lt"/>
                <a:cs typeface="Calibri" pitchFamily="34" charset="0"/>
                <a:hlinkClick r:id="rId2"/>
              </a:rPr>
              <a:t> </a:t>
            </a:r>
            <a:r>
              <a:rPr lang="en-US" sz="1000" b="0" dirty="0" smtClean="0">
                <a:latin typeface="+mn-lt"/>
                <a:cs typeface="Calibri" pitchFamily="34" charset="0"/>
              </a:rPr>
              <a:t>for further information or visit the </a:t>
            </a:r>
            <a:r>
              <a:rPr lang="en-US" sz="1000" b="0" dirty="0" smtClean="0">
                <a:latin typeface="+mn-lt"/>
                <a:cs typeface="Calibri" pitchFamily="34" charset="0"/>
                <a:hlinkClick r:id="rId3"/>
              </a:rPr>
              <a:t>HSE Website</a:t>
            </a:r>
            <a:r>
              <a:rPr lang="en-US" sz="1000" b="0" dirty="0" smtClean="0">
                <a:latin typeface="+mn-lt"/>
                <a:cs typeface="Calibri" pitchFamily="34" charset="0"/>
              </a:rPr>
              <a:t>                                 Learning No 16                                                              </a:t>
            </a:r>
            <a:r>
              <a:rPr lang="en-US" sz="1000" b="0" dirty="0" smtClean="0">
                <a:latin typeface="+mn-lt"/>
                <a:cs typeface="Calibri" pitchFamily="34" charset="0"/>
              </a:rPr>
              <a:t>27/02/2014</a:t>
            </a:r>
            <a:endParaRPr lang="en-US" sz="1000" b="0" dirty="0" smtClean="0">
              <a:latin typeface="+mn-lt"/>
              <a:cs typeface="Calibri" pitchFamily="34" charset="0"/>
            </a:endParaRPr>
          </a:p>
        </p:txBody>
      </p:sp>
      <p:sp>
        <p:nvSpPr>
          <p:cNvPr id="6" name="TextBox 1"/>
          <p:cNvSpPr txBox="1">
            <a:spLocks noChangeArrowheads="1"/>
          </p:cNvSpPr>
          <p:nvPr/>
        </p:nvSpPr>
        <p:spPr bwMode="auto">
          <a:xfrm>
            <a:off x="0" y="-51375"/>
            <a:ext cx="9144000" cy="584775"/>
          </a:xfrm>
          <a:prstGeom prst="rect">
            <a:avLst/>
          </a:prstGeom>
          <a:noFill/>
          <a:ln>
            <a:noFill/>
          </a:ln>
          <a:extLst/>
        </p:spPr>
        <p:txBody>
          <a:bodyPr wrap="square"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a:r>
              <a:rPr lang="en-GB" sz="3200" b="1" dirty="0" smtClean="0">
                <a:solidFill>
                  <a:srgbClr val="0000FF"/>
                </a:solidFill>
                <a:latin typeface="Tahoma" pitchFamily="34" charset="0"/>
                <a:ea typeface="Tahoma" pitchFamily="34" charset="0"/>
                <a:cs typeface="Tahoma" pitchFamily="34" charset="0"/>
              </a:rPr>
              <a:t>PDO Safety Advice</a:t>
            </a:r>
          </a:p>
        </p:txBody>
      </p:sp>
      <p:sp>
        <p:nvSpPr>
          <p:cNvPr id="7" name="Text Box 2"/>
          <p:cNvSpPr txBox="1">
            <a:spLocks noChangeArrowheads="1"/>
          </p:cNvSpPr>
          <p:nvPr/>
        </p:nvSpPr>
        <p:spPr bwMode="auto">
          <a:xfrm>
            <a:off x="228600" y="838200"/>
            <a:ext cx="6019800" cy="4924425"/>
          </a:xfrm>
          <a:prstGeom prst="rect">
            <a:avLst/>
          </a:prstGeom>
          <a:noFill/>
          <a:ln w="3175">
            <a:noFill/>
            <a:miter lim="800000"/>
            <a:headEnd/>
            <a:tailEnd/>
          </a:ln>
        </p:spPr>
        <p:txBody>
          <a:bodyPr wrap="square">
            <a:spAutoFit/>
          </a:bodyPr>
          <a:lstStyle/>
          <a:p>
            <a:pPr marL="114300" indent="-114300"/>
            <a:r>
              <a:rPr lang="en-GB" sz="1400" b="1" dirty="0" smtClean="0">
                <a:solidFill>
                  <a:schemeClr val="accent6"/>
                </a:solidFill>
                <a:latin typeface="Tahoma" pitchFamily="34" charset="0"/>
                <a:ea typeface="Tahoma" pitchFamily="34" charset="0"/>
                <a:cs typeface="Tahoma" pitchFamily="34" charset="0"/>
              </a:rPr>
              <a:t>Date:</a:t>
            </a:r>
            <a:r>
              <a:rPr lang="en-US" sz="1400" b="1" dirty="0" smtClean="0">
                <a:solidFill>
                  <a:schemeClr val="accent6"/>
                </a:solidFill>
                <a:latin typeface="Tahoma" pitchFamily="34" charset="0"/>
                <a:ea typeface="Tahoma" pitchFamily="34" charset="0"/>
                <a:cs typeface="Tahoma" pitchFamily="34" charset="0"/>
              </a:rPr>
              <a:t> </a:t>
            </a:r>
            <a:r>
              <a:rPr lang="en-GB" sz="1400" b="1" dirty="0" smtClean="0">
                <a:solidFill>
                  <a:schemeClr val="accent6"/>
                </a:solidFill>
                <a:latin typeface="Tahoma" pitchFamily="34" charset="0"/>
                <a:ea typeface="Tahoma" pitchFamily="34" charset="0"/>
                <a:cs typeface="Tahoma" pitchFamily="34" charset="0"/>
              </a:rPr>
              <a:t>27.02.2014</a:t>
            </a:r>
            <a:endParaRPr lang="en-US" sz="1400" b="1" dirty="0" smtClean="0">
              <a:solidFill>
                <a:schemeClr val="accent6"/>
              </a:solidFill>
              <a:latin typeface="Tahoma" pitchFamily="34" charset="0"/>
              <a:ea typeface="Tahoma" pitchFamily="34" charset="0"/>
              <a:cs typeface="Tahoma" pitchFamily="34" charset="0"/>
            </a:endParaRPr>
          </a:p>
          <a:p>
            <a:pPr marL="114300" indent="-114300"/>
            <a:r>
              <a:rPr lang="en-GB" sz="1400" b="1" dirty="0" smtClean="0">
                <a:solidFill>
                  <a:schemeClr val="accent6"/>
                </a:solidFill>
                <a:latin typeface="Tahoma" pitchFamily="34" charset="0"/>
                <a:ea typeface="Tahoma" pitchFamily="34" charset="0"/>
                <a:cs typeface="Tahoma" pitchFamily="34" charset="0"/>
              </a:rPr>
              <a:t>Injury: Multiple 3</a:t>
            </a:r>
            <a:r>
              <a:rPr lang="en-GB" sz="1400" b="1" baseline="30000" dirty="0" smtClean="0">
                <a:solidFill>
                  <a:schemeClr val="accent6"/>
                </a:solidFill>
                <a:latin typeface="Tahoma" pitchFamily="34" charset="0"/>
                <a:ea typeface="Tahoma" pitchFamily="34" charset="0"/>
                <a:cs typeface="Tahoma" pitchFamily="34" charset="0"/>
              </a:rPr>
              <a:t>rd</a:t>
            </a:r>
            <a:r>
              <a:rPr lang="en-GB" sz="1400" b="1" dirty="0" smtClean="0">
                <a:solidFill>
                  <a:schemeClr val="accent6"/>
                </a:solidFill>
                <a:latin typeface="Tahoma" pitchFamily="34" charset="0"/>
                <a:ea typeface="Tahoma" pitchFamily="34" charset="0"/>
                <a:cs typeface="Tahoma" pitchFamily="34" charset="0"/>
              </a:rPr>
              <a:t> Party fatality, </a:t>
            </a:r>
            <a:r>
              <a:rPr lang="en-US" sz="1400" b="1" dirty="0" smtClean="0">
                <a:solidFill>
                  <a:schemeClr val="accent6"/>
                </a:solidFill>
                <a:latin typeface="Tahoma" pitchFamily="34" charset="0"/>
                <a:ea typeface="Tahoma" pitchFamily="34" charset="0"/>
                <a:cs typeface="Tahoma" pitchFamily="34" charset="0"/>
              </a:rPr>
              <a:t>Motor Vehicle </a:t>
            </a:r>
            <a:r>
              <a:rPr lang="en-GB" sz="1400" b="1" dirty="0" smtClean="0">
                <a:solidFill>
                  <a:schemeClr val="accent6"/>
                </a:solidFill>
                <a:latin typeface="Tahoma" pitchFamily="34" charset="0"/>
                <a:ea typeface="Tahoma" pitchFamily="34" charset="0"/>
                <a:cs typeface="Tahoma" pitchFamily="34" charset="0"/>
              </a:rPr>
              <a:t>collision </a:t>
            </a:r>
            <a:r>
              <a:rPr lang="en-US" sz="1400" b="1" dirty="0" smtClean="0">
                <a:solidFill>
                  <a:schemeClr val="accent6"/>
                </a:solidFill>
                <a:latin typeface="Tahoma" pitchFamily="34" charset="0"/>
                <a:ea typeface="Tahoma" pitchFamily="34" charset="0"/>
                <a:cs typeface="Tahoma" pitchFamily="34" charset="0"/>
              </a:rPr>
              <a:t>incident</a:t>
            </a:r>
          </a:p>
          <a:p>
            <a:pPr marL="114300" indent="-114300"/>
            <a:endParaRPr lang="en-US" sz="1200" b="1" dirty="0" smtClean="0">
              <a:solidFill>
                <a:srgbClr val="3333CC"/>
              </a:solidFill>
              <a:latin typeface="Tahoma" pitchFamily="34" charset="0"/>
              <a:ea typeface="Tahoma" pitchFamily="34" charset="0"/>
              <a:cs typeface="Tahoma" pitchFamily="34" charset="0"/>
            </a:endParaRPr>
          </a:p>
          <a:p>
            <a:pPr marL="114300" indent="-114300"/>
            <a:r>
              <a:rPr lang="en-US" sz="1600" b="1" dirty="0" smtClean="0">
                <a:solidFill>
                  <a:srgbClr val="FF0000"/>
                </a:solidFill>
                <a:latin typeface="Tahoma" pitchFamily="34" charset="0"/>
                <a:ea typeface="Tahoma" pitchFamily="34" charset="0"/>
                <a:cs typeface="Tahoma" pitchFamily="34" charset="0"/>
              </a:rPr>
              <a:t>What </a:t>
            </a:r>
            <a:r>
              <a:rPr lang="en-US" sz="1600" b="1" dirty="0">
                <a:solidFill>
                  <a:srgbClr val="FF0000"/>
                </a:solidFill>
                <a:latin typeface="Tahoma" pitchFamily="34" charset="0"/>
                <a:ea typeface="Tahoma" pitchFamily="34" charset="0"/>
                <a:cs typeface="Tahoma" pitchFamily="34" charset="0"/>
              </a:rPr>
              <a:t>happened?</a:t>
            </a:r>
          </a:p>
          <a:p>
            <a:pPr algn="just"/>
            <a:endParaRPr lang="en-US" sz="1200" dirty="0" smtClean="0">
              <a:latin typeface="Tahoma" pitchFamily="34" charset="0"/>
              <a:ea typeface="Tahoma" pitchFamily="34" charset="0"/>
              <a:cs typeface="Tahoma" pitchFamily="34" charset="0"/>
            </a:endParaRPr>
          </a:p>
          <a:p>
            <a:pPr algn="just"/>
            <a:r>
              <a:rPr lang="en-US" sz="1200" dirty="0" smtClean="0">
                <a:latin typeface="Tahoma" pitchFamily="34" charset="0"/>
                <a:ea typeface="Tahoma" pitchFamily="34" charset="0"/>
                <a:cs typeface="Tahoma" pitchFamily="34" charset="0"/>
              </a:rPr>
              <a:t>A prime mover and trailer was travelling towards Nimr, when the front driver side </a:t>
            </a:r>
            <a:r>
              <a:rPr lang="en-US" sz="1200" dirty="0" err="1" smtClean="0">
                <a:latin typeface="Tahoma" pitchFamily="34" charset="0"/>
                <a:ea typeface="Tahoma" pitchFamily="34" charset="0"/>
                <a:cs typeface="Tahoma" pitchFamily="34" charset="0"/>
              </a:rPr>
              <a:t>tyre</a:t>
            </a:r>
            <a:r>
              <a:rPr lang="en-US" sz="1200" dirty="0" smtClean="0">
                <a:latin typeface="Tahoma" pitchFamily="34" charset="0"/>
                <a:ea typeface="Tahoma" pitchFamily="34" charset="0"/>
                <a:cs typeface="Tahoma" pitchFamily="34" charset="0"/>
              </a:rPr>
              <a:t> blew out causing the vehicle to veer left across the carriageway into the path of an oncoming 3rd party light vehicle that was travelling in the opposite direction. Despite both drivers taking evasive actions, the two vehicles were unable to avoid each other and collided, tragically resulting in fatal injuries to the driver and passenger of the 3rd party vehicle. </a:t>
            </a:r>
          </a:p>
          <a:p>
            <a:pPr algn="just"/>
            <a:endParaRPr lang="en-US" sz="1200" dirty="0" smtClean="0">
              <a:latin typeface="Tahoma" pitchFamily="34" charset="0"/>
              <a:ea typeface="Tahoma" pitchFamily="34" charset="0"/>
              <a:cs typeface="Tahoma" pitchFamily="34" charset="0"/>
            </a:endParaRPr>
          </a:p>
          <a:p>
            <a:pPr marL="114300" indent="-114300" algn="just">
              <a:defRPr/>
            </a:pPr>
            <a:endParaRPr lang="en-US" sz="1000" b="1" dirty="0" smtClean="0">
              <a:solidFill>
                <a:srgbClr val="3333CC"/>
              </a:solidFill>
              <a:latin typeface="Tahoma" pitchFamily="34" charset="0"/>
              <a:ea typeface="Tahoma" pitchFamily="34" charset="0"/>
              <a:cs typeface="Tahoma" pitchFamily="34" charset="0"/>
            </a:endParaRPr>
          </a:p>
          <a:p>
            <a:pPr marL="114300" indent="-114300" algn="just">
              <a:defRPr/>
            </a:pPr>
            <a:r>
              <a:rPr lang="en-US" sz="1600" b="1" dirty="0" smtClean="0">
                <a:solidFill>
                  <a:srgbClr val="3333CC"/>
                </a:solidFill>
                <a:latin typeface="Tahoma" pitchFamily="34" charset="0"/>
                <a:ea typeface="Tahoma" pitchFamily="34" charset="0"/>
                <a:cs typeface="Tahoma" pitchFamily="34" charset="0"/>
              </a:rPr>
              <a:t>Your</a:t>
            </a:r>
            <a:r>
              <a:rPr lang="en-US" sz="1600" b="1" dirty="0" smtClean="0">
                <a:solidFill>
                  <a:schemeClr val="accent2"/>
                </a:solidFill>
                <a:latin typeface="Tahoma" pitchFamily="34" charset="0"/>
                <a:ea typeface="Tahoma" pitchFamily="34" charset="0"/>
                <a:cs typeface="Tahoma" pitchFamily="34" charset="0"/>
              </a:rPr>
              <a:t> </a:t>
            </a:r>
            <a:r>
              <a:rPr lang="en-US" sz="1600" b="1" dirty="0">
                <a:solidFill>
                  <a:schemeClr val="accent2"/>
                </a:solidFill>
                <a:latin typeface="Tahoma" pitchFamily="34" charset="0"/>
                <a:ea typeface="Tahoma" pitchFamily="34" charset="0"/>
                <a:cs typeface="Tahoma" pitchFamily="34" charset="0"/>
              </a:rPr>
              <a:t>learning from this </a:t>
            </a:r>
            <a:r>
              <a:rPr lang="en-US" sz="1600" b="1" dirty="0" smtClean="0">
                <a:solidFill>
                  <a:schemeClr val="accent2"/>
                </a:solidFill>
                <a:latin typeface="Tahoma" pitchFamily="34" charset="0"/>
                <a:ea typeface="Tahoma" pitchFamily="34" charset="0"/>
                <a:cs typeface="Tahoma" pitchFamily="34" charset="0"/>
              </a:rPr>
              <a:t>incident..</a:t>
            </a:r>
          </a:p>
          <a:p>
            <a:pPr marL="114300" indent="-114300" algn="just">
              <a:defRPr/>
            </a:pPr>
            <a:endParaRPr lang="en-US" sz="1600" b="1" dirty="0" smtClean="0">
              <a:solidFill>
                <a:schemeClr val="accent2"/>
              </a:solidFill>
              <a:latin typeface="Tahoma" pitchFamily="34" charset="0"/>
              <a:ea typeface="Tahoma" pitchFamily="34" charset="0"/>
              <a:cs typeface="Tahoma" pitchFamily="34" charset="0"/>
            </a:endParaRPr>
          </a:p>
          <a:p>
            <a:pPr eaLnBrk="1" hangingPunct="1">
              <a:defRPr/>
            </a:pPr>
            <a:r>
              <a:rPr lang="en-US" sz="1200" dirty="0" smtClean="0">
                <a:latin typeface="Tahoma" pitchFamily="34" charset="0"/>
                <a:ea typeface="Tahoma" pitchFamily="34" charset="0"/>
                <a:cs typeface="Tahoma" pitchFamily="34" charset="0"/>
              </a:rPr>
              <a:t>Check regularly before long journeys, or during journeys if you feel any vibration through steering wheel stop and check: </a:t>
            </a:r>
            <a:endParaRPr lang="en-US" sz="1200" dirty="0" smtClean="0">
              <a:solidFill>
                <a:srgbClr val="FF0000"/>
              </a:solidFill>
              <a:latin typeface="Tahoma" pitchFamily="34" charset="0"/>
              <a:ea typeface="Tahoma" pitchFamily="34" charset="0"/>
              <a:cs typeface="Tahoma" pitchFamily="34" charset="0"/>
            </a:endParaRPr>
          </a:p>
          <a:p>
            <a:pPr eaLnBrk="1" hangingPunct="1">
              <a:defRPr/>
            </a:pPr>
            <a:endParaRPr lang="en-US" sz="1200" dirty="0" smtClean="0">
              <a:latin typeface="Tahoma" pitchFamily="34" charset="0"/>
              <a:ea typeface="Tahoma" pitchFamily="34" charset="0"/>
              <a:cs typeface="Tahoma" pitchFamily="34" charset="0"/>
            </a:endParaRPr>
          </a:p>
          <a:p>
            <a:pPr marL="633413" lvl="1" indent="-176213" eaLnBrk="1" hangingPunct="1">
              <a:buFont typeface="Arial" pitchFamily="34" charset="0"/>
              <a:buChar char="•"/>
              <a:defRPr/>
            </a:pPr>
            <a:r>
              <a:rPr lang="en-US" sz="1200" dirty="0" err="1" smtClean="0">
                <a:latin typeface="Tahoma" pitchFamily="34" charset="0"/>
                <a:ea typeface="Tahoma" pitchFamily="34" charset="0"/>
                <a:cs typeface="Tahoma" pitchFamily="34" charset="0"/>
              </a:rPr>
              <a:t>Tyre</a:t>
            </a:r>
            <a:r>
              <a:rPr lang="en-US" sz="1200" dirty="0" smtClean="0">
                <a:latin typeface="Tahoma" pitchFamily="34" charset="0"/>
                <a:ea typeface="Tahoma" pitchFamily="34" charset="0"/>
                <a:cs typeface="Tahoma" pitchFamily="34" charset="0"/>
              </a:rPr>
              <a:t> pressures (note: </a:t>
            </a:r>
            <a:r>
              <a:rPr lang="en-US" sz="1200" dirty="0" err="1" smtClean="0">
                <a:latin typeface="Tahoma" pitchFamily="34" charset="0"/>
                <a:ea typeface="Tahoma" pitchFamily="34" charset="0"/>
                <a:cs typeface="Tahoma" pitchFamily="34" charset="0"/>
              </a:rPr>
              <a:t>tyre</a:t>
            </a:r>
            <a:r>
              <a:rPr lang="en-US" sz="1200" dirty="0" smtClean="0">
                <a:latin typeface="Tahoma" pitchFamily="34" charset="0"/>
                <a:ea typeface="Tahoma" pitchFamily="34" charset="0"/>
                <a:cs typeface="Tahoma" pitchFamily="34" charset="0"/>
              </a:rPr>
              <a:t> must be cold when being checked) </a:t>
            </a:r>
          </a:p>
          <a:p>
            <a:pPr marL="633413" lvl="1" indent="-176213" eaLnBrk="1" hangingPunct="1">
              <a:buFont typeface="Arial" pitchFamily="34" charset="0"/>
              <a:buChar char="•"/>
              <a:defRPr/>
            </a:pPr>
            <a:endParaRPr lang="en-US" sz="1200" dirty="0" smtClean="0">
              <a:latin typeface="Tahoma" pitchFamily="34" charset="0"/>
              <a:ea typeface="Tahoma" pitchFamily="34" charset="0"/>
              <a:cs typeface="Tahoma" pitchFamily="34" charset="0"/>
            </a:endParaRPr>
          </a:p>
          <a:p>
            <a:pPr marL="633413" lvl="1" indent="-176213" eaLnBrk="1" hangingPunct="1">
              <a:buFont typeface="Arial" pitchFamily="34" charset="0"/>
              <a:buChar char="•"/>
              <a:defRPr/>
            </a:pPr>
            <a:r>
              <a:rPr lang="en-US" sz="1200" dirty="0" smtClean="0">
                <a:latin typeface="Tahoma" pitchFamily="34" charset="0"/>
                <a:ea typeface="Tahoma" pitchFamily="34" charset="0"/>
                <a:cs typeface="Tahoma" pitchFamily="34" charset="0"/>
              </a:rPr>
              <a:t>For any damage or increased temperatures</a:t>
            </a:r>
          </a:p>
          <a:p>
            <a:pPr marL="633413" lvl="1" indent="-176213" eaLnBrk="1" hangingPunct="1">
              <a:buFont typeface="Arial" pitchFamily="34" charset="0"/>
              <a:buChar char="•"/>
              <a:defRPr/>
            </a:pPr>
            <a:endParaRPr lang="en-US" sz="1200" dirty="0" smtClean="0">
              <a:latin typeface="Tahoma" pitchFamily="34" charset="0"/>
              <a:ea typeface="Tahoma" pitchFamily="34" charset="0"/>
              <a:cs typeface="Tahoma" pitchFamily="34" charset="0"/>
            </a:endParaRPr>
          </a:p>
          <a:p>
            <a:pPr marL="633413" lvl="1" indent="-176213" eaLnBrk="1" hangingPunct="1">
              <a:buFont typeface="Arial" pitchFamily="34" charset="0"/>
              <a:buChar char="•"/>
              <a:defRPr/>
            </a:pPr>
            <a:r>
              <a:rPr lang="en-US" sz="1200" dirty="0" smtClean="0">
                <a:latin typeface="Tahoma" pitchFamily="34" charset="0"/>
                <a:ea typeface="Tahoma" pitchFamily="34" charset="0"/>
                <a:cs typeface="Tahoma" pitchFamily="34" charset="0"/>
              </a:rPr>
              <a:t>Signs of uneven wear</a:t>
            </a:r>
          </a:p>
          <a:p>
            <a:pPr marL="176213" indent="-176213" eaLnBrk="1" hangingPunct="1">
              <a:buFont typeface="Arial" pitchFamily="34" charset="0"/>
              <a:buChar char="•"/>
              <a:defRPr/>
            </a:pPr>
            <a:endParaRPr lang="en-US" sz="1200" dirty="0" smtClean="0">
              <a:latin typeface="Tahoma" pitchFamily="34" charset="0"/>
              <a:ea typeface="Tahoma" pitchFamily="34" charset="0"/>
              <a:cs typeface="Tahoma" pitchFamily="34" charset="0"/>
            </a:endParaRPr>
          </a:p>
          <a:p>
            <a:pPr marL="114300" indent="-114300" algn="just">
              <a:defRPr/>
            </a:pPr>
            <a:endParaRPr lang="en-US" sz="1200" dirty="0" smtClean="0">
              <a:latin typeface="Tahoma" pitchFamily="34" charset="0"/>
              <a:ea typeface="Tahoma" pitchFamily="34" charset="0"/>
              <a:cs typeface="Tahoma" pitchFamily="34" charset="0"/>
            </a:endParaRPr>
          </a:p>
        </p:txBody>
      </p:sp>
      <p:sp>
        <p:nvSpPr>
          <p:cNvPr id="25" name="Text Box 5"/>
          <p:cNvSpPr txBox="1">
            <a:spLocks noChangeArrowheads="1"/>
          </p:cNvSpPr>
          <p:nvPr/>
        </p:nvSpPr>
        <p:spPr bwMode="auto">
          <a:xfrm>
            <a:off x="457200" y="5562600"/>
            <a:ext cx="5486400" cy="338554"/>
          </a:xfrm>
          <a:prstGeom prst="rect">
            <a:avLst/>
          </a:prstGeom>
          <a:solidFill>
            <a:schemeClr val="accent2"/>
          </a:solidFill>
          <a:ln w="38100">
            <a:solidFill>
              <a:srgbClr val="FFFF00"/>
            </a:solidFill>
            <a:headEnd/>
            <a:tailEnd/>
          </a:ln>
        </p:spPr>
        <p:style>
          <a:lnRef idx="0">
            <a:schemeClr val="accent1"/>
          </a:lnRef>
          <a:fillRef idx="3">
            <a:schemeClr val="accent1"/>
          </a:fillRef>
          <a:effectRef idx="3">
            <a:schemeClr val="accent1"/>
          </a:effectRef>
          <a:fontRef idx="minor">
            <a:schemeClr val="lt1"/>
          </a:fontRef>
        </p:style>
        <p:txBody>
          <a:bodyPr wrap="square">
            <a:spAutoFit/>
          </a:bodyPr>
          <a:lstStyle/>
          <a:p>
            <a:pPr algn="ctr">
              <a:spcBef>
                <a:spcPct val="50000"/>
              </a:spcBef>
              <a:tabLst>
                <a:tab pos="287338" algn="l"/>
              </a:tabLst>
              <a:defRPr/>
            </a:pPr>
            <a:r>
              <a:rPr lang="en-US" sz="1600" b="1" dirty="0" smtClean="0">
                <a:solidFill>
                  <a:srgbClr val="FFFF00"/>
                </a:solidFill>
                <a:latin typeface="Tahoma" pitchFamily="34" charset="0"/>
                <a:ea typeface="Tahoma" pitchFamily="34" charset="0"/>
                <a:cs typeface="Tahoma" pitchFamily="34" charset="0"/>
              </a:rPr>
              <a:t>Check your </a:t>
            </a:r>
            <a:r>
              <a:rPr lang="en-US" sz="1600" b="1" dirty="0" err="1" smtClean="0">
                <a:solidFill>
                  <a:srgbClr val="FFFF00"/>
                </a:solidFill>
                <a:latin typeface="Tahoma" pitchFamily="34" charset="0"/>
                <a:ea typeface="Tahoma" pitchFamily="34" charset="0"/>
                <a:cs typeface="Tahoma" pitchFamily="34" charset="0"/>
              </a:rPr>
              <a:t>tyre</a:t>
            </a:r>
            <a:r>
              <a:rPr lang="en-US" sz="1600" b="1" dirty="0" smtClean="0">
                <a:solidFill>
                  <a:srgbClr val="FFFF00"/>
                </a:solidFill>
                <a:latin typeface="Tahoma" pitchFamily="34" charset="0"/>
                <a:ea typeface="Tahoma" pitchFamily="34" charset="0"/>
                <a:cs typeface="Tahoma" pitchFamily="34" charset="0"/>
              </a:rPr>
              <a:t>  pressure and condition  regularly</a:t>
            </a:r>
          </a:p>
        </p:txBody>
      </p:sp>
      <p:pic>
        <p:nvPicPr>
          <p:cNvPr id="26" name="Picture 25" descr="DSC_1415.jpg"/>
          <p:cNvPicPr>
            <a:picLocks noChangeAspect="1"/>
          </p:cNvPicPr>
          <p:nvPr/>
        </p:nvPicPr>
        <p:blipFill>
          <a:blip r:embed="rId4" cstate="email"/>
          <a:stretch>
            <a:fillRect/>
          </a:stretch>
        </p:blipFill>
        <p:spPr>
          <a:xfrm>
            <a:off x="6553200" y="1066800"/>
            <a:ext cx="2121891" cy="2133600"/>
          </a:xfrm>
          <a:prstGeom prst="rect">
            <a:avLst/>
          </a:prstGeom>
        </p:spPr>
      </p:pic>
      <p:grpSp>
        <p:nvGrpSpPr>
          <p:cNvPr id="27" name="Group 131"/>
          <p:cNvGrpSpPr>
            <a:grpSpLocks/>
          </p:cNvGrpSpPr>
          <p:nvPr/>
        </p:nvGrpSpPr>
        <p:grpSpPr bwMode="auto">
          <a:xfrm>
            <a:off x="8229600" y="1219200"/>
            <a:ext cx="336550" cy="544513"/>
            <a:chOff x="3504" y="544"/>
            <a:chExt cx="2287" cy="1855"/>
          </a:xfrm>
        </p:grpSpPr>
        <p:sp>
          <p:nvSpPr>
            <p:cNvPr id="28"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dirty="0"/>
            </a:p>
          </p:txBody>
        </p:sp>
        <p:sp>
          <p:nvSpPr>
            <p:cNvPr id="29"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dirty="0"/>
            </a:p>
          </p:txBody>
        </p:sp>
      </p:grpSp>
      <p:sp>
        <p:nvSpPr>
          <p:cNvPr id="30" name="Rectangle 29"/>
          <p:cNvSpPr/>
          <p:nvPr/>
        </p:nvSpPr>
        <p:spPr bwMode="auto">
          <a:xfrm>
            <a:off x="6477000" y="990600"/>
            <a:ext cx="2286000" cy="2286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31" name="Rectangle 30"/>
          <p:cNvSpPr/>
          <p:nvPr/>
        </p:nvSpPr>
        <p:spPr bwMode="auto">
          <a:xfrm>
            <a:off x="6400800" y="3429000"/>
            <a:ext cx="2362200" cy="24384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pic>
        <p:nvPicPr>
          <p:cNvPr id="1026" name="Picture 2"/>
          <p:cNvPicPr>
            <a:picLocks noChangeAspect="1" noChangeArrowheads="1"/>
          </p:cNvPicPr>
          <p:nvPr/>
        </p:nvPicPr>
        <p:blipFill>
          <a:blip r:embed="rId5" cstate="print"/>
          <a:srcRect/>
          <a:stretch>
            <a:fillRect/>
          </a:stretch>
        </p:blipFill>
        <p:spPr bwMode="auto">
          <a:xfrm>
            <a:off x="6477000" y="3505200"/>
            <a:ext cx="2209801" cy="2285999"/>
          </a:xfrm>
          <a:prstGeom prst="rect">
            <a:avLst/>
          </a:prstGeom>
          <a:noFill/>
          <a:ln w="9525">
            <a:noFill/>
            <a:miter lim="800000"/>
            <a:headEnd/>
            <a:tailEnd/>
          </a:ln>
          <a:effectLst/>
        </p:spPr>
      </p:pic>
      <p:sp>
        <p:nvSpPr>
          <p:cNvPr id="18" name="Freeform 132"/>
          <p:cNvSpPr>
            <a:spLocks/>
          </p:cNvSpPr>
          <p:nvPr/>
        </p:nvSpPr>
        <p:spPr bwMode="auto">
          <a:xfrm>
            <a:off x="8458200" y="3352800"/>
            <a:ext cx="304800" cy="3810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ECC799C-25FE-4C08-8A12-B3B3E526506B}" type="slidenum">
              <a:rPr lang="en-US" smtClean="0"/>
              <a:pPr>
                <a:defRPr/>
              </a:pPr>
              <a:t>2</a:t>
            </a:fld>
            <a:endParaRPr lang="en-US"/>
          </a:p>
        </p:txBody>
      </p:sp>
      <p:sp>
        <p:nvSpPr>
          <p:cNvPr id="5"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b="0" dirty="0" smtClean="0">
                <a:latin typeface="+mn-lt"/>
                <a:cs typeface="Calibri" pitchFamily="34" charset="0"/>
              </a:rPr>
              <a:t>Contact</a:t>
            </a:r>
            <a:r>
              <a:rPr lang="en-US" sz="1000" b="0" dirty="0" smtClean="0">
                <a:latin typeface="+mn-lt"/>
                <a:cs typeface="Calibri" pitchFamily="34" charset="0"/>
                <a:hlinkClick r:id="rId2"/>
              </a:rPr>
              <a:t>:  </a:t>
            </a:r>
            <a:r>
              <a:rPr lang="en-US" sz="1000" b="0" dirty="0" smtClean="0">
                <a:solidFill>
                  <a:srgbClr val="0070C0"/>
                </a:solidFill>
                <a:latin typeface="+mn-lt"/>
                <a:cs typeface="Calibri" pitchFamily="34" charset="0"/>
                <a:hlinkClick r:id="rId2"/>
              </a:rPr>
              <a:t>MSE54</a:t>
            </a:r>
            <a:r>
              <a:rPr lang="en-US" sz="1000" b="0" dirty="0" smtClean="0">
                <a:latin typeface="+mn-lt"/>
                <a:cs typeface="Calibri" pitchFamily="34" charset="0"/>
                <a:hlinkClick r:id="rId2"/>
              </a:rPr>
              <a:t> </a:t>
            </a:r>
            <a:r>
              <a:rPr lang="en-US" sz="1000" b="0" dirty="0" smtClean="0">
                <a:latin typeface="+mn-lt"/>
                <a:cs typeface="Calibri" pitchFamily="34" charset="0"/>
              </a:rPr>
              <a:t>for further information or visit the </a:t>
            </a:r>
            <a:r>
              <a:rPr lang="en-US" sz="1000" b="0" dirty="0" smtClean="0">
                <a:latin typeface="+mn-lt"/>
                <a:cs typeface="Calibri" pitchFamily="34" charset="0"/>
                <a:hlinkClick r:id="rId3"/>
              </a:rPr>
              <a:t>HSE Website</a:t>
            </a:r>
            <a:r>
              <a:rPr lang="en-US" sz="1000" b="0" dirty="0" smtClean="0">
                <a:latin typeface="+mn-lt"/>
                <a:cs typeface="Calibri" pitchFamily="34" charset="0"/>
              </a:rPr>
              <a:t>                                 Learning No </a:t>
            </a:r>
            <a:r>
              <a:rPr lang="en-US" sz="1000" b="0" smtClean="0">
                <a:latin typeface="+mn-lt"/>
                <a:cs typeface="Calibri" pitchFamily="34" charset="0"/>
              </a:rPr>
              <a:t>16                                                              </a:t>
            </a:r>
            <a:r>
              <a:rPr lang="en-US" sz="1000" b="0" smtClean="0">
                <a:latin typeface="+mn-lt"/>
                <a:cs typeface="Calibri" pitchFamily="34" charset="0"/>
              </a:rPr>
              <a:t>27/02/2014</a:t>
            </a:r>
            <a:endParaRPr lang="en-US" sz="1000" b="0" dirty="0" smtClean="0">
              <a:latin typeface="+mn-lt"/>
              <a:cs typeface="Calibri" pitchFamily="34" charset="0"/>
            </a:endParaRPr>
          </a:p>
        </p:txBody>
      </p:sp>
      <p:sp>
        <p:nvSpPr>
          <p:cNvPr id="6"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a:defRPr/>
            </a:pPr>
            <a:r>
              <a:rPr lang="en-GB" sz="3200" b="1" dirty="0" smtClean="0">
                <a:solidFill>
                  <a:srgbClr val="0000FF"/>
                </a:solidFill>
                <a:latin typeface="Tahoma" pitchFamily="34" charset="0"/>
                <a:ea typeface="Tahoma" pitchFamily="34" charset="0"/>
                <a:cs typeface="Tahoma" pitchFamily="34" charset="0"/>
              </a:rPr>
              <a:t>Management learning's</a:t>
            </a:r>
            <a:endParaRPr lang="en-GB" sz="3200" dirty="0">
              <a:latin typeface="Tahoma" pitchFamily="34" charset="0"/>
              <a:ea typeface="Tahoma" pitchFamily="34" charset="0"/>
              <a:cs typeface="Tahoma" pitchFamily="34" charset="0"/>
            </a:endParaRPr>
          </a:p>
        </p:txBody>
      </p:sp>
      <p:sp>
        <p:nvSpPr>
          <p:cNvPr id="7" name="Text Box 2"/>
          <p:cNvSpPr txBox="1">
            <a:spLocks noChangeArrowheads="1"/>
          </p:cNvSpPr>
          <p:nvPr/>
        </p:nvSpPr>
        <p:spPr bwMode="auto">
          <a:xfrm>
            <a:off x="251520" y="838200"/>
            <a:ext cx="8351838" cy="3200876"/>
          </a:xfrm>
          <a:prstGeom prst="rect">
            <a:avLst/>
          </a:prstGeom>
          <a:noFill/>
          <a:ln w="19050">
            <a:noFill/>
            <a:miter lim="800000"/>
            <a:headEnd/>
            <a:tailEnd/>
          </a:ln>
        </p:spPr>
        <p:txBody>
          <a:bodyPr>
            <a:spAutoFit/>
          </a:bodyPr>
          <a:lstStyle/>
          <a:p>
            <a:pPr marL="114300" indent="-114300"/>
            <a:r>
              <a:rPr lang="en-GB" sz="1200" b="1" dirty="0" smtClean="0">
                <a:solidFill>
                  <a:schemeClr val="accent6"/>
                </a:solidFill>
                <a:latin typeface="Tahoma" pitchFamily="34" charset="0"/>
                <a:ea typeface="Tahoma" pitchFamily="34" charset="0"/>
                <a:cs typeface="Tahoma" pitchFamily="34" charset="0"/>
              </a:rPr>
              <a:t>Date:</a:t>
            </a:r>
            <a:r>
              <a:rPr lang="en-US" sz="1200" b="1" dirty="0" smtClean="0">
                <a:solidFill>
                  <a:schemeClr val="accent6"/>
                </a:solidFill>
                <a:latin typeface="Tahoma" pitchFamily="34" charset="0"/>
                <a:ea typeface="Tahoma" pitchFamily="34" charset="0"/>
                <a:cs typeface="Tahoma" pitchFamily="34" charset="0"/>
              </a:rPr>
              <a:t> </a:t>
            </a:r>
            <a:r>
              <a:rPr lang="en-GB" sz="1200" b="1" dirty="0" smtClean="0">
                <a:solidFill>
                  <a:schemeClr val="accent6"/>
                </a:solidFill>
                <a:latin typeface="Tahoma" pitchFamily="34" charset="0"/>
                <a:ea typeface="Tahoma" pitchFamily="34" charset="0"/>
                <a:cs typeface="Tahoma" pitchFamily="34" charset="0"/>
              </a:rPr>
              <a:t>27.02.2014</a:t>
            </a:r>
            <a:endParaRPr lang="en-US" sz="1200" b="1" dirty="0" smtClean="0">
              <a:solidFill>
                <a:schemeClr val="accent6"/>
              </a:solidFill>
              <a:latin typeface="Tahoma" pitchFamily="34" charset="0"/>
              <a:ea typeface="Tahoma" pitchFamily="34" charset="0"/>
              <a:cs typeface="Tahoma" pitchFamily="34" charset="0"/>
            </a:endParaRPr>
          </a:p>
          <a:p>
            <a:pPr marL="114300" indent="-114300"/>
            <a:r>
              <a:rPr lang="en-GB" sz="1200" b="1" dirty="0" smtClean="0">
                <a:solidFill>
                  <a:schemeClr val="accent6"/>
                </a:solidFill>
                <a:latin typeface="Tahoma" pitchFamily="34" charset="0"/>
                <a:ea typeface="Tahoma" pitchFamily="34" charset="0"/>
                <a:cs typeface="Tahoma" pitchFamily="34" charset="0"/>
              </a:rPr>
              <a:t>Injury: Multiple 3</a:t>
            </a:r>
            <a:r>
              <a:rPr lang="en-GB" sz="1200" b="1" baseline="30000" dirty="0" smtClean="0">
                <a:solidFill>
                  <a:schemeClr val="accent6"/>
                </a:solidFill>
                <a:latin typeface="Tahoma" pitchFamily="34" charset="0"/>
                <a:ea typeface="Tahoma" pitchFamily="34" charset="0"/>
                <a:cs typeface="Tahoma" pitchFamily="34" charset="0"/>
              </a:rPr>
              <a:t>rd</a:t>
            </a:r>
            <a:r>
              <a:rPr lang="en-GB" sz="1200" b="1" dirty="0" smtClean="0">
                <a:solidFill>
                  <a:schemeClr val="accent6"/>
                </a:solidFill>
                <a:latin typeface="Tahoma" pitchFamily="34" charset="0"/>
                <a:ea typeface="Tahoma" pitchFamily="34" charset="0"/>
                <a:cs typeface="Tahoma" pitchFamily="34" charset="0"/>
              </a:rPr>
              <a:t> Party fatality, </a:t>
            </a:r>
            <a:r>
              <a:rPr lang="en-US" sz="1200" b="1" dirty="0" smtClean="0">
                <a:solidFill>
                  <a:schemeClr val="accent6"/>
                </a:solidFill>
                <a:latin typeface="Tahoma" pitchFamily="34" charset="0"/>
                <a:ea typeface="Tahoma" pitchFamily="34" charset="0"/>
                <a:cs typeface="Tahoma" pitchFamily="34" charset="0"/>
              </a:rPr>
              <a:t>Motor Vehicle </a:t>
            </a:r>
            <a:r>
              <a:rPr lang="en-GB" sz="1200" b="1" dirty="0" smtClean="0">
                <a:solidFill>
                  <a:schemeClr val="accent6"/>
                </a:solidFill>
                <a:latin typeface="Tahoma" pitchFamily="34" charset="0"/>
                <a:ea typeface="Tahoma" pitchFamily="34" charset="0"/>
                <a:cs typeface="Tahoma" pitchFamily="34" charset="0"/>
              </a:rPr>
              <a:t>collision </a:t>
            </a:r>
            <a:r>
              <a:rPr lang="en-US" sz="1200" b="1" dirty="0" smtClean="0">
                <a:solidFill>
                  <a:schemeClr val="accent6"/>
                </a:solidFill>
                <a:latin typeface="Tahoma" pitchFamily="34" charset="0"/>
                <a:ea typeface="Tahoma" pitchFamily="34" charset="0"/>
                <a:cs typeface="Tahoma" pitchFamily="34" charset="0"/>
              </a:rPr>
              <a:t>incident</a:t>
            </a:r>
            <a:endParaRPr lang="en-US" sz="600" dirty="0">
              <a:solidFill>
                <a:srgbClr val="000000"/>
              </a:solidFill>
              <a:latin typeface="Tahoma" pitchFamily="34" charset="0"/>
              <a:ea typeface="Tahoma" pitchFamily="34" charset="0"/>
              <a:cs typeface="Tahoma" pitchFamily="34" charset="0"/>
            </a:endParaRPr>
          </a:p>
          <a:p>
            <a:pPr marL="342900" indent="-342900">
              <a:defRPr/>
            </a:pPr>
            <a:endParaRPr lang="en-US" sz="1600" b="1" dirty="0" smtClean="0">
              <a:solidFill>
                <a:srgbClr val="FF0000"/>
              </a:solidFill>
              <a:latin typeface="Tahoma" pitchFamily="34" charset="0"/>
              <a:ea typeface="Tahoma" pitchFamily="34" charset="0"/>
              <a:cs typeface="Tahoma" pitchFamily="34" charset="0"/>
            </a:endParaRPr>
          </a:p>
          <a:p>
            <a:pPr marL="342900" indent="-342900">
              <a:defRPr/>
            </a:pPr>
            <a:r>
              <a:rPr lang="en-US" sz="1600" b="1" dirty="0" smtClean="0">
                <a:solidFill>
                  <a:srgbClr val="FF0000"/>
                </a:solidFill>
                <a:latin typeface="Tahoma" pitchFamily="34" charset="0"/>
                <a:ea typeface="Tahoma" pitchFamily="34" charset="0"/>
                <a:cs typeface="Tahoma" pitchFamily="34" charset="0"/>
              </a:rPr>
              <a:t>As </a:t>
            </a:r>
            <a:r>
              <a:rPr lang="en-US" sz="1600" b="1" dirty="0">
                <a:solidFill>
                  <a:srgbClr val="FF0000"/>
                </a:solidFill>
                <a:latin typeface="Tahoma" pitchFamily="34" charset="0"/>
                <a:ea typeface="Tahoma" pitchFamily="34" charset="0"/>
                <a:cs typeface="Tahoma" pitchFamily="34" charset="0"/>
              </a:rPr>
              <a:t>a learning from this incident and ensure continual improvement all contract</a:t>
            </a:r>
          </a:p>
          <a:p>
            <a:pPr marL="342900" indent="-342900">
              <a:defRPr/>
            </a:pPr>
            <a:r>
              <a:rPr lang="en-US" sz="1600" b="1" dirty="0">
                <a:solidFill>
                  <a:srgbClr val="FF0000"/>
                </a:solidFill>
                <a:latin typeface="Tahoma" pitchFamily="34" charset="0"/>
                <a:ea typeface="Tahoma" pitchFamily="34" charset="0"/>
                <a:cs typeface="Tahoma" pitchFamily="34" charset="0"/>
              </a:rPr>
              <a:t>managers are to review their HSE HEMP against the questions asked below        </a:t>
            </a:r>
          </a:p>
          <a:p>
            <a:pPr marL="342900" indent="-342900">
              <a:defRPr/>
            </a:pPr>
            <a:endParaRPr lang="en-US" sz="1600" b="1" dirty="0" smtClean="0">
              <a:solidFill>
                <a:schemeClr val="accent6"/>
              </a:solidFill>
              <a:latin typeface="Tahoma" pitchFamily="34" charset="0"/>
            </a:endParaRPr>
          </a:p>
          <a:p>
            <a:pPr marL="342900" indent="-342900">
              <a:defRPr/>
            </a:pPr>
            <a:r>
              <a:rPr lang="en-US" sz="1600" b="1" dirty="0" smtClean="0">
                <a:solidFill>
                  <a:schemeClr val="accent6"/>
                </a:solidFill>
                <a:latin typeface="Tahoma" pitchFamily="34" charset="0"/>
              </a:rPr>
              <a:t>Confirm the following:</a:t>
            </a:r>
          </a:p>
          <a:p>
            <a:pPr marL="342900" indent="-342900">
              <a:defRPr/>
            </a:pPr>
            <a:endParaRPr lang="en-US" sz="1400" strike="sngStrike" dirty="0" smtClean="0">
              <a:solidFill>
                <a:prstClr val="black"/>
              </a:solidFill>
              <a:latin typeface="Tahoma" pitchFamily="34" charset="0"/>
              <a:ea typeface="Tahoma" pitchFamily="34" charset="0"/>
              <a:cs typeface="Tahoma" pitchFamily="34" charset="0"/>
            </a:endParaRPr>
          </a:p>
          <a:p>
            <a:pPr marL="342900" lvl="1" indent="-342900">
              <a:buFont typeface="Arial" pitchFamily="34" charset="0"/>
              <a:buChar char="•"/>
              <a:defRPr/>
            </a:pPr>
            <a:r>
              <a:rPr lang="en-US" sz="1200" dirty="0" smtClean="0">
                <a:solidFill>
                  <a:schemeClr val="dk1"/>
                </a:solidFill>
                <a:latin typeface="Tahoma" pitchFamily="34" charset="0"/>
                <a:ea typeface="Tahoma" pitchFamily="34" charset="0"/>
                <a:cs typeface="Tahoma" pitchFamily="34" charset="0"/>
                <a:sym typeface="Wingdings" pitchFamily="2" charset="2"/>
              </a:rPr>
              <a:t>Do you select the correct type of </a:t>
            </a:r>
            <a:r>
              <a:rPr lang="en-US" sz="1200" dirty="0" err="1" smtClean="0">
                <a:solidFill>
                  <a:schemeClr val="dk1"/>
                </a:solidFill>
                <a:latin typeface="Tahoma" pitchFamily="34" charset="0"/>
                <a:ea typeface="Tahoma" pitchFamily="34" charset="0"/>
                <a:cs typeface="Tahoma" pitchFamily="34" charset="0"/>
                <a:sym typeface="Wingdings" pitchFamily="2" charset="2"/>
              </a:rPr>
              <a:t>tyre</a:t>
            </a:r>
            <a:r>
              <a:rPr lang="en-US" sz="1200" dirty="0" smtClean="0">
                <a:solidFill>
                  <a:schemeClr val="dk1"/>
                </a:solidFill>
                <a:latin typeface="Tahoma" pitchFamily="34" charset="0"/>
                <a:ea typeface="Tahoma" pitchFamily="34" charset="0"/>
                <a:cs typeface="Tahoma" pitchFamily="34" charset="0"/>
                <a:sym typeface="Wingdings" pitchFamily="2" charset="2"/>
              </a:rPr>
              <a:t> for your operations? </a:t>
            </a:r>
          </a:p>
          <a:p>
            <a:pPr marL="342900" lvl="1" indent="-342900">
              <a:buFont typeface="Arial" pitchFamily="34" charset="0"/>
              <a:buChar char="•"/>
              <a:defRPr/>
            </a:pPr>
            <a:r>
              <a:rPr lang="en-US" sz="1200" dirty="0" smtClean="0">
                <a:solidFill>
                  <a:schemeClr val="dk1"/>
                </a:solidFill>
                <a:latin typeface="Tahoma" pitchFamily="34" charset="0"/>
                <a:ea typeface="Tahoma" pitchFamily="34" charset="0"/>
                <a:cs typeface="Tahoma" pitchFamily="34" charset="0"/>
                <a:sym typeface="Wingdings" pitchFamily="2" charset="2"/>
              </a:rPr>
              <a:t>Does your </a:t>
            </a:r>
            <a:r>
              <a:rPr lang="en-US" sz="1200" dirty="0" err="1" smtClean="0">
                <a:solidFill>
                  <a:schemeClr val="dk1"/>
                </a:solidFill>
                <a:latin typeface="Tahoma" pitchFamily="34" charset="0"/>
                <a:ea typeface="Tahoma" pitchFamily="34" charset="0"/>
                <a:cs typeface="Tahoma" pitchFamily="34" charset="0"/>
                <a:sym typeface="Wingdings" pitchFamily="2" charset="2"/>
              </a:rPr>
              <a:t>tyre</a:t>
            </a:r>
            <a:r>
              <a:rPr lang="en-US" sz="1200" dirty="0" smtClean="0">
                <a:solidFill>
                  <a:schemeClr val="dk1"/>
                </a:solidFill>
                <a:latin typeface="Tahoma" pitchFamily="34" charset="0"/>
                <a:ea typeface="Tahoma" pitchFamily="34" charset="0"/>
                <a:cs typeface="Tahoma" pitchFamily="34" charset="0"/>
                <a:sym typeface="Wingdings" pitchFamily="2" charset="2"/>
              </a:rPr>
              <a:t> selection comply with SP 2000? </a:t>
            </a:r>
          </a:p>
          <a:p>
            <a:pPr marL="342900" lvl="1" indent="-342900">
              <a:buFont typeface="Arial" pitchFamily="34" charset="0"/>
              <a:buChar char="•"/>
              <a:defRPr/>
            </a:pPr>
            <a:r>
              <a:rPr lang="en-US" sz="1200" dirty="0" smtClean="0">
                <a:solidFill>
                  <a:schemeClr val="dk1"/>
                </a:solidFill>
                <a:latin typeface="Tahoma" pitchFamily="34" charset="0"/>
                <a:ea typeface="Tahoma" pitchFamily="34" charset="0"/>
                <a:cs typeface="Tahoma" pitchFamily="34" charset="0"/>
                <a:sym typeface="Wingdings" pitchFamily="2" charset="2"/>
              </a:rPr>
              <a:t>Do you have a robust maintenance procedure, that includes </a:t>
            </a:r>
            <a:r>
              <a:rPr lang="en-US" sz="1200" dirty="0" err="1" smtClean="0">
                <a:solidFill>
                  <a:schemeClr val="dk1"/>
                </a:solidFill>
                <a:latin typeface="Tahoma" pitchFamily="34" charset="0"/>
                <a:ea typeface="Tahoma" pitchFamily="34" charset="0"/>
                <a:cs typeface="Tahoma" pitchFamily="34" charset="0"/>
                <a:sym typeface="Wingdings" pitchFamily="2" charset="2"/>
              </a:rPr>
              <a:t>tyre</a:t>
            </a:r>
            <a:r>
              <a:rPr lang="en-US" sz="1200" dirty="0" smtClean="0">
                <a:solidFill>
                  <a:schemeClr val="dk1"/>
                </a:solidFill>
                <a:latin typeface="Tahoma" pitchFamily="34" charset="0"/>
                <a:ea typeface="Tahoma" pitchFamily="34" charset="0"/>
                <a:cs typeface="Tahoma" pitchFamily="34" charset="0"/>
                <a:sym typeface="Wingdings" pitchFamily="2" charset="2"/>
              </a:rPr>
              <a:t> inspection and maintenance?</a:t>
            </a:r>
          </a:p>
          <a:p>
            <a:pPr marL="342900" lvl="1" indent="-342900">
              <a:buFont typeface="Arial" pitchFamily="34" charset="0"/>
              <a:buChar char="•"/>
              <a:defRPr/>
            </a:pPr>
            <a:r>
              <a:rPr lang="en-US" sz="1200" dirty="0" smtClean="0">
                <a:solidFill>
                  <a:schemeClr val="dk1"/>
                </a:solidFill>
                <a:latin typeface="Tahoma" pitchFamily="34" charset="0"/>
                <a:ea typeface="Tahoma" pitchFamily="34" charset="0"/>
                <a:cs typeface="Tahoma" pitchFamily="34" charset="0"/>
                <a:sym typeface="Wingdings" pitchFamily="2" charset="2"/>
              </a:rPr>
              <a:t>Do your drivers conduct regular checks of their vehicle, including </a:t>
            </a:r>
            <a:r>
              <a:rPr lang="en-US" sz="1200" dirty="0" err="1" smtClean="0">
                <a:solidFill>
                  <a:schemeClr val="dk1"/>
                </a:solidFill>
                <a:latin typeface="Tahoma" pitchFamily="34" charset="0"/>
                <a:ea typeface="Tahoma" pitchFamily="34" charset="0"/>
                <a:cs typeface="Tahoma" pitchFamily="34" charset="0"/>
                <a:sym typeface="Wingdings" pitchFamily="2" charset="2"/>
              </a:rPr>
              <a:t>tyre</a:t>
            </a:r>
            <a:r>
              <a:rPr lang="en-US" sz="1200" dirty="0" smtClean="0">
                <a:solidFill>
                  <a:schemeClr val="dk1"/>
                </a:solidFill>
                <a:latin typeface="Tahoma" pitchFamily="34" charset="0"/>
                <a:ea typeface="Tahoma" pitchFamily="34" charset="0"/>
                <a:cs typeface="Tahoma" pitchFamily="34" charset="0"/>
                <a:sym typeface="Wingdings" pitchFamily="2" charset="2"/>
              </a:rPr>
              <a:t> pressures? </a:t>
            </a:r>
          </a:p>
          <a:p>
            <a:pPr marL="342900" lvl="1" indent="-342900">
              <a:buFont typeface="Arial" pitchFamily="34" charset="0"/>
              <a:buChar char="•"/>
              <a:defRPr/>
            </a:pPr>
            <a:r>
              <a:rPr lang="en-US" sz="1200" dirty="0" smtClean="0">
                <a:solidFill>
                  <a:schemeClr val="dk1"/>
                </a:solidFill>
                <a:latin typeface="Tahoma" pitchFamily="34" charset="0"/>
                <a:ea typeface="Tahoma" pitchFamily="34" charset="0"/>
                <a:cs typeface="Tahoma" pitchFamily="34" charset="0"/>
                <a:sym typeface="Wingdings" pitchFamily="2" charset="2"/>
              </a:rPr>
              <a:t>Do your drivers have the relevant training required as per SP2000?</a:t>
            </a:r>
          </a:p>
          <a:p>
            <a:pPr marL="342900" lvl="1" indent="-342900">
              <a:buFont typeface="Arial" pitchFamily="34" charset="0"/>
              <a:buChar char="•"/>
              <a:defRPr/>
            </a:pPr>
            <a:r>
              <a:rPr lang="en-US" sz="1200" dirty="0" smtClean="0">
                <a:solidFill>
                  <a:schemeClr val="dk1"/>
                </a:solidFill>
                <a:latin typeface="Tahoma" pitchFamily="34" charset="0"/>
                <a:ea typeface="Tahoma" pitchFamily="34" charset="0"/>
                <a:cs typeface="Tahoma" pitchFamily="34" charset="0"/>
                <a:sym typeface="Wingdings" pitchFamily="-109" charset="2"/>
              </a:rPr>
              <a:t>Do you have a system to ensure actions from lateral Learnings are implemented?</a:t>
            </a:r>
          </a:p>
          <a:p>
            <a:pPr marL="342900" lvl="1" indent="-342900">
              <a:buFont typeface="Arial" pitchFamily="34" charset="0"/>
              <a:buChar char="•"/>
              <a:defRPr/>
            </a:pPr>
            <a:r>
              <a:rPr lang="en-US" sz="1200" dirty="0" smtClean="0">
                <a:solidFill>
                  <a:schemeClr val="dk1"/>
                </a:solidFill>
                <a:latin typeface="Tahoma" pitchFamily="34" charset="0"/>
                <a:ea typeface="Tahoma" pitchFamily="34" charset="0"/>
                <a:cs typeface="Tahoma" pitchFamily="34" charset="0"/>
                <a:sym typeface="Wingdings" pitchFamily="-109" charset="2"/>
              </a:rPr>
              <a:t>Is the alert/learning advice understood by the crew members?</a:t>
            </a:r>
          </a:p>
        </p:txBody>
      </p:sp>
      <p:sp>
        <p:nvSpPr>
          <p:cNvPr id="8" name="Rectangle 7"/>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50" b="1" dirty="0">
                <a:solidFill>
                  <a:schemeClr val="tx2">
                    <a:lumMod val="75000"/>
                  </a:schemeClr>
                </a:solidFill>
                <a:cs typeface="Calibri" pitchFamily="34" charset="0"/>
              </a:rPr>
              <a:t>Use this Alert: </a:t>
            </a:r>
            <a:r>
              <a:rPr lang="en-US" sz="1050" b="1" dirty="0" smtClean="0">
                <a:solidFill>
                  <a:schemeClr val="tx2">
                    <a:lumMod val="75000"/>
                  </a:schemeClr>
                </a:solidFill>
                <a:cs typeface="Calibri" pitchFamily="34" charset="0"/>
                <a:sym typeface="Wingdings" pitchFamily="2" charset="2"/>
              </a:rPr>
              <a:t>Distribute to contractors  </a:t>
            </a:r>
            <a:r>
              <a:rPr lang="en-US" sz="1050" b="1" dirty="0" smtClean="0">
                <a:solidFill>
                  <a:schemeClr val="tx2">
                    <a:lumMod val="75000"/>
                  </a:schemeClr>
                </a:solidFill>
                <a:cs typeface="Calibri" pitchFamily="34" charset="0"/>
              </a:rPr>
              <a:t>Discuss </a:t>
            </a:r>
            <a:r>
              <a:rPr lang="en-US" sz="1050" b="1" dirty="0">
                <a:solidFill>
                  <a:schemeClr val="tx2">
                    <a:lumMod val="75000"/>
                  </a:schemeClr>
                </a:solidFill>
                <a:cs typeface="Calibri" pitchFamily="34" charset="0"/>
              </a:rPr>
              <a:t>in </a:t>
            </a:r>
            <a:r>
              <a:rPr lang="en-US" sz="1050" b="1" dirty="0" smtClean="0">
                <a:solidFill>
                  <a:schemeClr val="tx2">
                    <a:lumMod val="75000"/>
                  </a:schemeClr>
                </a:solidFill>
                <a:cs typeface="Calibri" pitchFamily="34" charset="0"/>
              </a:rPr>
              <a:t>Meetings</a:t>
            </a:r>
            <a:endParaRPr lang="en-US" sz="1050" b="1" dirty="0">
              <a:solidFill>
                <a:schemeClr val="tx2">
                  <a:lumMod val="75000"/>
                </a:schemeClr>
              </a:solidFill>
              <a:cs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18791</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C793D079-23C7-4E97-B4E8-4319383FDF98}"/>
</file>

<file path=customXml/itemProps2.xml><?xml version="1.0" encoding="utf-8"?>
<ds:datastoreItem xmlns:ds="http://schemas.openxmlformats.org/officeDocument/2006/customXml" ds:itemID="{E8FA3C1E-2566-4245-B1DE-8E2141C75BB6}"/>
</file>

<file path=customXml/itemProps3.xml><?xml version="1.0" encoding="utf-8"?>
<ds:datastoreItem xmlns:ds="http://schemas.openxmlformats.org/officeDocument/2006/customXml" ds:itemID="{8A31EF64-87EA-4D06-9E2B-AE0F6B97D1B6}"/>
</file>

<file path=docProps/app.xml><?xml version="1.0" encoding="utf-8"?>
<Properties xmlns="http://schemas.openxmlformats.org/officeDocument/2006/extended-properties" xmlns:vt="http://schemas.openxmlformats.org/officeDocument/2006/docPropsVTypes">
  <Template/>
  <TotalTime>2096</TotalTime>
  <Words>358</Words>
  <Application>Microsoft Office PowerPoint</Application>
  <PresentationFormat>On-screen Show (4:3)</PresentationFormat>
  <Paragraphs>41</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mu55250</cp:lastModifiedBy>
  <cp:revision>162</cp:revision>
  <dcterms:created xsi:type="dcterms:W3CDTF">2001-05-03T06:07:08Z</dcterms:created>
  <dcterms:modified xsi:type="dcterms:W3CDTF">2014-07-07T04:37:56Z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