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2352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hyperlink" Target="http://pdointernet/hseforcontractors/Pages/OnlineLibrary1.aspx" TargetMode="External"/><Relationship Id="rId7" Type="http://schemas.openxmlformats.org/officeDocument/2006/relationships/image" Target="../media/image4.png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17                                                              </a:t>
            </a:r>
            <a:r>
              <a:rPr lang="en-US" sz="1000" b="0" dirty="0" smtClean="0">
                <a:latin typeface="+mn-lt"/>
                <a:cs typeface="Calibri" pitchFamily="34" charset="0"/>
              </a:rPr>
              <a:t>13/03/2014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8600" y="838200"/>
            <a:ext cx="5105400" cy="455509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/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13.03.2014</a:t>
            </a:r>
          </a:p>
          <a:p>
            <a:pPr marL="114300" indent="-114300"/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</a:t>
            </a:r>
            <a:r>
              <a:rPr lang="en-GB" sz="1200" b="1" dirty="0" smtClean="0">
                <a:cs typeface="Arial" charset="0"/>
              </a:rPr>
              <a:t> </a:t>
            </a: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Dislocated right elbow &amp; fractured forearm</a:t>
            </a:r>
            <a:endParaRPr lang="en-US" sz="1200" b="1" dirty="0" smtClean="0">
              <a:solidFill>
                <a:schemeClr val="accent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/>
            <a:endParaRPr lang="en-US" sz="1200" b="1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/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happened?</a:t>
            </a:r>
          </a:p>
          <a:p>
            <a:pPr algn="just"/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sz="1200" dirty="0" smtClean="0">
                <a:latin typeface="Arial" charset="0"/>
                <a:cs typeface="Arial" charset="0"/>
              </a:rPr>
              <a:t>A </a:t>
            </a: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3rd party </a:t>
            </a:r>
            <a:r>
              <a:rPr lang="en-US" sz="1200" dirty="0" smtClean="0">
                <a:latin typeface="Arial" charset="0"/>
                <a:cs typeface="Arial" charset="0"/>
              </a:rPr>
              <a:t>driver delivered material at the Completion Workshop. The forklift operator offloaded the Tubing hanger and x-mass tree. In order to secure the remaining loads with belt/latch, the driver had to get onto the trailer bed, while attempting to tighten the belt/latch, the tubing rolled and the driver lost his balance and fell to the ground causing injury to his right elbow and forearm.</a:t>
            </a:r>
            <a:endParaRPr lang="en-US" sz="1200" dirty="0" smtClean="0">
              <a:solidFill>
                <a:srgbClr val="000000"/>
              </a:solidFill>
              <a:latin typeface="Arial" pitchFamily="34" charset="0"/>
            </a:endParaRPr>
          </a:p>
          <a:p>
            <a:pPr algn="just"/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000" b="1" dirty="0" smtClean="0">
              <a:solidFill>
                <a:srgbClr val="33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incident..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Arial" charset="0"/>
              </a:rPr>
              <a:t>Adhere to the SP2001 load restrain specification and guidance.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Arial" charset="0"/>
              </a:rPr>
              <a:t>Do not stand on the tubing while securing the load.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Arial" charset="0"/>
              </a:rPr>
              <a:t>Always have a safe body posture for the task your executing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Arial" charset="0"/>
              </a:rPr>
              <a:t>Avoid being on the on top of the load during securing process.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Arial" charset="0"/>
              </a:rPr>
              <a:t>Always exercise “Empowerment to STOP unsafe work”.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charset="0"/>
                <a:cs typeface="Arial" charset="0"/>
              </a:rPr>
              <a:t>Always discuss the task hazards, risk and control in your TBT and TRIC prior the job </a:t>
            </a:r>
          </a:p>
          <a:p>
            <a:pPr marL="114300" indent="-114300" algn="just">
              <a:defRPr/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57200" y="5486400"/>
            <a:ext cx="4648200" cy="338554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tabLst>
                <a:tab pos="287338" algn="l"/>
              </a:tabLst>
              <a:defRPr/>
            </a:pP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Never stand on top of unsecured loads 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done wrong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pic>
        <p:nvPicPr>
          <p:cNvPr id="21" name="Picture 2" descr="\\mbnas03\QHSE\QHSE\7. Implementation and Performance Monitoring\7.2 Incident Reporting, Investigation and Review\Incidents Production\Completion\01 3rd Party Driver 13 mar 14\Pic\CIMG278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99" y="1066800"/>
            <a:ext cx="3429001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" name="Group 131"/>
          <p:cNvGrpSpPr>
            <a:grpSpLocks/>
          </p:cNvGrpSpPr>
          <p:nvPr/>
        </p:nvGrpSpPr>
        <p:grpSpPr bwMode="auto">
          <a:xfrm>
            <a:off x="8493076" y="2741487"/>
            <a:ext cx="336550" cy="544513"/>
            <a:chOff x="3504" y="544"/>
            <a:chExt cx="2287" cy="1855"/>
          </a:xfrm>
        </p:grpSpPr>
        <p:sp>
          <p:nvSpPr>
            <p:cNvPr id="2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6" name="Picture 2" descr="\\mbnas03\QHSE\QHSE\7. Implementation and Performance Monitoring\7.2 Incident Reporting, Investigation and Review\Incidents Production\Completion\01 3rd Party Driver 13 mar 14\Pic\CIMG278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81400"/>
            <a:ext cx="3429000" cy="2286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8" name="Picture 6" descr="D:\mbdata\Pictures\imagesCAI90U6V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ackgroundRemoval t="1778" b="97778" l="9778" r="89778">
                        <a14:foregroundMark x1="50222" y1="5333" x2="50222" y2="5333"/>
                        <a14:foregroundMark x1="54222" y1="9333" x2="54222" y2="9333"/>
                        <a14:backgroundMark x1="44889" y1="16000" x2="44889" y2="16000"/>
                        <a14:backgroundMark x1="57778" y1="16889" x2="57778" y2="16889"/>
                        <a14:backgroundMark x1="38667" y1="45333" x2="38667" y2="45333"/>
                        <a14:backgroundMark x1="69333" y1="52889" x2="69333" y2="52889"/>
                        <a14:backgroundMark x1="61778" y1="52444" x2="61778" y2="52444"/>
                        <a14:backgroundMark x1="33333" y1="33778" x2="33333" y2="337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67550" y="1066800"/>
            <a:ext cx="697598" cy="7867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BEBA8EAE-BF5A-486C-A8C5-ECC9F3942E4B}">
                <a14:imgProps xmlns="" xmlns:a14="http://schemas.microsoft.com/office/drawing/2010/main">
                  <a14:imgLayer r:embed="rId8">
                    <a14:imgEffect>
                      <a14:backgroundRemoval t="2778" b="100000" l="9548" r="95980">
                        <a14:foregroundMark x1="39196" y1="7716" x2="39196" y2="7716"/>
                        <a14:foregroundMark x1="43216" y1="16049" x2="43216" y2="16049"/>
                        <a14:foregroundMark x1="36181" y1="15123" x2="36181" y2="15123"/>
                        <a14:foregroundMark x1="32161" y1="22840" x2="32161" y2="22840"/>
                        <a14:foregroundMark x1="68342" y1="23765" x2="68342" y2="23765"/>
                        <a14:foregroundMark x1="82412" y1="27160" x2="82412" y2="27160"/>
                        <a14:foregroundMark x1="82412" y1="22222" x2="82412" y2="22222"/>
                        <a14:foregroundMark x1="62814" y1="22222" x2="62814" y2="22222"/>
                        <a14:foregroundMark x1="42211" y1="27778" x2="42211" y2="27778"/>
                        <a14:foregroundMark x1="49749" y1="37037" x2="49749" y2="37037"/>
                        <a14:foregroundMark x1="46231" y1="41667" x2="46231" y2="41667"/>
                        <a14:foregroundMark x1="46231" y1="37037" x2="46231" y2="37037"/>
                        <a14:foregroundMark x1="44724" y1="53086" x2="29146" y2="80556"/>
                        <a14:foregroundMark x1="28643" y1="92593" x2="34171" y2="98457"/>
                        <a14:foregroundMark x1="40201" y1="98148" x2="24121" y2="97222"/>
                        <a14:foregroundMark x1="52764" y1="90123" x2="31156" y2="89506"/>
                        <a14:foregroundMark x1="39698" y1="87654" x2="36683" y2="82407"/>
                        <a14:foregroundMark x1="24623" y1="87963" x2="25126" y2="65432"/>
                        <a14:foregroundMark x1="24121" y1="62963" x2="16583" y2="50000"/>
                        <a14:foregroundMark x1="18090" y1="48457" x2="26131" y2="34877"/>
                        <a14:foregroundMark x1="22613" y1="35185" x2="29648" y2="21605"/>
                        <a14:foregroundMark x1="30151" y1="18827" x2="38693" y2="8333"/>
                        <a14:foregroundMark x1="30653" y1="10494" x2="44221" y2="12037"/>
                        <a14:foregroundMark x1="48241" y1="13580" x2="48241" y2="13580"/>
                        <a14:foregroundMark x1="52764" y1="12963" x2="52764" y2="12963"/>
                        <a14:foregroundMark x1="51256" y1="12037" x2="51256" y2="12037"/>
                        <a14:foregroundMark x1="50754" y1="10802" x2="50754" y2="10802"/>
                        <a14:foregroundMark x1="45729" y1="7407" x2="45729" y2="7407"/>
                        <a14:foregroundMark x1="55779" y1="25926" x2="55779" y2="25926"/>
                        <a14:foregroundMark x1="66332" y1="27469" x2="66332" y2="27469"/>
                        <a14:foregroundMark x1="58291" y1="29630" x2="58291" y2="29630"/>
                        <a14:foregroundMark x1="47236" y1="31790" x2="47236" y2="31790"/>
                        <a14:foregroundMark x1="34171" y1="40123" x2="34171" y2="40123"/>
                        <a14:foregroundMark x1="49246" y1="41667" x2="47739" y2="45370"/>
                        <a14:foregroundMark x1="41709" y1="50000" x2="40704" y2="50926"/>
                        <a14:backgroundMark x1="17588" y1="25000" x2="14070" y2="38580"/>
                        <a14:backgroundMark x1="50754" y1="50000" x2="50754" y2="50000"/>
                        <a14:backgroundMark x1="56784" y1="94753" x2="56784" y2="94753"/>
                        <a14:backgroundMark x1="43216" y1="74383" x2="43216" y2="74383"/>
                        <a14:backgroundMark x1="15578" y1="84877" x2="15578" y2="84877"/>
                        <a14:backgroundMark x1="20603" y1="89198" x2="20603" y2="89198"/>
                        <a14:backgroundMark x1="16583" y1="90432" x2="16583" y2="90432"/>
                        <a14:backgroundMark x1="42714" y1="78704" x2="42714" y2="78704"/>
                        <a14:backgroundMark x1="55276" y1="18519" x2="55276" y2="18519"/>
                        <a14:backgroundMark x1="51256" y1="7099" x2="51256" y2="7099"/>
                        <a14:backgroundMark x1="26633" y1="16049" x2="26633" y2="16049"/>
                        <a14:backgroundMark x1="22613" y1="20062" x2="22613" y2="20062"/>
                        <a14:backgroundMark x1="16583" y1="80247" x2="16583" y2="80247"/>
                        <a14:backgroundMark x1="13065" y1="79012" x2="13065" y2="79012"/>
                        <a14:backgroundMark x1="14070" y1="83642" x2="14070" y2="83642"/>
                        <a14:backgroundMark x1="18593" y1="85802" x2="18593" y2="85802"/>
                        <a14:backgroundMark x1="20101" y1="82716" x2="20603" y2="80247"/>
                        <a14:backgroundMark x1="21608" y1="79012" x2="21608" y2="74383"/>
                        <a14:backgroundMark x1="21608" y1="73148" x2="19598" y2="66975"/>
                        <a14:backgroundMark x1="24623" y1="14506" x2="28141" y2="108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23555" y="4162074"/>
            <a:ext cx="741593" cy="141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MSE54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No </a:t>
            </a:r>
            <a:r>
              <a:rPr lang="en-US" sz="1000" b="0" smtClean="0">
                <a:latin typeface="+mn-lt"/>
                <a:cs typeface="Calibri" pitchFamily="34" charset="0"/>
              </a:rPr>
              <a:t>17                                                              </a:t>
            </a:r>
            <a:r>
              <a:rPr lang="en-US" sz="1000" b="0" smtClean="0">
                <a:latin typeface="+mn-lt"/>
                <a:cs typeface="Calibri" pitchFamily="34" charset="0"/>
              </a:rPr>
              <a:t>13/03/2014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1520" y="838200"/>
            <a:ext cx="8351838" cy="29854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/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13.03.2014</a:t>
            </a:r>
          </a:p>
          <a:p>
            <a:pPr marL="114300" indent="-114300"/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</a:t>
            </a:r>
            <a:r>
              <a:rPr lang="en-GB" sz="1200" b="1" dirty="0" smtClean="0">
                <a:cs typeface="Arial" charset="0"/>
              </a:rPr>
              <a:t> </a:t>
            </a:r>
            <a:r>
              <a:rPr lang="en-GB" sz="1200" b="1" dirty="0" smtClean="0">
                <a:solidFill>
                  <a:schemeClr val="accent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Dislocated right elbow &amp; fractured forearm</a:t>
            </a:r>
          </a:p>
          <a:p>
            <a:pPr marL="114300" indent="-114300"/>
            <a:endParaRPr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learning from this incident and ensure continual improvement all contract</a:t>
            </a:r>
          </a:p>
          <a:p>
            <a:pPr marL="342900" indent="-342900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managers are to review their HSE HEMP against the questions asked below        </a:t>
            </a:r>
          </a:p>
          <a:p>
            <a:pPr marL="342900" indent="-342900">
              <a:defRPr/>
            </a:pPr>
            <a:endParaRPr lang="en-US" sz="1600" b="1" dirty="0" smtClean="0">
              <a:solidFill>
                <a:schemeClr val="accent6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 smtClean="0">
                <a:solidFill>
                  <a:schemeClr val="accent6"/>
                </a:solidFill>
                <a:latin typeface="Tahoma" pitchFamily="34" charset="0"/>
              </a:rPr>
              <a:t>Confirm the following:</a:t>
            </a:r>
          </a:p>
          <a:p>
            <a:pPr marL="342900" lvl="1" indent="-342900">
              <a:defRPr/>
            </a:pPr>
            <a:endParaRPr lang="en-US" sz="1200" dirty="0" smtClean="0">
              <a:solidFill>
                <a:schemeClr val="dk1"/>
              </a:solidFill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have a system in your organization to check 3rd party employees training compliance 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Does your loading &amp; restraining process comply with SP 2001?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supervise all 3rd party activities on your site?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encourage your employees to exercise “Empowerment to STOP Unsafe Work”?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Do you have a system to ensure actions from lateral Learnings are implemented?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dk1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-109" charset="2"/>
              </a:rPr>
              <a:t>Is the alert/learning advice understood by the crew members?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to contractors 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in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Meetings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18792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2B82978-6D7D-4FC1-B47B-E53B77B6B415}"/>
</file>

<file path=customXml/itemProps2.xml><?xml version="1.0" encoding="utf-8"?>
<ds:datastoreItem xmlns:ds="http://schemas.openxmlformats.org/officeDocument/2006/customXml" ds:itemID="{FB686372-04A0-4181-AB59-D987AF48470C}"/>
</file>

<file path=customXml/itemProps3.xml><?xml version="1.0" encoding="utf-8"?>
<ds:datastoreItem xmlns:ds="http://schemas.openxmlformats.org/officeDocument/2006/customXml" ds:itemID="{65A60AE7-22EE-4E3A-A8F7-947579FF5FE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375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162</cp:revision>
  <dcterms:created xsi:type="dcterms:W3CDTF">2001-05-03T06:07:08Z</dcterms:created>
  <dcterms:modified xsi:type="dcterms:W3CDTF">2014-07-07T04:39:26Z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