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5" r:id="rId2"/>
    <p:sldId id="266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ECC799C-25FE-4C08-8A12-B3B3E5265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4EB0343-92F4-423D-84C1-8B26F61D24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3B2CDF5-6674-432C-8BEB-FD9BC991D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dointernet/hseforcontractors/Pages/OnlineLibrary1.aspx" TargetMode="External"/><Relationship Id="rId7" Type="http://schemas.openxmlformats.org/officeDocument/2006/relationships/image" Target="../media/image5.png"/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dointernet/hseforcontractors/Pages/OnlineLibrary1.aspx" TargetMode="External"/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2"/>
              </a:rPr>
              <a:t>MSE54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or visit the </a:t>
            </a:r>
            <a:r>
              <a:rPr lang="en-US" sz="1000" b="0" dirty="0" smtClean="0">
                <a:latin typeface="+mn-lt"/>
                <a:cs typeface="Calibri" pitchFamily="34" charset="0"/>
                <a:hlinkClick r:id="rId3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Learning No 18                                                         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13/03/2014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28600" y="838200"/>
            <a:ext cx="4953000" cy="4062651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/>
            <a:r>
              <a:rPr lang="en-GB" sz="1400" b="1" dirty="0" smtClean="0">
                <a:solidFill>
                  <a:schemeClr val="accent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Date:</a:t>
            </a:r>
            <a:r>
              <a:rPr lang="en-US" sz="1400" b="1" dirty="0" smtClean="0">
                <a:solidFill>
                  <a:schemeClr val="accent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13.03.2014</a:t>
            </a:r>
          </a:p>
          <a:p>
            <a:pPr marL="114300" indent="-114300"/>
            <a:r>
              <a:rPr lang="en-GB" sz="1400" b="1" dirty="0" smtClean="0">
                <a:solidFill>
                  <a:schemeClr val="accent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Injury:</a:t>
            </a:r>
            <a:r>
              <a:rPr lang="en-GB" sz="1400" b="1" dirty="0" smtClean="0">
                <a:cs typeface="Arial" charset="0"/>
              </a:rPr>
              <a:t> </a:t>
            </a:r>
            <a:r>
              <a:rPr lang="en-US" sz="1400" b="1" dirty="0" smtClean="0">
                <a:solidFill>
                  <a:schemeClr val="accent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Vertebral fracture </a:t>
            </a:r>
          </a:p>
          <a:p>
            <a:pPr marL="114300" indent="-114300"/>
            <a:endParaRPr lang="en-US" sz="1200" b="1" dirty="0" smtClean="0">
              <a:solidFill>
                <a:srgbClr val="3333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4300" indent="-114300"/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What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happened?</a:t>
            </a:r>
          </a:p>
          <a:p>
            <a:pPr algn="just"/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US" sz="1200" dirty="0" smtClean="0">
                <a:latin typeface="Tahoma" pitchFamily="34" charset="0"/>
              </a:rPr>
              <a:t>A truck driver lost control of his truck and drove into a stretch of multiple sand bars that had formed half way across the road, due to poor visibility caused by sandy wind. The vehicle steered-off the road and ended down an incline adjacent to the right side of the road. The vehicle was stopped by a heap of sand that had composed in that area.</a:t>
            </a:r>
          </a:p>
          <a:p>
            <a:pPr marL="114300" indent="-114300" algn="just">
              <a:defRPr/>
            </a:pPr>
            <a:endParaRPr lang="en-US" sz="1000" b="1" dirty="0" smtClean="0">
              <a:solidFill>
                <a:srgbClr val="3333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Your</a:t>
            </a:r>
            <a:r>
              <a:rPr lang="en-US" sz="1600" b="1" dirty="0" smtClean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b="1" dirty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learning from this </a:t>
            </a:r>
            <a:r>
              <a:rPr lang="en-US" sz="1600" b="1" dirty="0" smtClean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incident..</a:t>
            </a:r>
          </a:p>
          <a:p>
            <a:pPr marL="114300" indent="-114300" algn="just">
              <a:defRPr/>
            </a:pPr>
            <a:endParaRPr lang="en-US" sz="1600" b="1" dirty="0" smtClean="0">
              <a:solidFill>
                <a:schemeClr val="accent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latin typeface="Tahoma" pitchFamily="34" charset="0"/>
              </a:rPr>
              <a:t>Stick to the basics of defensive driving, where you should stop or slow down the vehicle under deteriorate weather condition.</a:t>
            </a:r>
          </a:p>
          <a:p>
            <a:pPr marL="171450" indent="-171450" algn="just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latin typeface="Tahoma" pitchFamily="34" charset="0"/>
              </a:rPr>
              <a:t>Ensure a proper vehicle inspection is carried out prior to the journey and recorded in the vehicle checklist.</a:t>
            </a:r>
          </a:p>
          <a:p>
            <a:pPr marL="171450" indent="-171450" algn="just">
              <a:buFont typeface="Arial" panose="020B0604020202020204" pitchFamily="34" charset="0"/>
              <a:buChar char="•"/>
              <a:defRPr/>
            </a:pPr>
            <a:r>
              <a:rPr lang="en-US" altLang="en-US" sz="1200" dirty="0" smtClean="0">
                <a:latin typeface="Tahoma" pitchFamily="34" charset="0"/>
              </a:rPr>
              <a:t>You’re Empowered to STOP if not Safe</a:t>
            </a:r>
            <a:endParaRPr lang="en-US" sz="1200" dirty="0" smtClean="0"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228600" y="5181600"/>
            <a:ext cx="5105400" cy="954107"/>
          </a:xfrm>
          <a:prstGeom prst="rect">
            <a:avLst/>
          </a:prstGeom>
          <a:solidFill>
            <a:schemeClr val="accent2"/>
          </a:solidFill>
          <a:ln w="38100">
            <a:solidFill>
              <a:srgbClr val="FFFF00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tabLst>
                <a:tab pos="287338" algn="l"/>
              </a:tabLst>
              <a:defRPr/>
            </a:pPr>
            <a:r>
              <a:rPr lang="en-US" altLang="en-US" sz="1600" b="1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Adjust speed to road and weather conditions, always apply Defensive Driving Techniques</a:t>
            </a:r>
          </a:p>
          <a:p>
            <a:pPr algn="ctr">
              <a:spcBef>
                <a:spcPct val="50000"/>
              </a:spcBef>
              <a:tabLst>
                <a:tab pos="287338" algn="l"/>
              </a:tabLst>
              <a:defRPr/>
            </a:pPr>
            <a:endParaRPr lang="en-US" altLang="en-US" sz="16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altLang="en-US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7" name="TextBox 1"/>
          <p:cNvSpPr txBox="1">
            <a:spLocks noChangeArrowheads="1"/>
          </p:cNvSpPr>
          <p:nvPr/>
        </p:nvSpPr>
        <p:spPr bwMode="auto">
          <a:xfrm>
            <a:off x="5943600" y="981075"/>
            <a:ext cx="2819400" cy="2308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/>
              <a:t>Insert wrong picture here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</p:txBody>
      </p:sp>
      <p:pic>
        <p:nvPicPr>
          <p:cNvPr id="28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981075"/>
            <a:ext cx="28194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2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99438" y="2225675"/>
            <a:ext cx="4572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1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43600" y="3395663"/>
            <a:ext cx="2819400" cy="201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1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224838" y="4119563"/>
            <a:ext cx="566737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2"/>
              </a:rPr>
              <a:t>MSE54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or visit the </a:t>
            </a:r>
            <a:r>
              <a:rPr lang="en-US" sz="1000" b="0" dirty="0" smtClean="0">
                <a:latin typeface="+mn-lt"/>
                <a:cs typeface="Calibri" pitchFamily="34" charset="0"/>
                <a:hlinkClick r:id="rId3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Learning No 18                                                       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13/03/2014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51520" y="838200"/>
            <a:ext cx="8351838" cy="400109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/>
            <a:r>
              <a:rPr lang="en-GB" sz="1200" b="1" dirty="0" smtClean="0">
                <a:solidFill>
                  <a:schemeClr val="accent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Date:</a:t>
            </a:r>
            <a:r>
              <a:rPr lang="en-US" sz="1200" b="1" dirty="0" smtClean="0">
                <a:solidFill>
                  <a:schemeClr val="accent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13.03.2014</a:t>
            </a:r>
          </a:p>
          <a:p>
            <a:pPr marL="114300" indent="-114300"/>
            <a:r>
              <a:rPr lang="en-GB" sz="1200" b="1" dirty="0" smtClean="0">
                <a:solidFill>
                  <a:schemeClr val="accent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Injury:</a:t>
            </a:r>
            <a:r>
              <a:rPr lang="en-GB" sz="1200" b="1" dirty="0" smtClean="0">
                <a:cs typeface="Arial" charset="0"/>
              </a:rPr>
              <a:t> </a:t>
            </a:r>
            <a:r>
              <a:rPr lang="en-US" sz="1200" b="1" dirty="0" smtClean="0">
                <a:solidFill>
                  <a:schemeClr val="accent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Vertebral fracture </a:t>
            </a:r>
          </a:p>
          <a:p>
            <a:pPr>
              <a:defRPr/>
            </a:pPr>
            <a:endParaRPr lang="en-US" sz="6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defRPr/>
            </a:pPr>
            <a:endParaRPr lang="en-US" sz="16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As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 learning from this incident and ensure continual improvement all contract</a:t>
            </a:r>
          </a:p>
          <a:p>
            <a:pPr marL="342900" indent="-342900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managers are to review their HSE HEMP against the questions asked below        </a:t>
            </a:r>
          </a:p>
          <a:p>
            <a:pPr marL="342900" indent="-342900">
              <a:defRPr/>
            </a:pPr>
            <a:endParaRPr lang="en-US" sz="1600" b="1" dirty="0" smtClean="0">
              <a:solidFill>
                <a:schemeClr val="accent6"/>
              </a:solidFill>
              <a:latin typeface="Tahoma" pitchFamily="34" charset="0"/>
            </a:endParaRPr>
          </a:p>
          <a:p>
            <a:pPr marL="342900" indent="-342900">
              <a:defRPr/>
            </a:pPr>
            <a:r>
              <a:rPr lang="en-US" sz="1600" b="1" dirty="0" smtClean="0">
                <a:solidFill>
                  <a:schemeClr val="accent6"/>
                </a:solidFill>
                <a:latin typeface="Tahoma" pitchFamily="34" charset="0"/>
              </a:rPr>
              <a:t>Confirm the following:</a:t>
            </a:r>
          </a:p>
          <a:p>
            <a:pPr marL="342900" lvl="1" indent="-342900">
              <a:defRPr/>
            </a:pPr>
            <a:endParaRPr lang="en-US" sz="1200" dirty="0" smtClean="0">
              <a:solidFill>
                <a:schemeClr val="dk1"/>
              </a:solidFill>
              <a:latin typeface="Tahoma" pitchFamily="34" charset="0"/>
              <a:ea typeface="Tahoma" pitchFamily="34" charset="0"/>
              <a:cs typeface="Tahoma" pitchFamily="34" charset="0"/>
              <a:sym typeface="Wingdings" pitchFamily="2" charset="2"/>
            </a:endParaRPr>
          </a:p>
          <a:p>
            <a:pPr marL="342900" lvl="1" indent="-342900">
              <a:buFont typeface="Arial" pitchFamily="34" charset="0"/>
              <a:buChar char="•"/>
              <a:defRPr/>
            </a:pPr>
            <a:r>
              <a:rPr lang="en-US" altLang="en-US" sz="12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check the effectiveness of your journey management communication between the drivers and journey manager ?</a:t>
            </a:r>
          </a:p>
          <a:p>
            <a:pPr marL="342900" lvl="1" indent="-342900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all your journey manager have a valid JM certificate?</a:t>
            </a:r>
          </a:p>
          <a:p>
            <a:pPr marL="342900" lvl="1" indent="-342900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Are all vehicles in your fleet equipped with IVMS system?</a:t>
            </a:r>
          </a:p>
          <a:p>
            <a:pPr marL="342900" lvl="1" indent="-342900">
              <a:buFont typeface="Arial" pitchFamily="34" charset="0"/>
              <a:buChar char="•"/>
              <a:defRPr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conduct drivers forum, drivers engagement on different subjects i.e application of</a:t>
            </a:r>
            <a:r>
              <a:rPr lang="en-US" altLang="en-US" sz="12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DD techniques and empowerment to stop e.g. reverse weather conditions ?</a:t>
            </a:r>
          </a:p>
          <a:p>
            <a:pPr marL="342900" lvl="1" indent="-342900">
              <a:buFont typeface="Arial" pitchFamily="34" charset="0"/>
              <a:buChar char="•"/>
              <a:defRPr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counsel your drivers on their IVMS-RAG report ?</a:t>
            </a:r>
          </a:p>
          <a:p>
            <a:pPr marL="342900" lvl="1" indent="-342900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Is a proper vehicle inspection carried out prior to the journey, and recorded in the vehicle checklist?</a:t>
            </a:r>
          </a:p>
          <a:p>
            <a:pPr marL="342900" lvl="1" indent="-342900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Does your sub contractor have an audit procedure/ program for their sub contractor?</a:t>
            </a:r>
          </a:p>
          <a:p>
            <a:pPr marL="342900" lvl="1" indent="-342900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-109" charset="2"/>
              </a:rPr>
              <a:t>Do you have a system to ensure actions from lateral Learnings are implemented?</a:t>
            </a:r>
          </a:p>
          <a:p>
            <a:pPr marL="342900" lvl="1" indent="-342900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-109" charset="2"/>
              </a:rPr>
              <a:t>Is the alert/learning advice understood by the crew members?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to contractors 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Discuss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in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Meetings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18793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0E1F4849-1E5A-4EEC-814C-D9381785DB88}"/>
</file>

<file path=customXml/itemProps2.xml><?xml version="1.0" encoding="utf-8"?>
<ds:datastoreItem xmlns:ds="http://schemas.openxmlformats.org/officeDocument/2006/customXml" ds:itemID="{5299B7BB-DCFE-41F2-BBE3-934F13341165}"/>
</file>

<file path=customXml/itemProps3.xml><?xml version="1.0" encoding="utf-8"?>
<ds:datastoreItem xmlns:ds="http://schemas.openxmlformats.org/officeDocument/2006/customXml" ds:itemID="{B4C2F517-2D41-45F0-AD77-D8B8165A633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2236</TotalTime>
  <Words>395</Words>
  <Application>Microsoft Office PowerPoint</Application>
  <PresentationFormat>On-screen Show (4:3)</PresentationFormat>
  <Paragraphs>42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mu55250</cp:lastModifiedBy>
  <cp:revision>159</cp:revision>
  <dcterms:created xsi:type="dcterms:W3CDTF">2001-05-03T06:07:08Z</dcterms:created>
  <dcterms:modified xsi:type="dcterms:W3CDTF">2014-07-07T04:41:36Z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