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92"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19                                                             </a:t>
            </a:r>
            <a:r>
              <a:rPr lang="en-US" sz="1000" b="0" dirty="0" smtClean="0">
                <a:latin typeface="+mn-lt"/>
                <a:cs typeface="Calibri" pitchFamily="34" charset="0"/>
              </a:rPr>
              <a:t> 26/03/2014</a:t>
            </a:r>
            <a:endParaRPr lang="en-US" sz="1000" b="0" dirty="0" smtClean="0">
              <a:latin typeface="+mn-lt"/>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latin typeface="Tahoma" pitchFamily="34" charset="0"/>
                <a:ea typeface="Tahoma" pitchFamily="34" charset="0"/>
                <a:cs typeface="Tahoma" pitchFamily="34" charset="0"/>
              </a:rPr>
              <a:t>PDO Safety Advice</a:t>
            </a:r>
          </a:p>
        </p:txBody>
      </p:sp>
      <p:sp>
        <p:nvSpPr>
          <p:cNvPr id="7" name="Text Box 2"/>
          <p:cNvSpPr txBox="1">
            <a:spLocks noChangeArrowheads="1"/>
          </p:cNvSpPr>
          <p:nvPr/>
        </p:nvSpPr>
        <p:spPr bwMode="auto">
          <a:xfrm>
            <a:off x="228600" y="838200"/>
            <a:ext cx="5105400" cy="3816429"/>
          </a:xfrm>
          <a:prstGeom prst="rect">
            <a:avLst/>
          </a:prstGeom>
          <a:noFill/>
          <a:ln w="3175">
            <a:noFill/>
            <a:miter lim="800000"/>
            <a:headEnd/>
            <a:tailEnd/>
          </a:ln>
        </p:spPr>
        <p:txBody>
          <a:bodyPr wrap="square">
            <a:spAutoFit/>
          </a:bodyPr>
          <a:lstStyle/>
          <a:p>
            <a:pPr marL="114300" indent="-114300"/>
            <a:r>
              <a:rPr lang="en-GB" sz="1400" b="1" dirty="0" smtClean="0">
                <a:solidFill>
                  <a:schemeClr val="accent6"/>
                </a:solidFill>
                <a:latin typeface="Tahoma" pitchFamily="34" charset="0"/>
                <a:ea typeface="Tahoma" pitchFamily="34" charset="0"/>
                <a:cs typeface="Tahoma" pitchFamily="34" charset="0"/>
              </a:rPr>
              <a:t>Date:</a:t>
            </a:r>
            <a:r>
              <a:rPr lang="en-US" sz="1400" b="1" dirty="0" smtClean="0">
                <a:solidFill>
                  <a:schemeClr val="accent6"/>
                </a:solidFill>
                <a:latin typeface="Tahoma" pitchFamily="34" charset="0"/>
                <a:ea typeface="Tahoma" pitchFamily="34" charset="0"/>
                <a:cs typeface="Tahoma" pitchFamily="34" charset="0"/>
              </a:rPr>
              <a:t> </a:t>
            </a:r>
            <a:r>
              <a:rPr lang="en-GB" sz="1400" b="1" dirty="0" smtClean="0">
                <a:solidFill>
                  <a:schemeClr val="accent6"/>
                </a:solidFill>
                <a:latin typeface="Tahoma" pitchFamily="34" charset="0"/>
                <a:ea typeface="Tahoma" pitchFamily="34" charset="0"/>
                <a:cs typeface="Tahoma" pitchFamily="34" charset="0"/>
              </a:rPr>
              <a:t>26.03.2014</a:t>
            </a:r>
            <a:r>
              <a:rPr lang="en-US" sz="1400" b="1" dirty="0" smtClean="0">
                <a:solidFill>
                  <a:schemeClr val="accent6"/>
                </a:solidFill>
                <a:latin typeface="Tahoma" pitchFamily="34" charset="0"/>
                <a:ea typeface="Tahoma" pitchFamily="34" charset="0"/>
                <a:cs typeface="Tahoma" pitchFamily="34" charset="0"/>
              </a:rPr>
              <a:t> </a:t>
            </a:r>
          </a:p>
          <a:p>
            <a:pPr marL="114300" indent="-114300"/>
            <a:r>
              <a:rPr lang="en-GB" sz="1400" b="1" dirty="0" smtClean="0">
                <a:solidFill>
                  <a:schemeClr val="accent6"/>
                </a:solidFill>
                <a:latin typeface="Tahoma" pitchFamily="34" charset="0"/>
                <a:ea typeface="Tahoma" pitchFamily="34" charset="0"/>
                <a:cs typeface="Tahoma" pitchFamily="34" charset="0"/>
              </a:rPr>
              <a:t>Injury:</a:t>
            </a:r>
            <a:r>
              <a:rPr lang="en-GB" sz="1400" b="1" dirty="0" smtClean="0">
                <a:cs typeface="Arial" charset="0"/>
              </a:rPr>
              <a:t> </a:t>
            </a:r>
            <a:r>
              <a:rPr lang="en-US" sz="1400" b="1" dirty="0" smtClean="0">
                <a:solidFill>
                  <a:schemeClr val="accent6"/>
                </a:solidFill>
                <a:latin typeface="Tahoma" pitchFamily="34" charset="0"/>
                <a:ea typeface="Tahoma" pitchFamily="34" charset="0"/>
                <a:cs typeface="Tahoma" pitchFamily="34" charset="0"/>
              </a:rPr>
              <a:t>Multiple fracture, Motor Vehicle Incident (MVI)</a:t>
            </a:r>
          </a:p>
          <a:p>
            <a:pPr marL="114300" indent="-114300"/>
            <a:endParaRPr lang="en-US" sz="1200" b="1" dirty="0" smtClean="0">
              <a:solidFill>
                <a:srgbClr val="3333CC"/>
              </a:solidFill>
              <a:latin typeface="Tahoma" pitchFamily="34" charset="0"/>
              <a:ea typeface="Tahoma" pitchFamily="34" charset="0"/>
              <a:cs typeface="Tahoma" pitchFamily="34" charset="0"/>
            </a:endParaRPr>
          </a:p>
          <a:p>
            <a:pPr marL="114300" indent="-114300"/>
            <a:r>
              <a:rPr lang="en-US" sz="1600" b="1" dirty="0" smtClean="0">
                <a:solidFill>
                  <a:srgbClr val="FF0000"/>
                </a:solidFill>
                <a:latin typeface="Tahoma" pitchFamily="34" charset="0"/>
                <a:ea typeface="Tahoma" pitchFamily="34" charset="0"/>
                <a:cs typeface="Tahoma" pitchFamily="34" charset="0"/>
              </a:rPr>
              <a:t>What </a:t>
            </a:r>
            <a:r>
              <a:rPr lang="en-US" sz="1600" b="1" dirty="0">
                <a:solidFill>
                  <a:srgbClr val="FF0000"/>
                </a:solidFill>
                <a:latin typeface="Tahoma" pitchFamily="34" charset="0"/>
                <a:ea typeface="Tahoma" pitchFamily="34" charset="0"/>
                <a:cs typeface="Tahoma" pitchFamily="34" charset="0"/>
              </a:rPr>
              <a:t>happened?</a:t>
            </a:r>
          </a:p>
          <a:p>
            <a:pPr algn="just"/>
            <a:endParaRPr lang="en-US" sz="1200" dirty="0" smtClean="0">
              <a:latin typeface="Tahoma" pitchFamily="34" charset="0"/>
              <a:ea typeface="Tahoma" pitchFamily="34" charset="0"/>
              <a:cs typeface="Tahoma" pitchFamily="34" charset="0"/>
            </a:endParaRPr>
          </a:p>
          <a:p>
            <a:pPr marL="114300" algn="just">
              <a:defRPr/>
            </a:pPr>
            <a:r>
              <a:rPr lang="en-GB" sz="1200" dirty="0" smtClean="0">
                <a:latin typeface="Tahoma" pitchFamily="34" charset="0"/>
              </a:rPr>
              <a:t>The driver of an oilfield truck on a graded road decided to turn left at a junction but not to wait for a dust cloud from a passing vehicle to settle. Another canter lorry was approaching from the opposite direction and they did not see each other in the dust cloud.  The two vehicles collided resulting in severe leg injuries to the canter driver and damage to both vehicles.</a:t>
            </a:r>
            <a:endParaRPr lang="en-US" sz="1200" dirty="0" smtClean="0">
              <a:latin typeface="Tahoma" pitchFamily="34" charset="0"/>
            </a:endParaRPr>
          </a:p>
          <a:p>
            <a:pPr algn="just"/>
            <a:endParaRPr lang="en-US" sz="1200" dirty="0" smtClean="0">
              <a:latin typeface="Tahoma" pitchFamily="34" charset="0"/>
              <a:ea typeface="Tahoma" pitchFamily="34" charset="0"/>
              <a:cs typeface="Tahoma" pitchFamily="34" charset="0"/>
            </a:endParaRPr>
          </a:p>
          <a:p>
            <a:pPr marL="114300" indent="-114300" algn="just">
              <a:defRPr/>
            </a:pPr>
            <a:endParaRPr lang="en-US" sz="1000" b="1" dirty="0" smtClean="0">
              <a:solidFill>
                <a:srgbClr val="3333CC"/>
              </a:solidFill>
              <a:latin typeface="Tahoma" pitchFamily="34" charset="0"/>
              <a:ea typeface="Tahoma" pitchFamily="34" charset="0"/>
              <a:cs typeface="Tahoma" pitchFamily="34" charset="0"/>
            </a:endParaRPr>
          </a:p>
          <a:p>
            <a:pPr marL="114300" indent="-114300" algn="just">
              <a:defRPr/>
            </a:pPr>
            <a:r>
              <a:rPr lang="en-US" sz="1600" b="1" dirty="0" smtClean="0">
                <a:solidFill>
                  <a:srgbClr val="3333CC"/>
                </a:solidFill>
                <a:latin typeface="Tahoma" pitchFamily="34" charset="0"/>
                <a:ea typeface="Tahoma" pitchFamily="34" charset="0"/>
                <a:cs typeface="Tahoma" pitchFamily="34" charset="0"/>
              </a:rPr>
              <a:t>Your</a:t>
            </a:r>
            <a:r>
              <a:rPr lang="en-US" sz="1600" b="1" dirty="0" smtClean="0">
                <a:solidFill>
                  <a:schemeClr val="accent2"/>
                </a:solidFill>
                <a:latin typeface="Tahoma" pitchFamily="34" charset="0"/>
                <a:ea typeface="Tahoma" pitchFamily="34" charset="0"/>
                <a:cs typeface="Tahoma" pitchFamily="34" charset="0"/>
              </a:rPr>
              <a:t> </a:t>
            </a:r>
            <a:r>
              <a:rPr lang="en-US" sz="1600" b="1" dirty="0">
                <a:solidFill>
                  <a:schemeClr val="accent2"/>
                </a:solidFill>
                <a:latin typeface="Tahoma" pitchFamily="34" charset="0"/>
                <a:ea typeface="Tahoma" pitchFamily="34" charset="0"/>
                <a:cs typeface="Tahoma" pitchFamily="34" charset="0"/>
              </a:rPr>
              <a:t>learning from this </a:t>
            </a:r>
            <a:r>
              <a:rPr lang="en-US" sz="1600" b="1" dirty="0" smtClean="0">
                <a:solidFill>
                  <a:schemeClr val="accent2"/>
                </a:solidFill>
                <a:latin typeface="Tahoma" pitchFamily="34" charset="0"/>
                <a:ea typeface="Tahoma" pitchFamily="34" charset="0"/>
                <a:cs typeface="Tahoma" pitchFamily="34" charset="0"/>
              </a:rPr>
              <a:t>incident..</a:t>
            </a:r>
          </a:p>
          <a:p>
            <a:pPr marL="114300" indent="-114300" algn="just">
              <a:defRPr/>
            </a:pPr>
            <a:endParaRPr lang="en-US" sz="1600" b="1" dirty="0" smtClean="0">
              <a:solidFill>
                <a:schemeClr val="accent2"/>
              </a:solidFill>
              <a:latin typeface="Tahoma" pitchFamily="34" charset="0"/>
              <a:ea typeface="Tahoma" pitchFamily="34" charset="0"/>
              <a:cs typeface="Tahoma" pitchFamily="34" charset="0"/>
            </a:endParaRPr>
          </a:p>
          <a:p>
            <a:pPr marL="171450" indent="-171450" algn="just">
              <a:buFont typeface="Arial" panose="020B0604020202020204" pitchFamily="34" charset="0"/>
              <a:buChar char="•"/>
              <a:defRPr/>
            </a:pPr>
            <a:r>
              <a:rPr lang="en-US" sz="1200" dirty="0" smtClean="0">
                <a:latin typeface="Tahoma" pitchFamily="34" charset="0"/>
              </a:rPr>
              <a:t>Never turn across a carriageway in a dust cloud.</a:t>
            </a:r>
          </a:p>
          <a:p>
            <a:pPr marL="171450" indent="-171450" algn="just">
              <a:buFont typeface="Arial" panose="020B0604020202020204" pitchFamily="34" charset="0"/>
              <a:buChar char="•"/>
              <a:defRPr/>
            </a:pPr>
            <a:r>
              <a:rPr lang="en-US" sz="1200" dirty="0" smtClean="0">
                <a:latin typeface="Tahoma" pitchFamily="34" charset="0"/>
              </a:rPr>
              <a:t>Never drive in a dust cloud.</a:t>
            </a:r>
          </a:p>
          <a:p>
            <a:pPr marL="171450" indent="-171450" algn="just">
              <a:buFont typeface="Arial" panose="020B0604020202020204" pitchFamily="34" charset="0"/>
              <a:buChar char="•"/>
              <a:defRPr/>
            </a:pPr>
            <a:r>
              <a:rPr lang="en-US" sz="1200" dirty="0" smtClean="0">
                <a:latin typeface="Tahoma" pitchFamily="34" charset="0"/>
              </a:rPr>
              <a:t>Never drive closer than 4 seconds behind a dust cloud.</a:t>
            </a:r>
          </a:p>
          <a:p>
            <a:pPr marL="114300" indent="-114300" algn="just">
              <a:defRPr/>
            </a:pPr>
            <a:endParaRPr lang="en-US" sz="1200" dirty="0" smtClean="0">
              <a:latin typeface="Tahoma" pitchFamily="34" charset="0"/>
              <a:ea typeface="Tahoma" pitchFamily="34" charset="0"/>
              <a:cs typeface="Tahoma" pitchFamily="34" charset="0"/>
            </a:endParaRPr>
          </a:p>
        </p:txBody>
      </p:sp>
      <p:sp>
        <p:nvSpPr>
          <p:cNvPr id="25" name="Text Box 5"/>
          <p:cNvSpPr txBox="1">
            <a:spLocks noChangeArrowheads="1"/>
          </p:cNvSpPr>
          <p:nvPr/>
        </p:nvSpPr>
        <p:spPr bwMode="auto">
          <a:xfrm>
            <a:off x="228600" y="4876800"/>
            <a:ext cx="5029200" cy="584775"/>
          </a:xfrm>
          <a:prstGeom prst="rect">
            <a:avLst/>
          </a:prstGeom>
          <a:solidFill>
            <a:schemeClr val="accent2"/>
          </a:solidFill>
          <a:ln w="38100">
            <a:solidFill>
              <a:srgbClr val="FFFF00"/>
            </a:solidFill>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en-US" altLang="en-US" sz="1600" b="1" dirty="0" smtClean="0">
                <a:solidFill>
                  <a:srgbClr val="FFFF00"/>
                </a:solidFill>
                <a:latin typeface="Tahoma" pitchFamily="34" charset="0"/>
                <a:ea typeface="Tahoma" pitchFamily="34" charset="0"/>
                <a:cs typeface="Tahoma" pitchFamily="34" charset="0"/>
              </a:rPr>
              <a:t>Driving in a dust cloud is like driving </a:t>
            </a:r>
          </a:p>
          <a:p>
            <a:pPr algn="ctr"/>
            <a:r>
              <a:rPr lang="en-US" altLang="en-US" sz="1600" b="1" dirty="0" smtClean="0">
                <a:solidFill>
                  <a:srgbClr val="FFFF00"/>
                </a:solidFill>
                <a:latin typeface="Tahoma" pitchFamily="34" charset="0"/>
                <a:ea typeface="Tahoma" pitchFamily="34" charset="0"/>
                <a:cs typeface="Tahoma" pitchFamily="34" charset="0"/>
              </a:rPr>
              <a:t>at night with no lights on</a:t>
            </a:r>
          </a:p>
        </p:txBody>
      </p:sp>
      <p:sp>
        <p:nvSpPr>
          <p:cNvPr id="26"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altLang="en-US" sz="6000">
              <a:solidFill>
                <a:srgbClr val="FF0000"/>
              </a:solidFill>
              <a:sym typeface="Webdings" pitchFamily="18" charset="2"/>
            </a:endParaRPr>
          </a:p>
        </p:txBody>
      </p:sp>
      <p:sp>
        <p:nvSpPr>
          <p:cNvPr id="14" name="Rectangle 13"/>
          <p:cNvSpPr/>
          <p:nvPr/>
        </p:nvSpPr>
        <p:spPr bwMode="auto">
          <a:xfrm>
            <a:off x="6019800" y="3810000"/>
            <a:ext cx="3048000" cy="2057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6019800" y="1066800"/>
            <a:ext cx="2971800" cy="2209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w="19050">
                <a:solidFill>
                  <a:schemeClr val="tx1"/>
                </a:solidFill>
              </a:ln>
              <a:solidFill>
                <a:schemeClr val="tx1"/>
              </a:solidFill>
              <a:effectLst/>
              <a:latin typeface="Times New Roman" pitchFamily="18" charset="0"/>
            </a:endParaRPr>
          </a:p>
        </p:txBody>
      </p:sp>
      <p:pic>
        <p:nvPicPr>
          <p:cNvPr id="16" name="Picture 3"/>
          <p:cNvPicPr>
            <a:picLocks noChangeAspect="1" noChangeArrowheads="1"/>
          </p:cNvPicPr>
          <p:nvPr/>
        </p:nvPicPr>
        <p:blipFill>
          <a:blip r:embed="rId4" cstate="print"/>
          <a:srcRect/>
          <a:stretch>
            <a:fillRect/>
          </a:stretch>
        </p:blipFill>
        <p:spPr bwMode="auto">
          <a:xfrm>
            <a:off x="6067692" y="1142999"/>
            <a:ext cx="2923908" cy="2133601"/>
          </a:xfrm>
          <a:prstGeom prst="rect">
            <a:avLst/>
          </a:prstGeom>
          <a:noFill/>
          <a:ln w="9525">
            <a:noFill/>
            <a:miter lim="800000"/>
            <a:headEnd/>
            <a:tailEnd/>
          </a:ln>
          <a:effectLst/>
        </p:spPr>
      </p:pic>
      <p:pic>
        <p:nvPicPr>
          <p:cNvPr id="17" name="Picture 2"/>
          <p:cNvPicPr>
            <a:picLocks noChangeAspect="1" noChangeArrowheads="1"/>
          </p:cNvPicPr>
          <p:nvPr/>
        </p:nvPicPr>
        <p:blipFill>
          <a:blip r:embed="rId5" cstate="print"/>
          <a:srcRect/>
          <a:stretch>
            <a:fillRect/>
          </a:stretch>
        </p:blipFill>
        <p:spPr bwMode="auto">
          <a:xfrm>
            <a:off x="6019800" y="3810000"/>
            <a:ext cx="3048000" cy="2057400"/>
          </a:xfrm>
          <a:prstGeom prst="rect">
            <a:avLst/>
          </a:prstGeom>
          <a:noFill/>
          <a:ln w="9525">
            <a:noFill/>
            <a:miter lim="800000"/>
            <a:headEnd/>
            <a:tailEnd/>
          </a:ln>
        </p:spPr>
      </p:pic>
      <p:sp>
        <p:nvSpPr>
          <p:cNvPr id="18" name="Freeform 132"/>
          <p:cNvSpPr>
            <a:spLocks/>
          </p:cNvSpPr>
          <p:nvPr/>
        </p:nvSpPr>
        <p:spPr bwMode="auto">
          <a:xfrm>
            <a:off x="8458200" y="3886200"/>
            <a:ext cx="381000" cy="566057"/>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ln>
                <a:solidFill>
                  <a:schemeClr val="tx1"/>
                </a:solidFill>
              </a:ln>
            </a:endParaRPr>
          </a:p>
        </p:txBody>
      </p:sp>
      <p:sp>
        <p:nvSpPr>
          <p:cNvPr id="19" name="Line 130"/>
          <p:cNvSpPr>
            <a:spLocks noChangeShapeType="1"/>
          </p:cNvSpPr>
          <p:nvPr/>
        </p:nvSpPr>
        <p:spPr bwMode="auto">
          <a:xfrm flipV="1">
            <a:off x="8458200" y="1066800"/>
            <a:ext cx="386942" cy="665493"/>
          </a:xfrm>
          <a:prstGeom prst="line">
            <a:avLst/>
          </a:prstGeom>
          <a:blipFill>
            <a:blip r:embed="rId6" cstate="print"/>
            <a:tile tx="0" ty="0" sx="100000" sy="100000" flip="none" algn="tl"/>
          </a:blipFill>
          <a:ln w="133350">
            <a:solidFill>
              <a:srgbClr val="FF0000"/>
            </a:solidFill>
            <a:round/>
            <a:headEnd/>
            <a:tailEnd/>
          </a:ln>
        </p:spPr>
        <p:txBody>
          <a:bodyPr/>
          <a:lstStyle/>
          <a:p>
            <a:endParaRPr lang="en-US" dirty="0">
              <a:ln w="19050">
                <a:solidFill>
                  <a:schemeClr val="tx1"/>
                </a:solidFill>
              </a:ln>
            </a:endParaRPr>
          </a:p>
        </p:txBody>
      </p:sp>
      <p:sp>
        <p:nvSpPr>
          <p:cNvPr id="20" name="Line 129"/>
          <p:cNvSpPr>
            <a:spLocks noChangeShapeType="1"/>
          </p:cNvSpPr>
          <p:nvPr/>
        </p:nvSpPr>
        <p:spPr bwMode="auto">
          <a:xfrm>
            <a:off x="8458200" y="1066800"/>
            <a:ext cx="412750" cy="674332"/>
          </a:xfrm>
          <a:prstGeom prst="line">
            <a:avLst/>
          </a:prstGeom>
          <a:blipFill>
            <a:blip r:embed="rId6" cstate="print"/>
            <a:tile tx="0" ty="0" sx="100000" sy="100000" flip="none" algn="tl"/>
          </a:blipFill>
          <a:ln w="133350">
            <a:solidFill>
              <a:srgbClr val="FF0000"/>
            </a:solidFill>
            <a:round/>
            <a:headEnd/>
            <a:tailEnd/>
          </a:ln>
        </p:spPr>
        <p:txBody>
          <a:bodyPr/>
          <a:lstStyle/>
          <a:p>
            <a:endParaRPr lang="en-US" dirty="0">
              <a:ln w="19050">
                <a:solidFill>
                  <a:schemeClr val="tx1"/>
                </a:solidFill>
              </a:l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19                                                              </a:t>
            </a:r>
            <a:r>
              <a:rPr lang="en-US" sz="1000" b="0" dirty="0" smtClean="0">
                <a:latin typeface="+mn-lt"/>
                <a:cs typeface="Calibri" pitchFamily="34" charset="0"/>
              </a:rPr>
              <a:t>26/03/2014</a:t>
            </a:r>
            <a:endParaRPr lang="en-US" sz="1000" b="0" dirty="0" smtClean="0">
              <a:latin typeface="+mn-lt"/>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latin typeface="Tahoma" pitchFamily="34" charset="0"/>
                <a:ea typeface="Tahoma" pitchFamily="34" charset="0"/>
                <a:cs typeface="Tahoma" pitchFamily="34" charset="0"/>
              </a:rPr>
              <a:t>Management learning's</a:t>
            </a:r>
            <a:endParaRPr lang="en-GB" sz="3200" dirty="0">
              <a:latin typeface="Tahoma" pitchFamily="34" charset="0"/>
              <a:ea typeface="Tahoma" pitchFamily="34" charset="0"/>
              <a:cs typeface="Tahoma" pitchFamily="34" charset="0"/>
            </a:endParaRPr>
          </a:p>
        </p:txBody>
      </p:sp>
      <p:sp>
        <p:nvSpPr>
          <p:cNvPr id="7" name="Text Box 2"/>
          <p:cNvSpPr txBox="1">
            <a:spLocks noChangeArrowheads="1"/>
          </p:cNvSpPr>
          <p:nvPr/>
        </p:nvSpPr>
        <p:spPr bwMode="auto">
          <a:xfrm>
            <a:off x="251520" y="838200"/>
            <a:ext cx="8351838" cy="2708434"/>
          </a:xfrm>
          <a:prstGeom prst="rect">
            <a:avLst/>
          </a:prstGeom>
          <a:noFill/>
          <a:ln w="19050">
            <a:noFill/>
            <a:miter lim="800000"/>
            <a:headEnd/>
            <a:tailEnd/>
          </a:ln>
        </p:spPr>
        <p:txBody>
          <a:bodyPr>
            <a:spAutoFit/>
          </a:bodyPr>
          <a:lstStyle/>
          <a:p>
            <a:pPr marL="114300" indent="-114300"/>
            <a:r>
              <a:rPr lang="en-GB" sz="1200" b="1" dirty="0" smtClean="0">
                <a:solidFill>
                  <a:schemeClr val="accent6"/>
                </a:solidFill>
                <a:latin typeface="Tahoma" pitchFamily="34" charset="0"/>
                <a:ea typeface="Tahoma" pitchFamily="34" charset="0"/>
                <a:cs typeface="Tahoma" pitchFamily="34" charset="0"/>
              </a:rPr>
              <a:t>Date:</a:t>
            </a:r>
            <a:r>
              <a:rPr lang="en-US" sz="1200" b="1" dirty="0" smtClean="0">
                <a:solidFill>
                  <a:schemeClr val="accent6"/>
                </a:solidFill>
                <a:latin typeface="Tahoma" pitchFamily="34" charset="0"/>
                <a:ea typeface="Tahoma" pitchFamily="34" charset="0"/>
                <a:cs typeface="Tahoma" pitchFamily="34" charset="0"/>
              </a:rPr>
              <a:t> </a:t>
            </a:r>
            <a:r>
              <a:rPr lang="en-GB" sz="1200" b="1" dirty="0" smtClean="0">
                <a:solidFill>
                  <a:schemeClr val="accent6"/>
                </a:solidFill>
                <a:latin typeface="Tahoma" pitchFamily="34" charset="0"/>
                <a:ea typeface="Tahoma" pitchFamily="34" charset="0"/>
                <a:cs typeface="Tahoma" pitchFamily="34" charset="0"/>
              </a:rPr>
              <a:t>26.03.2014</a:t>
            </a:r>
            <a:r>
              <a:rPr lang="en-US" sz="1200" b="1" dirty="0" smtClean="0">
                <a:solidFill>
                  <a:schemeClr val="accent6"/>
                </a:solidFill>
                <a:latin typeface="Tahoma" pitchFamily="34" charset="0"/>
                <a:ea typeface="Tahoma" pitchFamily="34" charset="0"/>
                <a:cs typeface="Tahoma" pitchFamily="34" charset="0"/>
              </a:rPr>
              <a:t> </a:t>
            </a:r>
          </a:p>
          <a:p>
            <a:pPr marL="114300" indent="-114300"/>
            <a:r>
              <a:rPr lang="en-GB" sz="1200" b="1" dirty="0" smtClean="0">
                <a:solidFill>
                  <a:schemeClr val="accent6"/>
                </a:solidFill>
                <a:latin typeface="Tahoma" pitchFamily="34" charset="0"/>
                <a:ea typeface="Tahoma" pitchFamily="34" charset="0"/>
                <a:cs typeface="Tahoma" pitchFamily="34" charset="0"/>
              </a:rPr>
              <a:t>Injury:</a:t>
            </a:r>
            <a:r>
              <a:rPr lang="en-GB" sz="1200" b="1" dirty="0" smtClean="0">
                <a:cs typeface="Arial" charset="0"/>
              </a:rPr>
              <a:t> </a:t>
            </a:r>
            <a:r>
              <a:rPr lang="en-US" sz="1200" b="1" dirty="0" smtClean="0">
                <a:solidFill>
                  <a:schemeClr val="accent6"/>
                </a:solidFill>
                <a:latin typeface="Tahoma" pitchFamily="34" charset="0"/>
                <a:ea typeface="Tahoma" pitchFamily="34" charset="0"/>
                <a:cs typeface="Tahoma" pitchFamily="34" charset="0"/>
              </a:rPr>
              <a:t>Multiple fracture, Motor Vehicle Incident (MVI)</a:t>
            </a:r>
          </a:p>
          <a:p>
            <a:pPr>
              <a:defRPr/>
            </a:pPr>
            <a:endParaRPr lang="en-US" sz="600" dirty="0">
              <a:solidFill>
                <a:srgbClr val="000000"/>
              </a:solidFill>
              <a:latin typeface="Tahoma" pitchFamily="34" charset="0"/>
              <a:ea typeface="Tahoma" pitchFamily="34" charset="0"/>
              <a:cs typeface="Tahoma" pitchFamily="34" charset="0"/>
            </a:endParaRPr>
          </a:p>
          <a:p>
            <a:pPr marL="342900" indent="-342900">
              <a:defRPr/>
            </a:pPr>
            <a:endParaRPr lang="en-US" sz="1600" b="1" dirty="0" smtClean="0">
              <a:solidFill>
                <a:srgbClr val="FF0000"/>
              </a:solidFill>
              <a:latin typeface="Tahoma" pitchFamily="34" charset="0"/>
              <a:ea typeface="Tahoma" pitchFamily="34" charset="0"/>
              <a:cs typeface="Tahoma" pitchFamily="34" charset="0"/>
            </a:endParaRPr>
          </a:p>
          <a:p>
            <a:pPr marL="342900" indent="-342900">
              <a:defRPr/>
            </a:pPr>
            <a:r>
              <a:rPr lang="en-US" sz="1600" b="1" dirty="0" smtClean="0">
                <a:solidFill>
                  <a:srgbClr val="FF0000"/>
                </a:solidFill>
                <a:latin typeface="Tahoma" pitchFamily="34" charset="0"/>
                <a:ea typeface="Tahoma" pitchFamily="34" charset="0"/>
                <a:cs typeface="Tahoma" pitchFamily="34" charset="0"/>
              </a:rPr>
              <a:t>As </a:t>
            </a:r>
            <a:r>
              <a:rPr lang="en-US" sz="1600" b="1" dirty="0">
                <a:solidFill>
                  <a:srgbClr val="FF0000"/>
                </a:solidFill>
                <a:latin typeface="Tahoma" pitchFamily="34" charset="0"/>
                <a:ea typeface="Tahoma" pitchFamily="34" charset="0"/>
                <a:cs typeface="Tahoma" pitchFamily="34" charset="0"/>
              </a:rPr>
              <a:t>a learning from this incident and ensure continual improvement all contract</a:t>
            </a:r>
          </a:p>
          <a:p>
            <a:pPr marL="342900" indent="-342900">
              <a:defRPr/>
            </a:pPr>
            <a:r>
              <a:rPr lang="en-US" sz="1600" b="1" dirty="0">
                <a:solidFill>
                  <a:srgbClr val="FF0000"/>
                </a:solidFill>
                <a:latin typeface="Tahoma" pitchFamily="34" charset="0"/>
                <a:ea typeface="Tahoma" pitchFamily="34" charset="0"/>
                <a:cs typeface="Tahoma" pitchFamily="34" charset="0"/>
              </a:rPr>
              <a:t>managers are to review their HSE HEMP against the questions asked below        </a:t>
            </a:r>
          </a:p>
          <a:p>
            <a:pPr marL="342900" indent="-342900">
              <a:defRPr/>
            </a:pPr>
            <a:endParaRPr lang="en-US" sz="1600" b="1" dirty="0" smtClean="0">
              <a:solidFill>
                <a:schemeClr val="accent6"/>
              </a:solidFill>
              <a:latin typeface="Tahoma" pitchFamily="34" charset="0"/>
            </a:endParaRPr>
          </a:p>
          <a:p>
            <a:pPr marL="342900" indent="-342900">
              <a:defRPr/>
            </a:pPr>
            <a:r>
              <a:rPr lang="en-US" sz="1600" b="1" dirty="0" smtClean="0">
                <a:solidFill>
                  <a:schemeClr val="accent6"/>
                </a:solidFill>
                <a:latin typeface="Tahoma" pitchFamily="34" charset="0"/>
              </a:rPr>
              <a:t>Confirm the following:</a:t>
            </a:r>
          </a:p>
          <a:p>
            <a:pPr marL="342900" lvl="1" indent="-342900">
              <a:defRPr/>
            </a:pPr>
            <a:endParaRPr lang="en-US" sz="1200" dirty="0" smtClean="0">
              <a:solidFill>
                <a:schemeClr val="dk1"/>
              </a:solidFill>
              <a:latin typeface="Tahoma" pitchFamily="34" charset="0"/>
              <a:ea typeface="Tahoma" pitchFamily="34" charset="0"/>
              <a:cs typeface="Tahoma" pitchFamily="34" charset="0"/>
              <a:sym typeface="Wingdings" pitchFamily="2" charset="2"/>
            </a:endParaRPr>
          </a:p>
          <a:p>
            <a:pPr marL="342900" lvl="1" indent="-342900">
              <a:buFont typeface="Arial" pitchFamily="34" charset="0"/>
              <a:buChar char="•"/>
              <a:defRPr/>
            </a:pPr>
            <a:r>
              <a:rPr lang="en-US" sz="1200" smtClean="0">
                <a:solidFill>
                  <a:schemeClr val="dk1"/>
                </a:solidFill>
                <a:latin typeface="Tahoma" pitchFamily="34" charset="0"/>
                <a:ea typeface="Tahoma" pitchFamily="34" charset="0"/>
                <a:cs typeface="Tahoma" pitchFamily="34" charset="0"/>
                <a:sym typeface="Wingdings" pitchFamily="2" charset="2"/>
              </a:rPr>
              <a:t>Do </a:t>
            </a:r>
            <a:r>
              <a:rPr lang="en-US" sz="1200" dirty="0" smtClean="0">
                <a:solidFill>
                  <a:schemeClr val="dk1"/>
                </a:solidFill>
                <a:latin typeface="Tahoma" pitchFamily="34" charset="0"/>
                <a:ea typeface="Tahoma" pitchFamily="34" charset="0"/>
                <a:cs typeface="Tahoma" pitchFamily="34" charset="0"/>
                <a:sym typeface="Wingdings" pitchFamily="2" charset="2"/>
              </a:rPr>
              <a:t>you effectively engage with your drivers with interesting tool box talks?</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 communicate learnings from incidents effectively?</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Do you have a system to ensure actions from lateral Learnings are implemented?</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Is the alert/learning advice understood by the crew members?</a:t>
            </a:r>
          </a:p>
        </p:txBody>
      </p:sp>
      <p:sp>
        <p:nvSpPr>
          <p:cNvPr id="8" name="Rectangle 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50" b="1" dirty="0">
                <a:solidFill>
                  <a:schemeClr val="tx2">
                    <a:lumMod val="75000"/>
                  </a:schemeClr>
                </a:solidFill>
                <a:cs typeface="Calibri" pitchFamily="34" charset="0"/>
              </a:rPr>
              <a:t>Use this Alert: </a:t>
            </a:r>
            <a:r>
              <a:rPr lang="en-US" sz="1050" b="1" dirty="0" smtClean="0">
                <a:solidFill>
                  <a:schemeClr val="tx2">
                    <a:lumMod val="75000"/>
                  </a:schemeClr>
                </a:solidFill>
                <a:cs typeface="Calibri" pitchFamily="34" charset="0"/>
                <a:sym typeface="Wingdings" pitchFamily="2" charset="2"/>
              </a:rPr>
              <a:t>Distribute to contractors  </a:t>
            </a:r>
            <a:r>
              <a:rPr lang="en-US" sz="1050" b="1" dirty="0" smtClean="0">
                <a:solidFill>
                  <a:schemeClr val="tx2">
                    <a:lumMod val="75000"/>
                  </a:schemeClr>
                </a:solidFill>
                <a:cs typeface="Calibri" pitchFamily="34" charset="0"/>
              </a:rPr>
              <a:t>Discuss </a:t>
            </a:r>
            <a:r>
              <a:rPr lang="en-US" sz="1050" b="1" dirty="0">
                <a:solidFill>
                  <a:schemeClr val="tx2">
                    <a:lumMod val="75000"/>
                  </a:schemeClr>
                </a:solidFill>
                <a:cs typeface="Calibri" pitchFamily="34" charset="0"/>
              </a:rPr>
              <a:t>in </a:t>
            </a:r>
            <a:r>
              <a:rPr lang="en-US" sz="1050" b="1" dirty="0" smtClean="0">
                <a:solidFill>
                  <a:schemeClr val="tx2">
                    <a:lumMod val="75000"/>
                  </a:schemeClr>
                </a:solidFill>
                <a:cs typeface="Calibri" pitchFamily="34" charset="0"/>
              </a:rPr>
              <a:t>Meetings</a:t>
            </a:r>
            <a:endParaRPr lang="en-US" sz="1050" b="1" dirty="0">
              <a:solidFill>
                <a:schemeClr val="tx2">
                  <a:lumMod val="75000"/>
                </a:schemeClr>
              </a:solidFill>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18794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7D367FD-65CE-46C5-881A-2AD5CC3FA232}"/>
</file>

<file path=customXml/itemProps2.xml><?xml version="1.0" encoding="utf-8"?>
<ds:datastoreItem xmlns:ds="http://schemas.openxmlformats.org/officeDocument/2006/customXml" ds:itemID="{3FA07A19-A32A-4D1B-8007-C6853345805B}"/>
</file>

<file path=customXml/itemProps3.xml><?xml version="1.0" encoding="utf-8"?>
<ds:datastoreItem xmlns:ds="http://schemas.openxmlformats.org/officeDocument/2006/customXml" ds:itemID="{A0F0AABB-36CE-40CF-8724-45131613790A}"/>
</file>

<file path=docProps/app.xml><?xml version="1.0" encoding="utf-8"?>
<Properties xmlns="http://schemas.openxmlformats.org/officeDocument/2006/extended-properties" xmlns:vt="http://schemas.openxmlformats.org/officeDocument/2006/docPropsVTypes">
  <Template/>
  <TotalTime>2107</TotalTime>
  <Words>300</Words>
  <Application>Microsoft Office PowerPoint</Application>
  <PresentationFormat>On-screen Show (4:3)</PresentationFormat>
  <Paragraphs>36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159</cp:revision>
  <dcterms:created xsi:type="dcterms:W3CDTF">2001-05-03T06:07:08Z</dcterms:created>
  <dcterms:modified xsi:type="dcterms:W3CDTF">2014-07-07T04:42:51Z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