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92"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20                                                              </a:t>
            </a:r>
            <a:r>
              <a:rPr lang="en-US" sz="1000" b="0" dirty="0" smtClean="0">
                <a:latin typeface="+mn-lt"/>
                <a:cs typeface="Calibri" pitchFamily="34" charset="0"/>
              </a:rPr>
              <a:t>06/04/2014</a:t>
            </a:r>
            <a:endParaRPr lang="en-US" sz="1000" b="0" dirty="0" smtClean="0">
              <a:latin typeface="+mn-lt"/>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latin typeface="Tahoma" pitchFamily="34" charset="0"/>
                <a:ea typeface="Tahoma" pitchFamily="34" charset="0"/>
                <a:cs typeface="Tahoma" pitchFamily="34" charset="0"/>
              </a:rPr>
              <a:t>PDO Safety Advice</a:t>
            </a:r>
          </a:p>
        </p:txBody>
      </p:sp>
      <p:sp>
        <p:nvSpPr>
          <p:cNvPr id="7" name="Text Box 2"/>
          <p:cNvSpPr txBox="1">
            <a:spLocks noChangeArrowheads="1"/>
          </p:cNvSpPr>
          <p:nvPr/>
        </p:nvSpPr>
        <p:spPr bwMode="auto">
          <a:xfrm>
            <a:off x="228600" y="838200"/>
            <a:ext cx="4953000" cy="4462760"/>
          </a:xfrm>
          <a:prstGeom prst="rect">
            <a:avLst/>
          </a:prstGeom>
          <a:noFill/>
          <a:ln w="3175">
            <a:noFill/>
            <a:miter lim="800000"/>
            <a:headEnd/>
            <a:tailEnd/>
          </a:ln>
        </p:spPr>
        <p:txBody>
          <a:bodyPr wrap="square">
            <a:spAutoFit/>
          </a:bodyPr>
          <a:lstStyle/>
          <a:p>
            <a:pPr marL="114300" indent="-114300"/>
            <a:r>
              <a:rPr lang="en-GB" sz="1400" b="1" dirty="0" smtClean="0">
                <a:solidFill>
                  <a:schemeClr val="accent6"/>
                </a:solidFill>
                <a:latin typeface="Tahoma" pitchFamily="34" charset="0"/>
                <a:ea typeface="Tahoma" pitchFamily="34" charset="0"/>
                <a:cs typeface="Tahoma" pitchFamily="34" charset="0"/>
              </a:rPr>
              <a:t>Date:</a:t>
            </a:r>
            <a:r>
              <a:rPr lang="en-US" sz="1400" b="1" dirty="0" smtClean="0">
                <a:solidFill>
                  <a:schemeClr val="accent6"/>
                </a:solidFill>
                <a:latin typeface="Tahoma" pitchFamily="34" charset="0"/>
                <a:ea typeface="Tahoma" pitchFamily="34" charset="0"/>
                <a:cs typeface="Tahoma" pitchFamily="34" charset="0"/>
              </a:rPr>
              <a:t> 06.04.14</a:t>
            </a:r>
            <a:r>
              <a:rPr lang="en-US" sz="1400" b="1" dirty="0" smtClean="0">
                <a:solidFill>
                  <a:srgbClr val="333399"/>
                </a:solidFill>
              </a:rPr>
              <a:t> </a:t>
            </a:r>
            <a:endParaRPr lang="en-US" sz="1400" b="1" dirty="0" smtClean="0">
              <a:solidFill>
                <a:schemeClr val="accent6"/>
              </a:solidFill>
              <a:latin typeface="Tahoma" pitchFamily="34" charset="0"/>
              <a:ea typeface="Tahoma" pitchFamily="34" charset="0"/>
              <a:cs typeface="Tahoma" pitchFamily="34" charset="0"/>
            </a:endParaRPr>
          </a:p>
          <a:p>
            <a:pPr marL="114300" indent="-114300"/>
            <a:r>
              <a:rPr lang="en-GB" sz="1400" b="1" dirty="0" smtClean="0">
                <a:solidFill>
                  <a:schemeClr val="accent6"/>
                </a:solidFill>
                <a:latin typeface="Tahoma" pitchFamily="34" charset="0"/>
                <a:ea typeface="Tahoma" pitchFamily="34" charset="0"/>
                <a:cs typeface="Tahoma" pitchFamily="34" charset="0"/>
              </a:rPr>
              <a:t>Injury:</a:t>
            </a:r>
            <a:r>
              <a:rPr lang="en-GB" sz="1400" b="1" dirty="0" smtClean="0">
                <a:cs typeface="Arial" charset="0"/>
              </a:rPr>
              <a:t> </a:t>
            </a:r>
            <a:r>
              <a:rPr lang="en-US" sz="1400" b="1" dirty="0" smtClean="0">
                <a:solidFill>
                  <a:schemeClr val="accent6"/>
                </a:solidFill>
                <a:latin typeface="Tahoma" pitchFamily="34" charset="0"/>
                <a:ea typeface="Tahoma" pitchFamily="34" charset="0"/>
                <a:cs typeface="Tahoma" pitchFamily="34" charset="0"/>
              </a:rPr>
              <a:t>Fractured ankle</a:t>
            </a:r>
          </a:p>
          <a:p>
            <a:pPr marL="114300" indent="-114300"/>
            <a:endParaRPr lang="en-US" sz="1200" b="1" dirty="0" smtClean="0">
              <a:solidFill>
                <a:srgbClr val="3333CC"/>
              </a:solidFill>
              <a:latin typeface="Tahoma" pitchFamily="34" charset="0"/>
              <a:ea typeface="Tahoma" pitchFamily="34" charset="0"/>
              <a:cs typeface="Tahoma" pitchFamily="34" charset="0"/>
            </a:endParaRPr>
          </a:p>
          <a:p>
            <a:pPr marL="114300" indent="-114300"/>
            <a:r>
              <a:rPr lang="en-US" sz="1600" b="1" dirty="0" smtClean="0">
                <a:solidFill>
                  <a:srgbClr val="FF0000"/>
                </a:solidFill>
                <a:latin typeface="Tahoma" pitchFamily="34" charset="0"/>
                <a:ea typeface="Tahoma" pitchFamily="34" charset="0"/>
                <a:cs typeface="Tahoma" pitchFamily="34" charset="0"/>
              </a:rPr>
              <a:t>What </a:t>
            </a:r>
            <a:r>
              <a:rPr lang="en-US" sz="1600" b="1" dirty="0">
                <a:solidFill>
                  <a:srgbClr val="FF0000"/>
                </a:solidFill>
                <a:latin typeface="Tahoma" pitchFamily="34" charset="0"/>
                <a:ea typeface="Tahoma" pitchFamily="34" charset="0"/>
                <a:cs typeface="Tahoma" pitchFamily="34" charset="0"/>
              </a:rPr>
              <a:t>happened?</a:t>
            </a:r>
          </a:p>
          <a:p>
            <a:pPr algn="just"/>
            <a:endParaRPr lang="en-US" sz="1200" dirty="0" smtClean="0">
              <a:latin typeface="Tahoma" pitchFamily="34" charset="0"/>
              <a:ea typeface="Tahoma" pitchFamily="34" charset="0"/>
              <a:cs typeface="Tahoma" pitchFamily="34" charset="0"/>
            </a:endParaRPr>
          </a:p>
          <a:p>
            <a:pPr marL="114300" algn="just">
              <a:defRPr/>
            </a:pPr>
            <a:r>
              <a:rPr lang="en-US" sz="1200" dirty="0" smtClean="0">
                <a:latin typeface="Arial" pitchFamily="34" charset="0"/>
                <a:cs typeface="Arial" pitchFamily="34" charset="0"/>
              </a:rPr>
              <a:t>The rig Tool pusher approached the rig floor and moved towards the stand pipe manifold to observe shakers from the rig floor. Whilst walking he passed the rotary table, and slipped on the rig and fell down, resulting in an injury to his right ankle</a:t>
            </a:r>
          </a:p>
          <a:p>
            <a:pPr indent="-457200" algn="just" eaLnBrk="1" hangingPunct="1">
              <a:spcBef>
                <a:spcPct val="50000"/>
              </a:spcBef>
              <a:defRPr/>
            </a:pPr>
            <a:endParaRPr lang="en-US" sz="1200" dirty="0" smtClean="0">
              <a:solidFill>
                <a:srgbClr val="FF0000"/>
              </a:solidFill>
              <a:latin typeface="Arial" pitchFamily="34" charset="0"/>
              <a:cs typeface="Arial" pitchFamily="34" charset="0"/>
            </a:endParaRPr>
          </a:p>
          <a:p>
            <a:pPr marL="114300" indent="-114300" algn="just">
              <a:defRPr/>
            </a:pPr>
            <a:endParaRPr lang="en-US" sz="1000" b="1" dirty="0" smtClean="0">
              <a:solidFill>
                <a:srgbClr val="3333CC"/>
              </a:solidFill>
              <a:latin typeface="Tahoma" pitchFamily="34" charset="0"/>
              <a:ea typeface="Tahoma" pitchFamily="34" charset="0"/>
              <a:cs typeface="Tahoma" pitchFamily="34" charset="0"/>
            </a:endParaRPr>
          </a:p>
          <a:p>
            <a:pPr marL="114300" indent="-114300" algn="just">
              <a:defRPr/>
            </a:pPr>
            <a:r>
              <a:rPr lang="en-US" sz="1600" b="1" dirty="0" smtClean="0">
                <a:solidFill>
                  <a:srgbClr val="3333CC"/>
                </a:solidFill>
                <a:latin typeface="Tahoma" pitchFamily="34" charset="0"/>
                <a:ea typeface="Tahoma" pitchFamily="34" charset="0"/>
                <a:cs typeface="Tahoma" pitchFamily="34" charset="0"/>
              </a:rPr>
              <a:t>Your</a:t>
            </a:r>
            <a:r>
              <a:rPr lang="en-US" sz="1600" b="1" dirty="0" smtClean="0">
                <a:solidFill>
                  <a:schemeClr val="accent2"/>
                </a:solidFill>
                <a:latin typeface="Tahoma" pitchFamily="34" charset="0"/>
                <a:ea typeface="Tahoma" pitchFamily="34" charset="0"/>
                <a:cs typeface="Tahoma" pitchFamily="34" charset="0"/>
              </a:rPr>
              <a:t> </a:t>
            </a:r>
            <a:r>
              <a:rPr lang="en-US" sz="1600" b="1" dirty="0">
                <a:solidFill>
                  <a:schemeClr val="accent2"/>
                </a:solidFill>
                <a:latin typeface="Tahoma" pitchFamily="34" charset="0"/>
                <a:ea typeface="Tahoma" pitchFamily="34" charset="0"/>
                <a:cs typeface="Tahoma" pitchFamily="34" charset="0"/>
              </a:rPr>
              <a:t>learning from this </a:t>
            </a:r>
            <a:r>
              <a:rPr lang="en-US" sz="1600" b="1" dirty="0" smtClean="0">
                <a:solidFill>
                  <a:schemeClr val="accent2"/>
                </a:solidFill>
                <a:latin typeface="Tahoma" pitchFamily="34" charset="0"/>
                <a:ea typeface="Tahoma" pitchFamily="34" charset="0"/>
                <a:cs typeface="Tahoma" pitchFamily="34" charset="0"/>
              </a:rPr>
              <a:t>incident..</a:t>
            </a:r>
          </a:p>
          <a:p>
            <a:pPr marL="228600" indent="-114300" algn="just">
              <a:buFont typeface="Arial" pitchFamily="34" charset="0"/>
              <a:buChar char="•"/>
              <a:defRPr/>
            </a:pPr>
            <a:r>
              <a:rPr lang="en-US" sz="1200" dirty="0" smtClean="0">
                <a:latin typeface="Arial" pitchFamily="34" charset="0"/>
                <a:cs typeface="Arial" pitchFamily="34" charset="0"/>
              </a:rPr>
              <a:t>Always check your safety shoes condition and make ensure their fit for purpose and working environment   </a:t>
            </a:r>
          </a:p>
          <a:p>
            <a:pPr marL="228600" indent="-114300" algn="just">
              <a:buFont typeface="Arial" pitchFamily="34" charset="0"/>
              <a:buChar char="•"/>
              <a:defRPr/>
            </a:pPr>
            <a:r>
              <a:rPr lang="en-US" sz="1200" dirty="0" smtClean="0">
                <a:latin typeface="Arial" pitchFamily="34" charset="0"/>
                <a:cs typeface="Arial" pitchFamily="34" charset="0"/>
              </a:rPr>
              <a:t>Inspect your safety shoes for any damages or worn out sole and get it immediately  replaced</a:t>
            </a:r>
          </a:p>
          <a:p>
            <a:pPr marL="228600" indent="-114300" algn="just">
              <a:buFont typeface="Arial" pitchFamily="34" charset="0"/>
              <a:buChar char="•"/>
              <a:defRPr/>
            </a:pPr>
            <a:r>
              <a:rPr lang="en-US" sz="1200" dirty="0" smtClean="0">
                <a:latin typeface="Arial" pitchFamily="34" charset="0"/>
                <a:cs typeface="Arial" pitchFamily="34" charset="0"/>
              </a:rPr>
              <a:t>Do not rush always watch out your step for </a:t>
            </a:r>
            <a:r>
              <a:rPr lang="en-GB" sz="1200" dirty="0" smtClean="0">
                <a:solidFill>
                  <a:schemeClr val="dk1"/>
                </a:solidFill>
                <a:latin typeface="Tahoma" pitchFamily="34" charset="0"/>
                <a:ea typeface="Tahoma" pitchFamily="34" charset="0"/>
                <a:cs typeface="Tahoma" pitchFamily="34" charset="0"/>
                <a:sym typeface="Wingdings" pitchFamily="2" charset="2"/>
              </a:rPr>
              <a:t>slips, falls and trip</a:t>
            </a:r>
            <a:r>
              <a:rPr lang="en-US" sz="1200" dirty="0" smtClean="0">
                <a:latin typeface="Arial" pitchFamily="34" charset="0"/>
                <a:cs typeface="Arial" pitchFamily="34" charset="0"/>
              </a:rPr>
              <a:t> hazards</a:t>
            </a:r>
          </a:p>
          <a:p>
            <a:pPr marL="228600" indent="-114300" algn="just">
              <a:buFont typeface="Arial" pitchFamily="34" charset="0"/>
              <a:buChar char="•"/>
              <a:defRPr/>
            </a:pPr>
            <a:r>
              <a:rPr lang="en-US" sz="1200" dirty="0" smtClean="0">
                <a:latin typeface="Arial" pitchFamily="34" charset="0"/>
                <a:cs typeface="Arial" pitchFamily="34" charset="0"/>
              </a:rPr>
              <a:t>Pay attention and be more cautious while approaching slippery surface  </a:t>
            </a:r>
          </a:p>
          <a:p>
            <a:pPr marL="114300" indent="-114300" algn="just">
              <a:defRPr/>
            </a:pPr>
            <a:endParaRPr lang="en-US" sz="1600" b="1" dirty="0" smtClean="0">
              <a:solidFill>
                <a:schemeClr val="accent2"/>
              </a:solidFill>
              <a:latin typeface="Tahoma" pitchFamily="34" charset="0"/>
              <a:ea typeface="Tahoma" pitchFamily="34" charset="0"/>
              <a:cs typeface="Tahoma" pitchFamily="34" charset="0"/>
            </a:endParaRPr>
          </a:p>
          <a:p>
            <a:pPr marL="171450" indent="-171450" algn="just">
              <a:buFont typeface="Arial" panose="020B0604020202020204" pitchFamily="34" charset="0"/>
              <a:buChar char="•"/>
              <a:defRPr/>
            </a:pPr>
            <a:endParaRPr lang="en-US" sz="1200" dirty="0" smtClean="0">
              <a:latin typeface="Tahoma" pitchFamily="34" charset="0"/>
            </a:endParaRPr>
          </a:p>
        </p:txBody>
      </p:sp>
      <p:sp>
        <p:nvSpPr>
          <p:cNvPr id="25" name="Text Box 5"/>
          <p:cNvSpPr txBox="1">
            <a:spLocks noChangeArrowheads="1"/>
          </p:cNvSpPr>
          <p:nvPr/>
        </p:nvSpPr>
        <p:spPr bwMode="auto">
          <a:xfrm>
            <a:off x="228600" y="5410200"/>
            <a:ext cx="5029200" cy="584775"/>
          </a:xfrm>
          <a:prstGeom prst="rect">
            <a:avLst/>
          </a:prstGeom>
          <a:solidFill>
            <a:schemeClr val="accent2"/>
          </a:solidFill>
          <a:ln w="38100">
            <a:solidFill>
              <a:srgbClr val="FFFF00"/>
            </a:solidFill>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ctr">
              <a:spcBef>
                <a:spcPct val="50000"/>
              </a:spcBef>
              <a:tabLst>
                <a:tab pos="287338" algn="l"/>
              </a:tabLst>
            </a:pPr>
            <a:r>
              <a:rPr lang="en-US" altLang="en-US" sz="1600" b="1" dirty="0" smtClean="0">
                <a:solidFill>
                  <a:srgbClr val="FFFF00"/>
                </a:solidFill>
                <a:latin typeface="Tahoma" pitchFamily="34" charset="0"/>
                <a:ea typeface="Tahoma" pitchFamily="34" charset="0"/>
                <a:cs typeface="Tahoma" pitchFamily="34" charset="0"/>
              </a:rPr>
              <a:t>Check your safety shoes condition, and make sure there fit for purpose   </a:t>
            </a:r>
          </a:p>
        </p:txBody>
      </p:sp>
      <p:sp>
        <p:nvSpPr>
          <p:cNvPr id="21"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2" name="Rectangle 21"/>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pic>
        <p:nvPicPr>
          <p:cNvPr id="23" name="Picture 12" descr="Used Boots.JPG"/>
          <p:cNvPicPr>
            <a:picLocks noChangeAspect="1"/>
          </p:cNvPicPr>
          <p:nvPr/>
        </p:nvPicPr>
        <p:blipFill>
          <a:blip r:embed="rId4" cstate="print"/>
          <a:srcRect/>
          <a:stretch>
            <a:fillRect/>
          </a:stretch>
        </p:blipFill>
        <p:spPr bwMode="auto">
          <a:xfrm>
            <a:off x="5562600" y="762000"/>
            <a:ext cx="3429000" cy="2743200"/>
          </a:xfrm>
          <a:prstGeom prst="rect">
            <a:avLst/>
          </a:prstGeom>
          <a:noFill/>
          <a:ln w="28575">
            <a:solidFill>
              <a:srgbClr val="C00000"/>
            </a:solidFill>
            <a:miter lim="800000"/>
            <a:headEnd/>
            <a:tailEnd/>
          </a:ln>
        </p:spPr>
      </p:pic>
      <p:sp>
        <p:nvSpPr>
          <p:cNvPr id="24" name="Oval 23"/>
          <p:cNvSpPr/>
          <p:nvPr/>
        </p:nvSpPr>
        <p:spPr>
          <a:xfrm>
            <a:off x="7239000" y="1371600"/>
            <a:ext cx="1143000" cy="990600"/>
          </a:xfrm>
          <a:prstGeom prst="ellipse">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 name="Oval 26"/>
          <p:cNvSpPr/>
          <p:nvPr/>
        </p:nvSpPr>
        <p:spPr>
          <a:xfrm>
            <a:off x="7315200" y="2362200"/>
            <a:ext cx="1143000" cy="990600"/>
          </a:xfrm>
          <a:prstGeom prst="ellipse">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28" name="Picture 18" descr="New Boot.jpg"/>
          <p:cNvPicPr>
            <a:picLocks noChangeAspect="1"/>
          </p:cNvPicPr>
          <p:nvPr/>
        </p:nvPicPr>
        <p:blipFill>
          <a:blip r:embed="rId5" cstate="print"/>
          <a:srcRect/>
          <a:stretch>
            <a:fillRect/>
          </a:stretch>
        </p:blipFill>
        <p:spPr bwMode="auto">
          <a:xfrm>
            <a:off x="5562600" y="3581400"/>
            <a:ext cx="3429000" cy="2895600"/>
          </a:xfrm>
          <a:prstGeom prst="rect">
            <a:avLst/>
          </a:prstGeom>
          <a:noFill/>
          <a:ln w="38100">
            <a:solidFill>
              <a:srgbClr val="008000"/>
            </a:solidFill>
            <a:miter lim="800000"/>
            <a:headEnd/>
            <a:tailEnd/>
          </a:ln>
        </p:spPr>
      </p:pic>
      <p:grpSp>
        <p:nvGrpSpPr>
          <p:cNvPr id="29" name="Group 131"/>
          <p:cNvGrpSpPr>
            <a:grpSpLocks/>
          </p:cNvGrpSpPr>
          <p:nvPr/>
        </p:nvGrpSpPr>
        <p:grpSpPr bwMode="auto">
          <a:xfrm>
            <a:off x="5638800" y="914400"/>
            <a:ext cx="488950" cy="609600"/>
            <a:chOff x="3504" y="544"/>
            <a:chExt cx="2287" cy="1855"/>
          </a:xfrm>
        </p:grpSpPr>
        <p:sp>
          <p:nvSpPr>
            <p:cNvPr id="30"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31"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32" name="Freeform 132"/>
          <p:cNvSpPr>
            <a:spLocks/>
          </p:cNvSpPr>
          <p:nvPr/>
        </p:nvSpPr>
        <p:spPr bwMode="auto">
          <a:xfrm>
            <a:off x="5562600" y="5562600"/>
            <a:ext cx="609600" cy="838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33" name="TextBox 32"/>
          <p:cNvSpPr txBox="1"/>
          <p:nvPr/>
        </p:nvSpPr>
        <p:spPr>
          <a:xfrm>
            <a:off x="7239000" y="762000"/>
            <a:ext cx="1752600" cy="400110"/>
          </a:xfrm>
          <a:prstGeom prst="rect">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lin ang="18900000" scaled="1"/>
            <a:tileRect/>
          </a:gradFill>
          <a:ln/>
        </p:spPr>
        <p:style>
          <a:lnRef idx="0">
            <a:schemeClr val="accent3"/>
          </a:lnRef>
          <a:fillRef idx="3">
            <a:schemeClr val="accent3"/>
          </a:fillRef>
          <a:effectRef idx="3">
            <a:schemeClr val="accent3"/>
          </a:effectRef>
          <a:fontRef idx="minor">
            <a:schemeClr val="lt1"/>
          </a:fontRef>
        </p:style>
        <p:txBody>
          <a:bodyPr>
            <a:spAutoFit/>
          </a:bodyPr>
          <a:lstStyle/>
          <a:p>
            <a:pPr>
              <a:defRPr/>
            </a:pPr>
            <a:r>
              <a:rPr lang="en-US" sz="1000" b="1" dirty="0">
                <a:solidFill>
                  <a:schemeClr val="tx1"/>
                </a:solidFill>
              </a:rPr>
              <a:t>Partially worn out Red wing safety shoes used by the IP</a:t>
            </a:r>
            <a:endParaRPr lang="en-US" sz="1050" b="1" dirty="0">
              <a:solidFill>
                <a:schemeClr val="tx1"/>
              </a:solidFill>
            </a:endParaRPr>
          </a:p>
        </p:txBody>
      </p:sp>
      <p:sp>
        <p:nvSpPr>
          <p:cNvPr id="34" name="TextBox 33"/>
          <p:cNvSpPr txBox="1"/>
          <p:nvPr/>
        </p:nvSpPr>
        <p:spPr>
          <a:xfrm>
            <a:off x="7696200" y="3657600"/>
            <a:ext cx="1219200" cy="400110"/>
          </a:xfrm>
          <a:prstGeom prst="rect">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lin ang="18900000" scaled="1"/>
            <a:tileRect/>
          </a:gradFill>
          <a:ln/>
        </p:spPr>
        <p:style>
          <a:lnRef idx="0">
            <a:schemeClr val="accent3"/>
          </a:lnRef>
          <a:fillRef idx="3">
            <a:schemeClr val="accent3"/>
          </a:fillRef>
          <a:effectRef idx="3">
            <a:schemeClr val="accent3"/>
          </a:effectRef>
          <a:fontRef idx="minor">
            <a:schemeClr val="lt1"/>
          </a:fontRef>
        </p:style>
        <p:txBody>
          <a:bodyPr>
            <a:spAutoFit/>
          </a:bodyPr>
          <a:lstStyle/>
          <a:p>
            <a:pPr>
              <a:defRPr/>
            </a:pPr>
            <a:r>
              <a:rPr lang="en-US" sz="1000" b="1" dirty="0">
                <a:solidFill>
                  <a:schemeClr val="tx1"/>
                </a:solidFill>
              </a:rPr>
              <a:t>Safety shoes sole with proper grip</a:t>
            </a:r>
            <a:endParaRPr lang="en-US" sz="105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a:t>
            </a:r>
            <a:r>
              <a:rPr lang="en-US" sz="1000" b="0" smtClean="0">
                <a:latin typeface="+mn-lt"/>
                <a:cs typeface="Calibri" pitchFamily="34" charset="0"/>
              </a:rPr>
              <a:t>20                                                              </a:t>
            </a:r>
            <a:r>
              <a:rPr lang="en-US" sz="1000" b="0" smtClean="0">
                <a:latin typeface="+mn-lt"/>
                <a:cs typeface="Calibri" pitchFamily="34" charset="0"/>
              </a:rPr>
              <a:t>06/04/2014</a:t>
            </a:r>
            <a:endParaRPr lang="en-US" sz="1000" b="0" dirty="0" smtClean="0">
              <a:latin typeface="+mn-lt"/>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latin typeface="Tahoma" pitchFamily="34" charset="0"/>
                <a:ea typeface="Tahoma" pitchFamily="34" charset="0"/>
                <a:cs typeface="Tahoma" pitchFamily="34" charset="0"/>
              </a:rPr>
              <a:t>Management learning's</a:t>
            </a:r>
            <a:endParaRPr lang="en-GB" sz="3200" dirty="0">
              <a:latin typeface="Tahoma" pitchFamily="34" charset="0"/>
              <a:ea typeface="Tahoma" pitchFamily="34" charset="0"/>
              <a:cs typeface="Tahoma" pitchFamily="34" charset="0"/>
            </a:endParaRPr>
          </a:p>
        </p:txBody>
      </p:sp>
      <p:sp>
        <p:nvSpPr>
          <p:cNvPr id="7" name="Text Box 2"/>
          <p:cNvSpPr txBox="1">
            <a:spLocks noChangeArrowheads="1"/>
          </p:cNvSpPr>
          <p:nvPr/>
        </p:nvSpPr>
        <p:spPr bwMode="auto">
          <a:xfrm>
            <a:off x="251520" y="838200"/>
            <a:ext cx="8351838" cy="3447098"/>
          </a:xfrm>
          <a:prstGeom prst="rect">
            <a:avLst/>
          </a:prstGeom>
          <a:noFill/>
          <a:ln w="19050">
            <a:noFill/>
            <a:miter lim="800000"/>
            <a:headEnd/>
            <a:tailEnd/>
          </a:ln>
        </p:spPr>
        <p:txBody>
          <a:bodyPr>
            <a:spAutoFit/>
          </a:bodyPr>
          <a:lstStyle/>
          <a:p>
            <a:pPr marL="114300" indent="-114300"/>
            <a:r>
              <a:rPr lang="en-GB" sz="1200" b="1" dirty="0" smtClean="0">
                <a:solidFill>
                  <a:schemeClr val="accent6"/>
                </a:solidFill>
                <a:latin typeface="Tahoma" pitchFamily="34" charset="0"/>
                <a:ea typeface="Tahoma" pitchFamily="34" charset="0"/>
                <a:cs typeface="Tahoma" pitchFamily="34" charset="0"/>
              </a:rPr>
              <a:t>Date:</a:t>
            </a:r>
            <a:r>
              <a:rPr lang="en-US" sz="1200" b="1" dirty="0" smtClean="0">
                <a:solidFill>
                  <a:schemeClr val="accent6"/>
                </a:solidFill>
                <a:latin typeface="Tahoma" pitchFamily="34" charset="0"/>
                <a:ea typeface="Tahoma" pitchFamily="34" charset="0"/>
                <a:cs typeface="Tahoma" pitchFamily="34" charset="0"/>
              </a:rPr>
              <a:t> 06.04.14</a:t>
            </a:r>
          </a:p>
          <a:p>
            <a:pPr marL="114300" indent="-114300"/>
            <a:r>
              <a:rPr lang="en-GB" sz="1200" b="1" dirty="0" smtClean="0">
                <a:solidFill>
                  <a:schemeClr val="accent6"/>
                </a:solidFill>
                <a:latin typeface="Tahoma" pitchFamily="34" charset="0"/>
                <a:ea typeface="Tahoma" pitchFamily="34" charset="0"/>
                <a:cs typeface="Tahoma" pitchFamily="34" charset="0"/>
              </a:rPr>
              <a:t>Injury:</a:t>
            </a:r>
            <a:r>
              <a:rPr lang="en-GB" sz="1200" b="1" dirty="0" smtClean="0">
                <a:cs typeface="Arial" charset="0"/>
              </a:rPr>
              <a:t> </a:t>
            </a:r>
            <a:r>
              <a:rPr lang="en-US" sz="1200" b="1" dirty="0" smtClean="0">
                <a:solidFill>
                  <a:schemeClr val="accent6"/>
                </a:solidFill>
                <a:latin typeface="Tahoma" pitchFamily="34" charset="0"/>
                <a:ea typeface="Tahoma" pitchFamily="34" charset="0"/>
                <a:cs typeface="Tahoma" pitchFamily="34" charset="0"/>
              </a:rPr>
              <a:t>Fractured ankle</a:t>
            </a:r>
          </a:p>
          <a:p>
            <a:pPr>
              <a:defRPr/>
            </a:pPr>
            <a:endParaRPr lang="en-US" sz="600" dirty="0">
              <a:solidFill>
                <a:srgbClr val="000000"/>
              </a:solidFill>
              <a:latin typeface="Tahoma" pitchFamily="34" charset="0"/>
              <a:ea typeface="Tahoma" pitchFamily="34" charset="0"/>
              <a:cs typeface="Tahoma" pitchFamily="34" charset="0"/>
            </a:endParaRPr>
          </a:p>
          <a:p>
            <a:pPr marL="342900" indent="-342900">
              <a:defRPr/>
            </a:pPr>
            <a:endParaRPr lang="en-US" sz="1600" b="1" dirty="0" smtClean="0">
              <a:solidFill>
                <a:srgbClr val="FF0000"/>
              </a:solidFill>
              <a:latin typeface="Tahoma" pitchFamily="34" charset="0"/>
              <a:ea typeface="Tahoma" pitchFamily="34" charset="0"/>
              <a:cs typeface="Tahoma" pitchFamily="34" charset="0"/>
            </a:endParaRPr>
          </a:p>
          <a:p>
            <a:pPr marL="342900" indent="-342900">
              <a:defRPr/>
            </a:pPr>
            <a:r>
              <a:rPr lang="en-US" sz="1600" b="1" dirty="0" smtClean="0">
                <a:solidFill>
                  <a:srgbClr val="FF0000"/>
                </a:solidFill>
                <a:latin typeface="Tahoma" pitchFamily="34" charset="0"/>
                <a:ea typeface="Tahoma" pitchFamily="34" charset="0"/>
                <a:cs typeface="Tahoma" pitchFamily="34" charset="0"/>
              </a:rPr>
              <a:t>As </a:t>
            </a:r>
            <a:r>
              <a:rPr lang="en-US" sz="1600" b="1" dirty="0">
                <a:solidFill>
                  <a:srgbClr val="FF0000"/>
                </a:solidFill>
                <a:latin typeface="Tahoma" pitchFamily="34" charset="0"/>
                <a:ea typeface="Tahoma" pitchFamily="34" charset="0"/>
                <a:cs typeface="Tahoma" pitchFamily="34" charset="0"/>
              </a:rPr>
              <a:t>a learning from this incident and ensure continual improvement all contract</a:t>
            </a:r>
          </a:p>
          <a:p>
            <a:pPr marL="342900" indent="-342900">
              <a:defRPr/>
            </a:pPr>
            <a:r>
              <a:rPr lang="en-US" sz="1600" b="1" dirty="0">
                <a:solidFill>
                  <a:srgbClr val="FF0000"/>
                </a:solidFill>
                <a:latin typeface="Tahoma" pitchFamily="34" charset="0"/>
                <a:ea typeface="Tahoma" pitchFamily="34" charset="0"/>
                <a:cs typeface="Tahoma" pitchFamily="34" charset="0"/>
              </a:rPr>
              <a:t>managers are to review their HSE HEMP against the questions asked below        </a:t>
            </a:r>
          </a:p>
          <a:p>
            <a:pPr marL="342900" indent="-342900">
              <a:defRPr/>
            </a:pPr>
            <a:endParaRPr lang="en-US" sz="1600" b="1" dirty="0" smtClean="0">
              <a:solidFill>
                <a:schemeClr val="accent6"/>
              </a:solidFill>
              <a:latin typeface="Tahoma" pitchFamily="34" charset="0"/>
            </a:endParaRPr>
          </a:p>
          <a:p>
            <a:pPr marL="342900" indent="-342900">
              <a:defRPr/>
            </a:pPr>
            <a:r>
              <a:rPr lang="en-US" sz="1600" b="1" dirty="0" smtClean="0">
                <a:solidFill>
                  <a:schemeClr val="accent6"/>
                </a:solidFill>
                <a:latin typeface="Tahoma" pitchFamily="34" charset="0"/>
              </a:rPr>
              <a:t>Confirm the following:</a:t>
            </a:r>
          </a:p>
          <a:p>
            <a:pPr marL="342900" lvl="1" indent="-342900">
              <a:defRPr/>
            </a:pPr>
            <a:endParaRPr lang="en-US" sz="1200" dirty="0" smtClean="0">
              <a:solidFill>
                <a:schemeClr val="dk1"/>
              </a:solidFill>
              <a:latin typeface="Tahoma" pitchFamily="34" charset="0"/>
              <a:ea typeface="Tahoma" pitchFamily="34" charset="0"/>
              <a:cs typeface="Tahoma" pitchFamily="34" charset="0"/>
              <a:sym typeface="Wingdings" pitchFamily="2" charset="2"/>
            </a:endParaRP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 have a system in place to ensure that all your </a:t>
            </a:r>
            <a:r>
              <a:rPr lang="en-GB" sz="1200" dirty="0" smtClean="0">
                <a:solidFill>
                  <a:schemeClr val="dk1"/>
                </a:solidFill>
                <a:latin typeface="Tahoma" pitchFamily="34" charset="0"/>
                <a:ea typeface="Tahoma" pitchFamily="34" charset="0"/>
                <a:cs typeface="Tahoma" pitchFamily="34" charset="0"/>
                <a:sym typeface="Wingdings" pitchFamily="2" charset="2"/>
              </a:rPr>
              <a:t>employee</a:t>
            </a:r>
            <a:r>
              <a:rPr lang="en-US" sz="1200" dirty="0" smtClean="0">
                <a:solidFill>
                  <a:schemeClr val="dk1"/>
                </a:solidFill>
                <a:latin typeface="Tahoma" pitchFamily="34" charset="0"/>
                <a:ea typeface="Tahoma" pitchFamily="34" charset="0"/>
                <a:cs typeface="Tahoma" pitchFamily="34" charset="0"/>
                <a:sym typeface="Wingdings" pitchFamily="2" charset="2"/>
              </a:rPr>
              <a:t> are using appropriate PPE for the task/working environment?  </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 have</a:t>
            </a:r>
            <a:r>
              <a:rPr lang="en-GB" sz="1200" dirty="0" smtClean="0">
                <a:solidFill>
                  <a:schemeClr val="dk1"/>
                </a:solidFill>
                <a:latin typeface="Tahoma" pitchFamily="34" charset="0"/>
                <a:ea typeface="Tahoma" pitchFamily="34" charset="0"/>
                <a:cs typeface="Tahoma" pitchFamily="34" charset="0"/>
                <a:sym typeface="Wingdings" pitchFamily="2" charset="2"/>
              </a:rPr>
              <a:t> a system in place to monitor your employee PPE condition and replacement? </a:t>
            </a:r>
            <a:endParaRPr lang="en-US" sz="1200" dirty="0" smtClean="0">
              <a:solidFill>
                <a:schemeClr val="dk1"/>
              </a:solidFill>
              <a:latin typeface="Tahoma" pitchFamily="34" charset="0"/>
              <a:ea typeface="Tahoma" pitchFamily="34" charset="0"/>
              <a:cs typeface="Tahoma" pitchFamily="34" charset="0"/>
              <a:sym typeface="Wingdings" pitchFamily="2" charset="2"/>
            </a:endParaRP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 </a:t>
            </a:r>
            <a:r>
              <a:rPr lang="en-GB" sz="1200" dirty="0" smtClean="0">
                <a:solidFill>
                  <a:schemeClr val="dk1"/>
                </a:solidFill>
                <a:latin typeface="Tahoma" pitchFamily="34" charset="0"/>
                <a:ea typeface="Tahoma" pitchFamily="34" charset="0"/>
                <a:cs typeface="Tahoma" pitchFamily="34" charset="0"/>
                <a:sym typeface="Wingdings" pitchFamily="2" charset="2"/>
              </a:rPr>
              <a:t>ensure slip, falls and trip hazards/risks and controls are covered effectively in TBT, TRIC and JSA ?</a:t>
            </a:r>
            <a:r>
              <a:rPr lang="en-US" sz="1200" dirty="0" smtClean="0">
                <a:solidFill>
                  <a:schemeClr val="dk1"/>
                </a:solidFill>
                <a:latin typeface="Tahoma" pitchFamily="34" charset="0"/>
                <a:ea typeface="Tahoma" pitchFamily="34" charset="0"/>
                <a:cs typeface="Tahoma" pitchFamily="34" charset="0"/>
                <a:sym typeface="Wingdings" pitchFamily="2" charset="2"/>
              </a:rPr>
              <a:t> </a:t>
            </a:r>
          </a:p>
          <a:p>
            <a:pPr marL="342900" lvl="1" indent="-342900">
              <a:buFont typeface="Arial" pitchFamily="34" charset="0"/>
              <a:buChar char="•"/>
              <a:defRPr/>
            </a:pPr>
            <a:r>
              <a:rPr lang="en-US" altLang="en-US" sz="1200" dirty="0" smtClean="0">
                <a:solidFill>
                  <a:schemeClr val="dk1"/>
                </a:solidFill>
                <a:latin typeface="Tahoma" pitchFamily="34" charset="0"/>
                <a:ea typeface="Tahoma" pitchFamily="34" charset="0"/>
                <a:cs typeface="Tahoma" pitchFamily="34" charset="0"/>
                <a:sym typeface="Wingdings" pitchFamily="2" charset="2"/>
              </a:rPr>
              <a:t>Do you have anti-slip mats and checkered plates appropriate fixed in good condition where applicable?</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 chose your operation safety shoes base on your work environment and risk base factors?</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Do you have a system to ensure actions from lateral Learnings are implemented?</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Is the alert/learning advice understood by the crew members?</a:t>
            </a:r>
            <a:r>
              <a:rPr lang="en-US" altLang="en-US" sz="1200" dirty="0" smtClean="0">
                <a:solidFill>
                  <a:schemeClr val="dk1"/>
                </a:solidFill>
                <a:latin typeface="Tahoma" pitchFamily="34" charset="0"/>
                <a:ea typeface="Tahoma" pitchFamily="34" charset="0"/>
                <a:cs typeface="Tahoma" pitchFamily="34" charset="0"/>
                <a:sym typeface="Wingdings" pitchFamily="2" charset="2"/>
              </a:rPr>
              <a:t> </a:t>
            </a:r>
          </a:p>
        </p:txBody>
      </p:sp>
      <p:sp>
        <p:nvSpPr>
          <p:cNvPr id="8" name="Rectangle 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50" b="1" dirty="0">
                <a:solidFill>
                  <a:schemeClr val="tx2">
                    <a:lumMod val="75000"/>
                  </a:schemeClr>
                </a:solidFill>
                <a:cs typeface="Calibri" pitchFamily="34" charset="0"/>
              </a:rPr>
              <a:t>Use this Alert: </a:t>
            </a:r>
            <a:r>
              <a:rPr lang="en-US" sz="1050" b="1" dirty="0" smtClean="0">
                <a:solidFill>
                  <a:schemeClr val="tx2">
                    <a:lumMod val="75000"/>
                  </a:schemeClr>
                </a:solidFill>
                <a:cs typeface="Calibri" pitchFamily="34" charset="0"/>
                <a:sym typeface="Wingdings" pitchFamily="2" charset="2"/>
              </a:rPr>
              <a:t>Distribute to contractors  </a:t>
            </a:r>
            <a:r>
              <a:rPr lang="en-US" sz="1050" b="1" dirty="0" smtClean="0">
                <a:solidFill>
                  <a:schemeClr val="tx2">
                    <a:lumMod val="75000"/>
                  </a:schemeClr>
                </a:solidFill>
                <a:cs typeface="Calibri" pitchFamily="34" charset="0"/>
              </a:rPr>
              <a:t>Discuss </a:t>
            </a:r>
            <a:r>
              <a:rPr lang="en-US" sz="1050" b="1" dirty="0">
                <a:solidFill>
                  <a:schemeClr val="tx2">
                    <a:lumMod val="75000"/>
                  </a:schemeClr>
                </a:solidFill>
                <a:cs typeface="Calibri" pitchFamily="34" charset="0"/>
              </a:rPr>
              <a:t>in </a:t>
            </a:r>
            <a:r>
              <a:rPr lang="en-US" sz="1050" b="1" dirty="0" smtClean="0">
                <a:solidFill>
                  <a:schemeClr val="tx2">
                    <a:lumMod val="75000"/>
                  </a:schemeClr>
                </a:solidFill>
                <a:cs typeface="Calibri" pitchFamily="34" charset="0"/>
              </a:rPr>
              <a:t>Meetings</a:t>
            </a:r>
            <a:endParaRPr lang="en-US" sz="1050" b="1" dirty="0">
              <a:solidFill>
                <a:schemeClr val="tx2">
                  <a:lumMod val="75000"/>
                </a:schemeClr>
              </a:solidFill>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18795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6604BDB3-E853-417B-AEE8-980112CA1878}"/>
</file>

<file path=customXml/itemProps2.xml><?xml version="1.0" encoding="utf-8"?>
<ds:datastoreItem xmlns:ds="http://schemas.openxmlformats.org/officeDocument/2006/customXml" ds:itemID="{0FA60254-F418-4D97-A4B2-66EB0CF5C1FA}"/>
</file>

<file path=customXml/itemProps3.xml><?xml version="1.0" encoding="utf-8"?>
<ds:datastoreItem xmlns:ds="http://schemas.openxmlformats.org/officeDocument/2006/customXml" ds:itemID="{0B917271-7636-4975-9E6F-958876ADB2A6}"/>
</file>

<file path=docProps/app.xml><?xml version="1.0" encoding="utf-8"?>
<Properties xmlns="http://schemas.openxmlformats.org/officeDocument/2006/extended-properties" xmlns:vt="http://schemas.openxmlformats.org/officeDocument/2006/docPropsVTypes">
  <Template/>
  <TotalTime>2292</TotalTime>
  <Words>383</Words>
  <Application>Microsoft Office PowerPoint</Application>
  <PresentationFormat>On-screen Show (4:3)</PresentationFormat>
  <Paragraphs>40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164</cp:revision>
  <dcterms:created xsi:type="dcterms:W3CDTF">2001-05-03T06:07:08Z</dcterms:created>
  <dcterms:modified xsi:type="dcterms:W3CDTF">2014-07-07T04:43:28Z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