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3" r:id="rId2"/>
    <p:sldId id="264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0A8B6D-FFC5-4641-841A-53383C847C2B}" type="datetimeFigureOut">
              <a:rPr lang="en-US" smtClean="0"/>
              <a:pPr/>
              <a:t>17/07/2014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B3E10A-3D13-4C28-A1C4-337B11847F5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33271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B3E10A-3D13-4C28-A1C4-337B11847F5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031997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B3E10A-3D13-4C28-A1C4-337B11847F5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031997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12280E-A1F5-41FF-B698-17AB24861B79}" type="datetimeFigureOut">
              <a:rPr lang="en-US"/>
              <a:pPr>
                <a:defRPr/>
              </a:pPr>
              <a:t>17/07/2014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4792D6-1F53-49B3-B48A-74E319C602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4CF256-E966-402F-9080-D5CE58126066}" type="datetimeFigureOut">
              <a:rPr lang="en-US"/>
              <a:pPr>
                <a:defRPr/>
              </a:pPr>
              <a:t>17/07/2014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FF2C0A-80DC-49AA-9804-9DC0EDB2AC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BCBA2D-07B2-43E2-94E2-EE162A8EAC9E}" type="datetimeFigureOut">
              <a:rPr lang="en-US"/>
              <a:pPr>
                <a:defRPr/>
              </a:pPr>
              <a:t>17/07/2014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DF4BDE-10D1-4F5E-99D3-0C1B8E4622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4DAE3B-EE19-4001-8611-0A55CCB5B4A4}" type="datetimeFigureOut">
              <a:rPr lang="en-US"/>
              <a:pPr>
                <a:defRPr/>
              </a:pPr>
              <a:t>17/07/2014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B4E6DA-26F3-4B83-8F79-5C082AC3E6D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952A34-BB38-48BA-877A-1D2F07E2F110}" type="datetimeFigureOut">
              <a:rPr lang="en-US"/>
              <a:pPr>
                <a:defRPr/>
              </a:pPr>
              <a:t>17/07/2014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B073DA-2FDC-4FB4-BBEE-F86D3126EBA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A2E9A2-05DF-41D2-853D-74CB7B536EB0}" type="datetimeFigureOut">
              <a:rPr lang="en-US"/>
              <a:pPr>
                <a:defRPr/>
              </a:pPr>
              <a:t>17/07/2014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7CC6C1-1835-4942-93A3-4DDB178C8E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3BF8B2-10AD-47D5-9C2A-EFC64D7D07E0}" type="datetimeFigureOut">
              <a:rPr lang="en-US"/>
              <a:pPr>
                <a:defRPr/>
              </a:pPr>
              <a:t>17/07/2014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38A50B-C8D5-47E6-A129-2A570BBE966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DB3A82-3A45-4E62-A376-B36DD568F2D2}" type="datetimeFigureOut">
              <a:rPr lang="en-US"/>
              <a:pPr>
                <a:defRPr/>
              </a:pPr>
              <a:t>17/07/2014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1C0C9E-3C28-4DC4-AB78-5BD3348484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5" descr="PPT option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95F2E3-BAB5-45FF-B07C-EF02BA063406}" type="datetimeFigureOut">
              <a:rPr lang="en-US"/>
              <a:pPr>
                <a:defRPr/>
              </a:pPr>
              <a:t>17/07/2014</a:t>
            </a:fld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07E954-BF5E-4408-85C6-B2A1C8D8D82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E09B7F-B572-4850-AFF3-3188F4000F9C}" type="datetimeFigureOut">
              <a:rPr lang="en-US"/>
              <a:pPr>
                <a:defRPr/>
              </a:pPr>
              <a:t>17/07/2014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ACB95-0377-4D9F-A321-DC644F6B52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85F22-2C46-4DF2-8B12-7D12BC5C4EAB}" type="datetimeFigureOut">
              <a:rPr lang="en-US"/>
              <a:pPr>
                <a:defRPr/>
              </a:pPr>
              <a:t>17/07/2014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3348F2-1068-44FE-90C3-3E572A89BD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414859A-8D6A-42CA-AEC8-6713CBB3FAEA}" type="datetimeFigureOut">
              <a:rPr lang="en-US"/>
              <a:pPr>
                <a:defRPr/>
              </a:pPr>
              <a:t>17/07/2014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5F711C0-ACAF-4489-871A-1B2F23DC61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71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838200" y="4724400"/>
            <a:ext cx="3581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5" descr="PPT option2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55113" cy="6858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Safety Alert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838200"/>
            <a:ext cx="8610600" cy="4754563"/>
          </a:xfrm>
        </p:spPr>
        <p:txBody>
          <a:bodyPr anchor="ctr"/>
          <a:lstStyle/>
          <a:p>
            <a:pPr marL="0" indent="0">
              <a:buNone/>
            </a:pPr>
            <a:r>
              <a:rPr lang="en-US" sz="1800" b="1" dirty="0" smtClean="0"/>
              <a:t>A recent global alert </a:t>
            </a:r>
            <a:r>
              <a:rPr lang="en-US" sz="1800" dirty="0" smtClean="0"/>
              <a:t>sent from Halliburton is a timely reminder of the importance of routine lifting and offloading practices. In this particular case a driver was severely injured when a pipe was dropped during unloading with a fork lift truck. A number of lessons learned were stated but the most important is keeping the lifting area clear of personnel when the lift commences.</a:t>
            </a:r>
          </a:p>
          <a:p>
            <a:r>
              <a:rPr lang="en-US" sz="1800" b="1" dirty="0" smtClean="0"/>
              <a:t>We all need to remember:</a:t>
            </a:r>
          </a:p>
          <a:p>
            <a:pPr lvl="1"/>
            <a:r>
              <a:rPr lang="en-US" sz="1400" dirty="0" smtClean="0"/>
              <a:t>the importance of keeping persons out of the lift area whilst lifting operations are taking place.</a:t>
            </a:r>
          </a:p>
          <a:p>
            <a:pPr lvl="1"/>
            <a:r>
              <a:rPr lang="en-US" sz="1400" dirty="0" smtClean="0"/>
              <a:t>All riggers and banksmen, tag line personnel and drivers need to be aware of the safe positions before and during the mechanical lift</a:t>
            </a:r>
          </a:p>
          <a:p>
            <a:pPr lvl="1"/>
            <a:r>
              <a:rPr lang="en-US" sz="1400" dirty="0" smtClean="0"/>
              <a:t>Plan the lift (use the 10 point safety check list)</a:t>
            </a:r>
          </a:p>
          <a:p>
            <a:pPr lvl="1"/>
            <a:r>
              <a:rPr lang="en-US" sz="1400" dirty="0" smtClean="0"/>
              <a:t>Conduct the Tool Box talk, use pictures or demonstrate</a:t>
            </a:r>
          </a:p>
          <a:p>
            <a:pPr marL="685800" lvl="1" indent="-228600">
              <a:buNone/>
            </a:pPr>
            <a:r>
              <a:rPr lang="en-US" sz="1400" dirty="0" smtClean="0"/>
              <a:t>	  to ensure all personnel understand the basic rules</a:t>
            </a:r>
          </a:p>
          <a:p>
            <a:pPr lvl="1"/>
            <a:endParaRPr lang="en-US" sz="1400" dirty="0" smtClean="0"/>
          </a:p>
          <a:p>
            <a:pPr marL="0" indent="0">
              <a:buNone/>
            </a:pPr>
            <a:r>
              <a:rPr lang="en-US" sz="1800" b="1" dirty="0" smtClean="0"/>
              <a:t>	</a:t>
            </a:r>
            <a:endParaRPr lang="en-US" sz="1800" dirty="0" smtClean="0"/>
          </a:p>
        </p:txBody>
      </p:sp>
      <p:pic>
        <p:nvPicPr>
          <p:cNvPr id="6" name="Content Placeholder 5" descr="Description: H:\Inspectors\SHague\Transport004.jpg"/>
          <p:cNvPicPr>
            <a:picLocks noGrp="1"/>
          </p:cNvPicPr>
          <p:nvPr>
            <p:ph sz="half" idx="2"/>
          </p:nvPr>
        </p:nvPicPr>
        <p:blipFill>
          <a:blip r:embed="rId4" cstate="print"/>
          <a:srcRect t="3814" b="3814"/>
          <a:stretch>
            <a:fillRect/>
          </a:stretch>
        </p:blipFill>
        <p:spPr bwMode="auto">
          <a:xfrm>
            <a:off x="5181600" y="3733800"/>
            <a:ext cx="3657600" cy="2517775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  <a:headEnd/>
            <a:tailEnd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  <p:grpSp>
        <p:nvGrpSpPr>
          <p:cNvPr id="8" name="Group 84"/>
          <p:cNvGrpSpPr>
            <a:grpSpLocks/>
          </p:cNvGrpSpPr>
          <p:nvPr/>
        </p:nvGrpSpPr>
        <p:grpSpPr bwMode="auto">
          <a:xfrm>
            <a:off x="3429001" y="5791200"/>
            <a:ext cx="761999" cy="725488"/>
            <a:chOff x="2290" y="2546"/>
            <a:chExt cx="646" cy="601"/>
          </a:xfrm>
        </p:grpSpPr>
        <p:sp>
          <p:nvSpPr>
            <p:cNvPr id="9" name="Oval 81"/>
            <p:cNvSpPr>
              <a:spLocks noChangeAspect="1" noChangeArrowheads="1"/>
            </p:cNvSpPr>
            <p:nvPr/>
          </p:nvSpPr>
          <p:spPr bwMode="auto">
            <a:xfrm>
              <a:off x="2329" y="2563"/>
              <a:ext cx="567" cy="567"/>
            </a:xfrm>
            <a:prstGeom prst="ellipse">
              <a:avLst/>
            </a:prstGeom>
            <a:solidFill>
              <a:schemeClr val="bg1"/>
            </a:solidFill>
            <a:ln w="9525" algn="ctr">
              <a:noFill/>
              <a:round/>
              <a:headEnd/>
              <a:tailEnd/>
            </a:ln>
          </p:spPr>
          <p:txBody>
            <a:bodyPr wrap="none" lIns="91577" tIns="45789" rIns="91577" bIns="45789" anchor="ctr"/>
            <a:lstStyle/>
            <a:p>
              <a:endParaRPr lang="en-US" dirty="0"/>
            </a:p>
          </p:txBody>
        </p:sp>
        <p:pic>
          <p:nvPicPr>
            <p:cNvPr id="10" name="Picture 82" descr="working at height (PDO)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290" y="2546"/>
              <a:ext cx="646" cy="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1" name="Group 87"/>
          <p:cNvGrpSpPr>
            <a:grpSpLocks/>
          </p:cNvGrpSpPr>
          <p:nvPr/>
        </p:nvGrpSpPr>
        <p:grpSpPr bwMode="auto">
          <a:xfrm>
            <a:off x="2590800" y="5791200"/>
            <a:ext cx="762000" cy="782637"/>
            <a:chOff x="147" y="866"/>
            <a:chExt cx="628" cy="589"/>
          </a:xfrm>
        </p:grpSpPr>
        <p:sp>
          <p:nvSpPr>
            <p:cNvPr id="12" name="Oval 85"/>
            <p:cNvSpPr>
              <a:spLocks noChangeAspect="1" noChangeArrowheads="1"/>
            </p:cNvSpPr>
            <p:nvPr/>
          </p:nvSpPr>
          <p:spPr bwMode="auto">
            <a:xfrm>
              <a:off x="177" y="877"/>
              <a:ext cx="567" cy="567"/>
            </a:xfrm>
            <a:prstGeom prst="ellipse">
              <a:avLst/>
            </a:prstGeom>
            <a:solidFill>
              <a:schemeClr val="bg1"/>
            </a:solidFill>
            <a:ln w="9525" algn="ctr">
              <a:noFill/>
              <a:round/>
              <a:headEnd/>
              <a:tailEnd/>
            </a:ln>
          </p:spPr>
          <p:txBody>
            <a:bodyPr wrap="none" lIns="91577" tIns="45789" rIns="91577" bIns="45789" anchor="ctr"/>
            <a:lstStyle/>
            <a:p>
              <a:endParaRPr lang="en-US" dirty="0"/>
            </a:p>
          </p:txBody>
        </p:sp>
        <p:pic>
          <p:nvPicPr>
            <p:cNvPr id="13" name="Picture 86" descr="suspended load (PDO)"/>
            <p:cNvPicPr>
              <a:picLocks noChangeAspect="1" noChangeArrowheads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47" y="866"/>
              <a:ext cx="628" cy="5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6" name="TextBox 16"/>
          <p:cNvSpPr txBox="1">
            <a:spLocks noChangeArrowheads="1"/>
          </p:cNvSpPr>
          <p:nvPr/>
        </p:nvSpPr>
        <p:spPr bwMode="auto">
          <a:xfrm>
            <a:off x="609600" y="4953000"/>
            <a:ext cx="4291013" cy="584775"/>
          </a:xfrm>
          <a:prstGeom prst="rect">
            <a:avLst/>
          </a:prstGeom>
          <a:solidFill>
            <a:srgbClr val="3333CC"/>
          </a:solidFill>
          <a:ln w="15875">
            <a:solidFill>
              <a:srgbClr val="FFFF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US" sz="1600" b="1" dirty="0" smtClean="0"/>
              <a:t>IF IN DOUBT…STOP THE WORK </a:t>
            </a:r>
          </a:p>
          <a:p>
            <a:pPr marL="0" indent="0" algn="ctr">
              <a:buNone/>
            </a:pPr>
            <a:r>
              <a:rPr lang="en-US" sz="1600" b="1" dirty="0" smtClean="0"/>
              <a:t>	AND CHECK IT OUT!</a:t>
            </a:r>
            <a:endParaRPr lang="en-US" sz="1600" b="1" dirty="0"/>
          </a:p>
        </p:txBody>
      </p:sp>
      <p:sp>
        <p:nvSpPr>
          <p:cNvPr id="18" name="Rectangle 7"/>
          <p:cNvSpPr>
            <a:spLocks noChangeArrowheads="1"/>
          </p:cNvSpPr>
          <p:nvPr/>
        </p:nvSpPr>
        <p:spPr bwMode="auto">
          <a:xfrm>
            <a:off x="0" y="736600"/>
            <a:ext cx="9144000" cy="25391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Use this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Alert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Discuss in Tool Box Talks and HSE Meetings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 Distribute to contractors  Post on HSE Notice Boards  Include in site HSE Induction</a:t>
            </a:r>
            <a:endParaRPr lang="en-US" sz="105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5" descr="PPT option2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55113" cy="6858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685800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Safety Alert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838201"/>
            <a:ext cx="8686800" cy="4419600"/>
          </a:xfrm>
        </p:spPr>
        <p:txBody>
          <a:bodyPr anchor="ctr"/>
          <a:lstStyle/>
          <a:p>
            <a:pPr marL="0" lvl="0" indent="0">
              <a:spcBef>
                <a:spcPct val="0"/>
              </a:spcBef>
              <a:buNone/>
            </a:pPr>
            <a:r>
              <a:rPr lang="en-US" sz="1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10 point Safety check list for a Safe Lift (PR 1709*)</a:t>
            </a:r>
          </a:p>
          <a:p>
            <a:pPr marL="400050" lvl="1" indent="0" eaLnBrk="0" hangingPunct="0">
              <a:spcBef>
                <a:spcPct val="0"/>
              </a:spcBef>
              <a:buNone/>
              <a:tabLst>
                <a:tab pos="571500" algn="l"/>
              </a:tabLst>
            </a:pPr>
            <a:endParaRPr lang="en-US" sz="1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00050" lvl="1" indent="0" eaLnBrk="0" hangingPunct="0">
              <a:spcBef>
                <a:spcPct val="0"/>
              </a:spcBef>
              <a:buNone/>
              <a:tabLst>
                <a:tab pos="742950" algn="l"/>
              </a:tabLst>
            </a:pPr>
            <a:r>
              <a:rPr lang="en-US" sz="1400" dirty="0" smtClean="0"/>
              <a:t>1. 	Is everyone aware of and do they fully understand the lifting and hoisting procedures applicable to the lift?</a:t>
            </a:r>
          </a:p>
          <a:p>
            <a:pPr marL="400050" lvl="1" indent="0" eaLnBrk="0" hangingPunct="0">
              <a:spcBef>
                <a:spcPct val="0"/>
              </a:spcBef>
              <a:buNone/>
              <a:tabLst>
                <a:tab pos="742950" algn="l"/>
              </a:tabLst>
            </a:pPr>
            <a:r>
              <a:rPr lang="en-US" sz="1400" dirty="0" smtClean="0"/>
              <a:t>2. 	Has everyone attended the toolbox talk?</a:t>
            </a:r>
          </a:p>
          <a:p>
            <a:pPr marL="573088" lvl="1" indent="-173038" eaLnBrk="0" hangingPunct="0">
              <a:spcBef>
                <a:spcPct val="0"/>
              </a:spcBef>
              <a:buNone/>
              <a:tabLst>
                <a:tab pos="742950" algn="l"/>
              </a:tabLst>
            </a:pPr>
            <a:r>
              <a:rPr lang="en-US" sz="1400" dirty="0" smtClean="0"/>
              <a:t>3. 	Has a pre-use inspection of the Lifting Equipment been carried out and are the Lifting Accessories tagged 	or marked with:</a:t>
            </a:r>
          </a:p>
          <a:p>
            <a:pPr marL="400050" lvl="1" indent="173038" eaLnBrk="0" hangingPunct="0">
              <a:spcBef>
                <a:spcPct val="0"/>
              </a:spcBef>
              <a:buNone/>
              <a:tabLst>
                <a:tab pos="742950" algn="l"/>
              </a:tabLst>
            </a:pPr>
            <a:r>
              <a:rPr lang="en-US" sz="1400" dirty="0" smtClean="0"/>
              <a:t>		- Safe Working Load</a:t>
            </a:r>
          </a:p>
          <a:p>
            <a:pPr marL="400050" lvl="1" indent="173038" eaLnBrk="0" hangingPunct="0">
              <a:spcBef>
                <a:spcPct val="0"/>
              </a:spcBef>
              <a:buNone/>
              <a:tabLst>
                <a:tab pos="742950" algn="l"/>
              </a:tabLst>
            </a:pPr>
            <a:r>
              <a:rPr lang="en-US" sz="1400" dirty="0" smtClean="0"/>
              <a:t>		- A unique identification number</a:t>
            </a:r>
          </a:p>
          <a:p>
            <a:pPr marL="400050" lvl="1" indent="173038" eaLnBrk="0" hangingPunct="0">
              <a:spcBef>
                <a:spcPct val="0"/>
              </a:spcBef>
              <a:buNone/>
              <a:tabLst>
                <a:tab pos="742950" algn="l"/>
              </a:tabLst>
            </a:pPr>
            <a:r>
              <a:rPr lang="en-US" sz="1400" dirty="0" smtClean="0"/>
              <a:t>		- A valid certification date</a:t>
            </a:r>
          </a:p>
          <a:p>
            <a:pPr marL="400050" lvl="1" indent="0" eaLnBrk="0" hangingPunct="0">
              <a:spcBef>
                <a:spcPct val="0"/>
              </a:spcBef>
              <a:buNone/>
              <a:tabLst>
                <a:tab pos="742950" algn="l"/>
              </a:tabLst>
            </a:pPr>
            <a:r>
              <a:rPr lang="en-US" sz="1400" dirty="0" smtClean="0"/>
              <a:t>4. 	Are all safety devices working?</a:t>
            </a:r>
          </a:p>
          <a:p>
            <a:pPr marL="400050" lvl="1" indent="0" eaLnBrk="0" hangingPunct="0">
              <a:spcBef>
                <a:spcPct val="0"/>
              </a:spcBef>
              <a:buNone/>
              <a:tabLst>
                <a:tab pos="742950" algn="l"/>
              </a:tabLst>
            </a:pPr>
            <a:r>
              <a:rPr lang="en-US" sz="1400" dirty="0" smtClean="0"/>
              <a:t>5. 	Does everyone know the Person-in-Charge of the lift?</a:t>
            </a:r>
          </a:p>
          <a:p>
            <a:pPr marL="400050" lvl="1" indent="0" eaLnBrk="0" hangingPunct="0">
              <a:spcBef>
                <a:spcPct val="0"/>
              </a:spcBef>
              <a:buNone/>
              <a:tabLst>
                <a:tab pos="742950" algn="l"/>
              </a:tabLst>
            </a:pPr>
            <a:r>
              <a:rPr lang="en-US" sz="1400" dirty="0" smtClean="0"/>
              <a:t>6. 	Is everyone competent and aware of his or her tasks?</a:t>
            </a:r>
          </a:p>
          <a:p>
            <a:pPr marL="400050" lvl="1" indent="0" eaLnBrk="0" hangingPunct="0">
              <a:spcBef>
                <a:spcPct val="0"/>
              </a:spcBef>
              <a:buNone/>
              <a:tabLst>
                <a:tab pos="742950" algn="l"/>
              </a:tabLst>
            </a:pPr>
            <a:r>
              <a:rPr lang="en-US" sz="1400" dirty="0" smtClean="0"/>
              <a:t>7.	Is there a current Lift Plan and JHA and does everybody understand the job and precautions?</a:t>
            </a:r>
          </a:p>
          <a:p>
            <a:pPr marL="400050" lvl="1" indent="0" eaLnBrk="0" hangingPunct="0">
              <a:spcBef>
                <a:spcPct val="0"/>
              </a:spcBef>
              <a:buNone/>
              <a:tabLst>
                <a:tab pos="742950" algn="l"/>
              </a:tabLst>
            </a:pPr>
            <a:r>
              <a:rPr lang="en-US" sz="1400" dirty="0" smtClean="0"/>
              <a:t>8. 	Does everyone know the environmental limits (e.g. maximum permissible wind speed) for the lift?</a:t>
            </a:r>
          </a:p>
          <a:p>
            <a:pPr lvl="1" indent="-342900" eaLnBrk="0" hangingPunct="0">
              <a:spcBef>
                <a:spcPct val="0"/>
              </a:spcBef>
              <a:buAutoNum type="arabicPeriod" startAt="9"/>
              <a:tabLst>
                <a:tab pos="742950" algn="l"/>
              </a:tabLst>
            </a:pPr>
            <a:r>
              <a:rPr lang="en-US" sz="1400" dirty="0" smtClean="0"/>
              <a:t>Is the lift area controlled and is everyone clear if the load falls or swings?</a:t>
            </a:r>
          </a:p>
          <a:p>
            <a:pPr lvl="1" indent="-342900" eaLnBrk="0" hangingPunct="0">
              <a:spcBef>
                <a:spcPct val="0"/>
              </a:spcBef>
              <a:buAutoNum type="arabicPeriod" startAt="9"/>
              <a:tabLst>
                <a:tab pos="742950" algn="l"/>
              </a:tabLst>
            </a:pPr>
            <a:r>
              <a:rPr lang="en-US" sz="1400" dirty="0" smtClean="0"/>
              <a:t>Are signaling methods and communication agreed and clear to you?</a:t>
            </a:r>
          </a:p>
          <a:p>
            <a:endParaRPr lang="en-US" sz="1600" dirty="0"/>
          </a:p>
          <a:p>
            <a:pPr marL="0" indent="0">
              <a:buNone/>
            </a:pPr>
            <a:endParaRPr lang="en-US" sz="1800" dirty="0" smtClean="0"/>
          </a:p>
        </p:txBody>
      </p:sp>
      <p:pic>
        <p:nvPicPr>
          <p:cNvPr id="6" name="Content Placeholder 5" descr="Description: H:\Inspectors\SHague\Transport004.jpg"/>
          <p:cNvPicPr>
            <a:picLocks noGrp="1"/>
          </p:cNvPicPr>
          <p:nvPr>
            <p:ph sz="half" idx="2"/>
          </p:nvPr>
        </p:nvPicPr>
        <p:blipFill>
          <a:blip r:embed="rId4" cstate="print"/>
          <a:srcRect t="3814" b="3814"/>
          <a:stretch>
            <a:fillRect/>
          </a:stretch>
        </p:blipFill>
        <p:spPr bwMode="auto">
          <a:xfrm>
            <a:off x="5334000" y="4648200"/>
            <a:ext cx="3429000" cy="1905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  <a:headEnd/>
            <a:tailEnd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  <p:grpSp>
        <p:nvGrpSpPr>
          <p:cNvPr id="4" name="Group 84"/>
          <p:cNvGrpSpPr>
            <a:grpSpLocks/>
          </p:cNvGrpSpPr>
          <p:nvPr/>
        </p:nvGrpSpPr>
        <p:grpSpPr bwMode="auto">
          <a:xfrm>
            <a:off x="3429001" y="5638800"/>
            <a:ext cx="761999" cy="725488"/>
            <a:chOff x="2290" y="2546"/>
            <a:chExt cx="646" cy="601"/>
          </a:xfrm>
        </p:grpSpPr>
        <p:sp>
          <p:nvSpPr>
            <p:cNvPr id="9" name="Oval 81"/>
            <p:cNvSpPr>
              <a:spLocks noChangeAspect="1" noChangeArrowheads="1"/>
            </p:cNvSpPr>
            <p:nvPr/>
          </p:nvSpPr>
          <p:spPr bwMode="auto">
            <a:xfrm>
              <a:off x="2329" y="2563"/>
              <a:ext cx="567" cy="567"/>
            </a:xfrm>
            <a:prstGeom prst="ellipse">
              <a:avLst/>
            </a:prstGeom>
            <a:solidFill>
              <a:schemeClr val="bg1"/>
            </a:solidFill>
            <a:ln w="9525" algn="ctr">
              <a:noFill/>
              <a:round/>
              <a:headEnd/>
              <a:tailEnd/>
            </a:ln>
          </p:spPr>
          <p:txBody>
            <a:bodyPr wrap="none" lIns="91577" tIns="45789" rIns="91577" bIns="45789" anchor="ctr"/>
            <a:lstStyle/>
            <a:p>
              <a:endParaRPr lang="en-US" dirty="0"/>
            </a:p>
          </p:txBody>
        </p:sp>
        <p:pic>
          <p:nvPicPr>
            <p:cNvPr id="10" name="Picture 82" descr="working at height (PDO)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290" y="2546"/>
              <a:ext cx="646" cy="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7" name="Group 87"/>
          <p:cNvGrpSpPr>
            <a:grpSpLocks/>
          </p:cNvGrpSpPr>
          <p:nvPr/>
        </p:nvGrpSpPr>
        <p:grpSpPr bwMode="auto">
          <a:xfrm>
            <a:off x="2590800" y="5638800"/>
            <a:ext cx="762000" cy="782637"/>
            <a:chOff x="147" y="866"/>
            <a:chExt cx="628" cy="589"/>
          </a:xfrm>
        </p:grpSpPr>
        <p:sp>
          <p:nvSpPr>
            <p:cNvPr id="12" name="Oval 85"/>
            <p:cNvSpPr>
              <a:spLocks noChangeAspect="1" noChangeArrowheads="1"/>
            </p:cNvSpPr>
            <p:nvPr/>
          </p:nvSpPr>
          <p:spPr bwMode="auto">
            <a:xfrm>
              <a:off x="177" y="877"/>
              <a:ext cx="567" cy="567"/>
            </a:xfrm>
            <a:prstGeom prst="ellipse">
              <a:avLst/>
            </a:prstGeom>
            <a:solidFill>
              <a:schemeClr val="bg1"/>
            </a:solidFill>
            <a:ln w="9525" algn="ctr">
              <a:noFill/>
              <a:round/>
              <a:headEnd/>
              <a:tailEnd/>
            </a:ln>
          </p:spPr>
          <p:txBody>
            <a:bodyPr wrap="none" lIns="91577" tIns="45789" rIns="91577" bIns="45789" anchor="ctr"/>
            <a:lstStyle/>
            <a:p>
              <a:endParaRPr lang="en-US" dirty="0"/>
            </a:p>
          </p:txBody>
        </p:sp>
        <p:pic>
          <p:nvPicPr>
            <p:cNvPr id="13" name="Picture 86" descr="suspended load (PDO)"/>
            <p:cNvPicPr>
              <a:picLocks noChangeAspect="1" noChangeArrowheads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47" y="866"/>
              <a:ext cx="628" cy="5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52400" y="5178623"/>
            <a:ext cx="50292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latin typeface="+mn-lt"/>
                <a:cs typeface="+mn-cs"/>
              </a:rPr>
              <a:t>* PR-1709 - Lifting and Hoisting Procedure Lift Planning Execution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18796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E11F5443-AE88-4FA3-975F-8D3CEFBEF884}"/>
</file>

<file path=customXml/itemProps2.xml><?xml version="1.0" encoding="utf-8"?>
<ds:datastoreItem xmlns:ds="http://schemas.openxmlformats.org/officeDocument/2006/customXml" ds:itemID="{D771ADEB-C463-4D25-A8AA-B47D3A809E05}"/>
</file>

<file path=customXml/itemProps3.xml><?xml version="1.0" encoding="utf-8"?>
<ds:datastoreItem xmlns:ds="http://schemas.openxmlformats.org/officeDocument/2006/customXml" ds:itemID="{B25E84AB-BA05-4E37-B592-632A23772D4A}"/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303</TotalTime>
  <Words>200</Words>
  <Application>Microsoft Office PowerPoint</Application>
  <PresentationFormat>On-screen Show (4:3)</PresentationFormat>
  <Paragraphs>32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Theme</vt:lpstr>
      <vt:lpstr>Safety Alert</vt:lpstr>
      <vt:lpstr>Safety Alert</vt:lpstr>
    </vt:vector>
  </TitlesOfParts>
  <Company>PDO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Working at Height</dc:title>
  <dc:creator>Kevin</dc:creator>
  <cp:lastModifiedBy>mu93647</cp:lastModifiedBy>
  <cp:revision>38</cp:revision>
  <dcterms:created xsi:type="dcterms:W3CDTF">2014-06-17T03:31:20Z</dcterms:created>
  <dcterms:modified xsi:type="dcterms:W3CDTF">2014-07-17T05:39:51Z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