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0" r:id="rId3"/>
    <p:sldId id="264" r:id="rId4"/>
    <p:sldId id="265" r:id="rId5"/>
    <p:sldId id="259" r:id="rId6"/>
    <p:sldId id="26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20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03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F550-CBAA-4F73-907F-6185D8F066C4}" type="datetimeFigureOut">
              <a:rPr lang="en-GB" smtClean="0"/>
              <a:pPr/>
              <a:t>22/07/2014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A2558-8387-496D-A50C-50F59FBCFB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947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2558-8387-496D-A50C-50F59FBCFB7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66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25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63B25-ED44-4E24-BBDF-D848EB8E4F0E}" type="datetimeFigureOut">
              <a:rPr lang="en-US" smtClean="0"/>
              <a:pPr/>
              <a:t>22/07/2014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FDD4-50AF-4C63-981E-CFB9460AD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:\Ruchi\Ruchi\PDO\2012\Corporate Identity\PDO ppt 4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Ruchi\Ruchi\PDO\2012\Corporate Identity\PDO ppt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838201"/>
            <a:ext cx="8610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4400" b="1" dirty="0" smtClean="0"/>
              <a:t>السلامة المرورية </a:t>
            </a:r>
          </a:p>
          <a:p>
            <a:pPr algn="ctr"/>
            <a:r>
              <a:rPr lang="ar-OM" sz="4400" b="1" dirty="0" smtClean="0"/>
              <a:t>خلال إجازة عيد الفطر المبارك</a:t>
            </a:r>
          </a:p>
          <a:p>
            <a:pPr algn="ctr"/>
            <a:endParaRPr lang="en-US" sz="4400" b="1" dirty="0" smtClean="0"/>
          </a:p>
          <a:p>
            <a:pPr algn="ctr"/>
            <a:r>
              <a:rPr lang="ar-OM" sz="3600" dirty="0" smtClean="0"/>
              <a:t> السائق مسئوول قانونياً وأخلاقياً تجاه نفسه والركاب ومستخدمي الطريق الآخرين</a:t>
            </a:r>
            <a:endParaRPr lang="en-US" sz="3600" dirty="0"/>
          </a:p>
          <a:p>
            <a:pPr algn="ctr"/>
            <a:endParaRPr lang="en-US" sz="2800" dirty="0" smtClean="0"/>
          </a:p>
          <a:p>
            <a:pPr algn="ctr"/>
            <a:endParaRPr lang="ar-OM" sz="2800" dirty="0" smtClean="0"/>
          </a:p>
          <a:p>
            <a:pPr algn="ctr"/>
            <a:r>
              <a:rPr lang="ar-OM" sz="2800" dirty="0" smtClean="0"/>
              <a:t>نقدم لكم بعض النصائح التي سوف تساعدكم لتكونوا آمنين على الطريق</a:t>
            </a:r>
            <a:endParaRPr lang="en-US" sz="2800" dirty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  </a:t>
            </a:r>
            <a:endParaRPr lang="en-US" sz="4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5867400"/>
            <a:ext cx="2667000" cy="804802"/>
            <a:chOff x="381000" y="5867400"/>
            <a:chExt cx="2667000" cy="80480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89654579"/>
                </p:ext>
              </p:extLst>
            </p:nvPr>
          </p:nvGraphicFramePr>
          <p:xfrm>
            <a:off x="457200" y="5867400"/>
            <a:ext cx="2590800" cy="804802"/>
          </p:xfrm>
          <a:graphic>
            <a:graphicData uri="http://schemas.openxmlformats.org/presentationml/2006/ole">
              <p:oleObj spid="_x0000_s15362" r:id="rId4" imgW="5172797" imgH="2895238" progId="">
                <p:embed/>
              </p:oleObj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81000" y="5867400"/>
              <a:ext cx="1752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ar-OM" sz="2000" b="1" dirty="0" smtClean="0">
                  <a:solidFill>
                    <a:srgbClr val="FF0000"/>
                  </a:solidFill>
                </a:rPr>
                <a:t>إربط حزام الآمان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639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ar-OM" b="1" dirty="0" smtClean="0"/>
              <a:t>ما هو الإرهـــــــاق؟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1371600"/>
          </a:xfrm>
        </p:spPr>
        <p:txBody>
          <a:bodyPr>
            <a:normAutofit/>
          </a:bodyPr>
          <a:lstStyle/>
          <a:p>
            <a:pPr marL="517525" indent="-406400" algn="r" rtl="1" hangingPunct="0">
              <a:defRPr/>
            </a:pPr>
            <a:r>
              <a:rPr lang="ar-OM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الإرهاق: التعب الذهني أو البدني الذي يوقف إستمرار الإنسان في العمل بطريقة عادية.</a:t>
            </a:r>
          </a:p>
          <a:p>
            <a:pPr marL="517525" indent="-406400" algn="r" rtl="1" hangingPunct="0">
              <a:defRPr/>
            </a:pPr>
            <a:r>
              <a:rPr lang="ar-OM" sz="2400" i="1" dirty="0" smtClean="0">
                <a:cs typeface="Arial" charset="0"/>
              </a:rPr>
              <a:t>يؤثر الإرهاق في خفض أدائنا بصورة كبيرة للعمل بآمان وفعالية.</a:t>
            </a:r>
            <a:endParaRPr lang="en-US" sz="800" i="1" dirty="0">
              <a:cs typeface="Arial" charset="0"/>
            </a:endParaRPr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2590800"/>
            <a:ext cx="4800599" cy="3429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10200" y="2590800"/>
            <a:ext cx="37338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7525" marR="0" lvl="0" indent="-406400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OM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مؤشرات </a:t>
            </a:r>
            <a:r>
              <a:rPr kumimoji="0" lang="ar-OM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الإرهاق أثناء السياقة:</a:t>
            </a:r>
            <a:endParaRPr lang="ar-OM" sz="2400" noProof="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ar-OM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التثاؤوب المتكرر.</a:t>
            </a: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ar-OM" sz="240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تعب العينين</a:t>
            </a: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ar-OM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قلة</a:t>
            </a:r>
            <a:r>
              <a:rPr kumimoji="0" lang="ar-OM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التركيز</a:t>
            </a: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ar-OM" sz="240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ردة</a:t>
            </a:r>
            <a:r>
              <a:rPr lang="ar-OM" sz="240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فعل بطيئة</a:t>
            </a: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ar-OM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النعاس</a:t>
            </a:r>
          </a:p>
          <a:p>
            <a:pPr marL="914400" marR="0" lvl="0" indent="-396875" algn="r" defTabSz="9144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ar-OM" sz="240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الأرق</a:t>
            </a:r>
            <a:endParaRPr kumimoji="0" lang="ar-OM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8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ar-OM" b="1" dirty="0" smtClean="0"/>
              <a:t>نصائح للسائقيين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399020" cy="4525963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  <a:defRPr/>
            </a:pPr>
            <a:endParaRPr lang="en-US" sz="2800" b="1" dirty="0">
              <a:cs typeface="Arial" charset="0"/>
            </a:endParaRPr>
          </a:p>
          <a:p>
            <a:pPr algn="r" rtl="1" hangingPunct="0">
              <a:defRPr/>
            </a:pPr>
            <a:r>
              <a:rPr lang="en-US" sz="2800" dirty="0">
                <a:cs typeface="Arial" charset="0"/>
              </a:rPr>
              <a:t> </a:t>
            </a:r>
            <a:r>
              <a:rPr lang="ar-OM" sz="2400" dirty="0" smtClean="0">
                <a:cs typeface="Arial" charset="0"/>
              </a:rPr>
              <a:t>الحلول اليومية (قصيرة الأمد)</a:t>
            </a:r>
            <a:endParaRPr lang="en-US" sz="2400" dirty="0">
              <a:cs typeface="Arial" charset="0"/>
            </a:endParaRP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ar-OM" sz="2400" dirty="0" smtClean="0">
                <a:cs typeface="Arial" charset="0"/>
              </a:rPr>
              <a:t>أخذ إستراحات متكررة.</a:t>
            </a: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ar-OM" sz="2400" dirty="0" smtClean="0">
                <a:cs typeface="Arial" charset="0"/>
              </a:rPr>
              <a:t>المشاركة في السياقة.</a:t>
            </a: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ar-OM" sz="2400" dirty="0" smtClean="0">
                <a:cs typeface="Arial" charset="0"/>
              </a:rPr>
              <a:t>قف وخذ قسطاً من النوم إن كنت متعباً.</a:t>
            </a:r>
            <a:endParaRPr lang="ar-OM" sz="2400" dirty="0">
              <a:cs typeface="Arial" charset="0"/>
            </a:endParaRPr>
          </a:p>
          <a:p>
            <a:pPr lvl="1" algn="r" rtl="1" hangingPunct="0">
              <a:buFont typeface="Courier New" pitchFamily="49" charset="0"/>
              <a:buChar char="o"/>
              <a:defRPr/>
            </a:pPr>
            <a:endParaRPr lang="en-US" sz="2400" dirty="0">
              <a:cs typeface="Arial" charset="0"/>
            </a:endParaRPr>
          </a:p>
          <a:p>
            <a:pPr algn="r" rtl="1" hangingPunct="0">
              <a:defRPr/>
            </a:pPr>
            <a:r>
              <a:rPr lang="ar-OM" sz="2400" dirty="0" smtClean="0">
                <a:cs typeface="Arial" charset="0"/>
              </a:rPr>
              <a:t>حلول طويلة المدى:</a:t>
            </a:r>
            <a:endParaRPr lang="en-US" sz="2400" dirty="0">
              <a:cs typeface="Arial" charset="0"/>
            </a:endParaRP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ar-OM" sz="2400" dirty="0" smtClean="0">
                <a:cs typeface="Arial" charset="0"/>
              </a:rPr>
              <a:t>خذ قسطاً كافياً من النوم في اليوم السابق.</a:t>
            </a: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ar-OM" sz="2400" dirty="0" smtClean="0">
                <a:cs typeface="Arial" charset="0"/>
              </a:rPr>
              <a:t>عليك بتعويض فترات النوم الناقصة.</a:t>
            </a:r>
          </a:p>
          <a:p>
            <a:pPr lvl="1" algn="r" rtl="1" hangingPunct="0">
              <a:buFont typeface="Courier New" pitchFamily="49" charset="0"/>
              <a:buChar char="o"/>
              <a:defRPr/>
            </a:pPr>
            <a:r>
              <a:rPr lang="ar-OM" sz="2400" dirty="0" smtClean="0">
                <a:cs typeface="Arial" charset="0"/>
              </a:rPr>
              <a:t>خذ وجبات خفيفة، وتفادى المأكولات الدسمة خلال الرحلة.</a:t>
            </a:r>
          </a:p>
          <a:p>
            <a:pPr lvl="1" algn="r" rtl="1" hangingPunct="0">
              <a:buFont typeface="Courier New" pitchFamily="49" charset="0"/>
              <a:buChar char="o"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b="1" dirty="0" smtClean="0"/>
              <a:t>فكر في عائلتك!</a:t>
            </a:r>
            <a:endParaRPr lang="en-GB" b="1" dirty="0"/>
          </a:p>
        </p:txBody>
      </p:sp>
      <p:pic>
        <p:nvPicPr>
          <p:cNvPr id="6" name="Picture 5" descr="Kids_fa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14400"/>
            <a:ext cx="2895600" cy="32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8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ar-OM" b="1" dirty="0" smtClean="0"/>
              <a:t>الإزدحــــــــــام المــروري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2819400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ar-OM" sz="2400" b="1" i="1" dirty="0" smtClean="0"/>
              <a:t>ما الذي يتوجب عليك عمله للتخفيف من إحتمالات وقوع الحوادث:</a:t>
            </a:r>
          </a:p>
          <a:p>
            <a:pPr marL="0" indent="0" algn="r" rtl="1">
              <a:buNone/>
            </a:pPr>
            <a:endParaRPr lang="en-US" sz="2400" b="1" i="1" dirty="0" smtClean="0"/>
          </a:p>
          <a:p>
            <a:pPr algn="r" rtl="1"/>
            <a:r>
              <a:rPr lang="ar-OM" sz="2400" dirty="0" smtClean="0"/>
              <a:t>ترك وقت كافي وإضافي للرحلة خلال فترة العطلة.</a:t>
            </a:r>
          </a:p>
          <a:p>
            <a:pPr algn="r" rtl="1"/>
            <a:r>
              <a:rPr lang="ar-OM" sz="2400" dirty="0" smtClean="0"/>
              <a:t>لا تدع تصرفات وسلوكيات السائقين الآخرين تؤثر علىك وتغضبك.  ركز على سياقتك.</a:t>
            </a:r>
          </a:p>
          <a:p>
            <a:pPr algn="r" rtl="1"/>
            <a:r>
              <a:rPr lang="ar-OM" sz="2400" dirty="0" smtClean="0"/>
              <a:t>لا تتجاوز السرعة المحددة. فهذا لن يختصر مدة رحلتك ولكن قد يؤدى الى فقدان حياتك أو حياة الآخرين.</a:t>
            </a:r>
          </a:p>
          <a:p>
            <a:pPr algn="r" rtl="1"/>
            <a:r>
              <a:rPr lang="ar-OM" sz="2400" dirty="0" smtClean="0"/>
              <a:t>خطط لوقت رحلتك لتتفادى أوقات الإزدحام المروري.</a:t>
            </a:r>
          </a:p>
          <a:p>
            <a:pPr algn="r" rtl="1"/>
            <a:r>
              <a:rPr lang="ar-OM" sz="2400" dirty="0" smtClean="0"/>
              <a:t>أترك مسافة الآمان بينك وبين المركبة التي أمامك طول الوقت.</a:t>
            </a:r>
          </a:p>
          <a:p>
            <a:pPr algn="r" rtl="1"/>
            <a:r>
              <a:rPr lang="ar-OM" sz="2400" dirty="0" smtClean="0"/>
              <a:t>لا تشتت تركيزك بإستخدام الهاتف النقال أو أي شئ آخر.</a:t>
            </a:r>
            <a:endParaRPr lang="en-US" sz="2400" dirty="0" smtClean="0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09600" y="60198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000" y="3649662"/>
            <a:ext cx="8153400" cy="922338"/>
            <a:chOff x="336" y="1344"/>
            <a:chExt cx="5136" cy="581"/>
          </a:xfrm>
        </p:grpSpPr>
        <p:pic>
          <p:nvPicPr>
            <p:cNvPr id="6" name="Picture 5" descr="- Empty sig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1344"/>
              <a:ext cx="19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oupe blue side Saturn 9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1632"/>
              <a:ext cx="86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36" y="1920"/>
              <a:ext cx="5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248" y="1488"/>
              <a:ext cx="0" cy="43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 descr="saloon red side 10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464" y="1632"/>
              <a:ext cx="100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890712" y="4724400"/>
            <a:ext cx="5133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563143" y="4765040"/>
            <a:ext cx="2276585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OM" sz="2100" b="1" dirty="0" smtClean="0"/>
              <a:t>ترك مسافة الثلاث ثواني</a:t>
            </a:r>
            <a:endParaRPr lang="en-US" sz="2100" b="1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62000" y="5524500"/>
            <a:ext cx="0" cy="495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9" descr="traffic signal 2 f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998183"/>
            <a:ext cx="685800" cy="59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estate blue side 1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9813" y="5570537"/>
            <a:ext cx="124618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oupe blue sid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2195" y="5521960"/>
            <a:ext cx="125634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3602512" y="5571121"/>
            <a:ext cx="2950688" cy="477473"/>
            <a:chOff x="2880" y="1712"/>
            <a:chExt cx="2527" cy="320"/>
          </a:xfrm>
        </p:grpSpPr>
        <p:pic>
          <p:nvPicPr>
            <p:cNvPr id="18" name="Picture 7" descr="Mercedes red side 8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02" y="1712"/>
              <a:ext cx="120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>
              <a:off x="2880" y="1744"/>
              <a:ext cx="1768" cy="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133600" y="6172200"/>
            <a:ext cx="5413661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OM" sz="2100" b="1" dirty="0" smtClean="0"/>
              <a:t>أن تكون قادراً على رؤية نقطة إلتقاء الإطار الخلفي بالإسفلت</a:t>
            </a:r>
            <a:endParaRPr lang="en-US" sz="2100" b="1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010400" y="3581400"/>
            <a:ext cx="1633781" cy="52322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OM" sz="2800" b="1" dirty="0" smtClean="0"/>
              <a:t>أثناء السياقة</a:t>
            </a:r>
            <a:endParaRPr lang="en-US" sz="2800" b="1" dirty="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086600" y="5223302"/>
            <a:ext cx="1503938" cy="52322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OM" sz="2800" b="1" dirty="0" smtClean="0"/>
              <a:t>عند التوقف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855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 animBg="1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838200"/>
          </a:xfrm>
        </p:spPr>
        <p:txBody>
          <a:bodyPr>
            <a:normAutofit/>
          </a:bodyPr>
          <a:lstStyle/>
          <a:p>
            <a:r>
              <a:rPr lang="ar-OM" b="1" dirty="0" smtClean="0"/>
              <a:t>التجاوز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5105400" cy="4830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1800" dirty="0" smtClean="0"/>
              <a:t> </a:t>
            </a:r>
            <a:endParaRPr lang="en-US" sz="2600" dirty="0" smtClean="0"/>
          </a:p>
          <a:p>
            <a:pPr marL="0" indent="0" algn="r" rtl="1">
              <a:buNone/>
            </a:pPr>
            <a:r>
              <a:rPr lang="ar-OM" sz="2600" b="1" i="1" dirty="0" smtClean="0"/>
              <a:t>إسئل نفسك هذه الإسئلة قبل محاولتك القيام بالتجاوز:</a:t>
            </a:r>
            <a:endParaRPr lang="en-US" sz="2600" b="1" i="1" dirty="0"/>
          </a:p>
          <a:p>
            <a:pPr algn="r" rtl="1"/>
            <a:r>
              <a:rPr lang="ar-OM" sz="2400" dirty="0" smtClean="0"/>
              <a:t>هل هو آمن؟</a:t>
            </a:r>
          </a:p>
          <a:p>
            <a:pPr algn="r" rtl="1"/>
            <a:r>
              <a:rPr lang="ar-OM" sz="2400" dirty="0" smtClean="0"/>
              <a:t>هل هو ضروري؟</a:t>
            </a:r>
          </a:p>
          <a:p>
            <a:pPr algn="r" rtl="1"/>
            <a:r>
              <a:rPr lang="ar-OM" sz="2400" dirty="0" smtClean="0"/>
              <a:t>إذا كان نعم، فلماذا؟</a:t>
            </a:r>
          </a:p>
          <a:p>
            <a:pPr algn="r" rtl="1"/>
            <a:r>
              <a:rPr lang="ar-OM" sz="2400" dirty="0" smtClean="0"/>
              <a:t>ما هي فؤائد محاولتك القيام بالتجاوز؟</a:t>
            </a:r>
          </a:p>
          <a:p>
            <a:pPr algn="r" rtl="1"/>
            <a:r>
              <a:rPr lang="ar-OM" sz="2400" dirty="0" smtClean="0"/>
              <a:t>ما هي المخاطر؟ وهل يستحق القيام بالتجاوز الغير آمن؟</a:t>
            </a:r>
            <a:endParaRPr lang="en-US" sz="24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r" rtl="1">
              <a:buNone/>
            </a:pPr>
            <a:r>
              <a:rPr lang="ar-OM" sz="2600" b="1" i="1" dirty="0" smtClean="0"/>
              <a:t>في حالة الضرورة للقيام بالتجاوز، تذكر الأمور التالية:</a:t>
            </a:r>
            <a:endParaRPr lang="en-US" sz="2600" b="1" i="1" dirty="0" smtClean="0"/>
          </a:p>
          <a:p>
            <a:pPr algn="r" rtl="1"/>
            <a:r>
              <a:rPr lang="ar-OM" sz="2400" dirty="0" smtClean="0"/>
              <a:t>مسافة الآمان</a:t>
            </a:r>
          </a:p>
          <a:p>
            <a:pPr algn="r" rtl="1"/>
            <a:r>
              <a:rPr lang="ar-OM" sz="2400" dirty="0" smtClean="0"/>
              <a:t>النظر للأمام ولأبعد مسافة ممكنة.</a:t>
            </a:r>
          </a:p>
          <a:p>
            <a:pPr algn="r" rtl="1"/>
            <a:r>
              <a:rPr lang="ar-OM" sz="2400" dirty="0" smtClean="0"/>
              <a:t>التأكد من المرايا.</a:t>
            </a:r>
          </a:p>
          <a:p>
            <a:pPr algn="r" rtl="1"/>
            <a:r>
              <a:rPr lang="ar-OM" sz="2400" dirty="0" smtClean="0"/>
              <a:t>أعطي إشارة القيام بمحاولة التجاوز.</a:t>
            </a:r>
          </a:p>
          <a:p>
            <a:pPr algn="r" rtl="1"/>
            <a:r>
              <a:rPr lang="ar-OM" sz="2400" dirty="0" smtClean="0"/>
              <a:t>التأكد بالنظر من فوق الكتف.</a:t>
            </a:r>
          </a:p>
          <a:p>
            <a:pPr algn="r" rtl="1"/>
            <a:r>
              <a:rPr lang="ar-OM" sz="2400" dirty="0" smtClean="0"/>
              <a:t>التأكد من المرايا الجانبية.</a:t>
            </a:r>
          </a:p>
          <a:p>
            <a:pPr algn="r" rtl="1"/>
            <a:r>
              <a:rPr lang="ar-OM" sz="2400" dirty="0" smtClean="0"/>
              <a:t>تأكد من خلو الطريق.</a:t>
            </a:r>
          </a:p>
          <a:p>
            <a:pPr algn="r" rtl="1"/>
            <a:r>
              <a:rPr lang="ar-OM" sz="2400" dirty="0" smtClean="0"/>
              <a:t>التأكد بالنظر من فوق الكتف.</a:t>
            </a:r>
          </a:p>
          <a:p>
            <a:pPr algn="r" rtl="1"/>
            <a:r>
              <a:rPr lang="ar-OM" sz="2400" dirty="0" smtClean="0"/>
              <a:t>المحافظة عىل السرعة المناسبة.</a:t>
            </a:r>
            <a:endParaRPr lang="en-US" sz="2400" dirty="0"/>
          </a:p>
          <a:p>
            <a:endParaRPr lang="en-US" sz="1800" dirty="0">
              <a:solidFill>
                <a:schemeClr val="accent1"/>
              </a:solidFill>
              <a:latin typeface="Cambria" pitchFamily="18" charset="0"/>
            </a:endParaRPr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7" name="Picture 6" descr="RT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705600" y="990600"/>
            <a:ext cx="1676400" cy="1203920"/>
          </a:xfrm>
          <a:prstGeom prst="rect">
            <a:avLst/>
          </a:prstGeom>
        </p:spPr>
      </p:pic>
      <p:pic>
        <p:nvPicPr>
          <p:cNvPr id="8" name="Picture 7" descr="gdp_overtaking_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725920" y="2438400"/>
            <a:ext cx="1656080" cy="1198984"/>
          </a:xfrm>
          <a:prstGeom prst="rect">
            <a:avLst/>
          </a:prstGeom>
        </p:spPr>
      </p:pic>
      <p:pic>
        <p:nvPicPr>
          <p:cNvPr id="9" name="Picture 8" descr="Overtaking #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51320" y="3657704"/>
            <a:ext cx="1640840" cy="1645915"/>
          </a:xfrm>
          <a:prstGeom prst="rect">
            <a:avLst/>
          </a:prstGeom>
        </p:spPr>
      </p:pic>
      <p:pic>
        <p:nvPicPr>
          <p:cNvPr id="10" name="Picture 9" descr="Overtaking #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1000" y="3886200"/>
            <a:ext cx="2376733" cy="1466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9400" y="6019800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b="1" i="1" dirty="0" smtClean="0">
                <a:solidFill>
                  <a:srgbClr val="FF0000"/>
                </a:solidFill>
              </a:rPr>
              <a:t>قم بأخذ القرار الصحيح وليس الآخير!</a:t>
            </a:r>
            <a:endParaRPr lang="en-GB" b="1" i="1" dirty="0" smtClean="0">
              <a:solidFill>
                <a:srgbClr val="FF0000"/>
              </a:solidFill>
            </a:endParaRPr>
          </a:p>
          <a:p>
            <a:pPr algn="ctr"/>
            <a:r>
              <a:rPr lang="ar-OM" dirty="0" smtClean="0"/>
              <a:t>فكّر في الركاب وفي عائلتك.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ar-OM" b="1" dirty="0" smtClean="0"/>
              <a:t>حافط على هدؤك دائماً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7078832"/>
              </p:ext>
            </p:extLst>
          </p:nvPr>
        </p:nvGraphicFramePr>
        <p:xfrm>
          <a:off x="838200" y="838200"/>
          <a:ext cx="7543800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OM" dirty="0" smtClean="0"/>
                        <a:t>طرق معالجتها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dirty="0" smtClean="0"/>
                        <a:t>أسباب الإجهاد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OM" dirty="0" smtClean="0"/>
                        <a:t>ترك مسافة الآمان وأخذ الوقت الكافي.</a:t>
                      </a:r>
                      <a:r>
                        <a:rPr lang="ar-OM" baseline="0" dirty="0" smtClean="0"/>
                        <a:t>  التسامح مع الآخرين وعدم الغضب أو التعصب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سلوكيات السائقين</a:t>
                      </a:r>
                      <a:r>
                        <a:rPr lang="ar-OM" baseline="0" dirty="0" smtClean="0"/>
                        <a:t> الآخرين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 توفير</a:t>
                      </a:r>
                      <a:r>
                        <a:rPr lang="ar-OM" baseline="0" dirty="0" smtClean="0"/>
                        <a:t> الوقت الكافي والإضافي لرحلتك.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الإزدحام المروري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توفير وسائل الترفيه لهم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الركاب (الأطفال)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القيام</a:t>
                      </a:r>
                      <a:r>
                        <a:rPr lang="ar-OM" baseline="0" dirty="0" smtClean="0"/>
                        <a:t> بفحص المركبة قبل البدء برحلتك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baseline="0" dirty="0" smtClean="0"/>
                        <a:t> سوء التعامل أو التحكم في المركبة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OM" dirty="0" smtClean="0"/>
                        <a:t>  توفير</a:t>
                      </a:r>
                      <a:r>
                        <a:rPr lang="ar-OM" baseline="0" dirty="0" smtClean="0"/>
                        <a:t> الوقت الكافي والإضافي لرحلتك.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حالة الطقس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OM" dirty="0" smtClean="0"/>
                        <a:t>إغلاق الهاتف أو </a:t>
                      </a:r>
                      <a:r>
                        <a:rPr lang="ar-OM" baseline="0" dirty="0" smtClean="0"/>
                        <a:t>جعله في وضعية الصامت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الهاتف النقال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OM" dirty="0" smtClean="0"/>
                        <a:t> توفير</a:t>
                      </a:r>
                      <a:r>
                        <a:rPr lang="ar-OM" baseline="0" dirty="0" smtClean="0"/>
                        <a:t> الوقت الكافي والإضافي لرحلتك، توقف إذا كنت متعباً وأتصل لتخطر أهلك بأنك ستتأخر قليلاً</a:t>
                      </a:r>
                      <a:endParaRPr lang="en-GB" dirty="0" smtClean="0"/>
                    </a:p>
                    <a:p>
                      <a:r>
                        <a:rPr lang="ar-OM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dirty="0" smtClean="0"/>
                        <a:t>التأخر</a:t>
                      </a:r>
                      <a:r>
                        <a:rPr lang="ar-OM" baseline="0" dirty="0" smtClean="0"/>
                        <a:t> في البدء بالرحلة.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791200"/>
            <a:ext cx="5969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OM" sz="2800" b="1" i="1" dirty="0" smtClean="0">
                <a:solidFill>
                  <a:srgbClr val="FF0000"/>
                </a:solidFill>
              </a:rPr>
              <a:t>من الأفضل لك أن تصل متأخراً من أن لا تصل أبداً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تذكير بنصائح</a:t>
            </a:r>
            <a:r>
              <a:rPr kumimoji="0" lang="ar-OM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السياقة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2600" y="1524000"/>
            <a:ext cx="5715000" cy="990600"/>
          </a:xfrm>
        </p:spPr>
        <p:txBody>
          <a:bodyPr/>
          <a:lstStyle/>
          <a:p>
            <a:r>
              <a:rPr lang="ar-OM" b="1" dirty="0" smtClean="0"/>
              <a:t>شكراً لكم وعيدكم مبارك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5943600" cy="2057400"/>
          </a:xfrm>
        </p:spPr>
        <p:txBody>
          <a:bodyPr>
            <a:normAutofit fontScale="62500" lnSpcReduction="20000"/>
          </a:bodyPr>
          <a:lstStyle/>
          <a:p>
            <a:r>
              <a:rPr lang="ar-OM" sz="4200" dirty="0" smtClean="0">
                <a:solidFill>
                  <a:srgbClr val="4820F2"/>
                </a:solidFill>
              </a:rPr>
              <a:t>تذكر أن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ar-OM" dirty="0" smtClean="0">
              <a:solidFill>
                <a:srgbClr val="4820F2"/>
              </a:solidFill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OM" dirty="0" smtClean="0">
                <a:solidFill>
                  <a:srgbClr val="4820F2"/>
                </a:solidFill>
              </a:rPr>
              <a:t>التركيز:  ركز في أداء عملك وهو السياقة.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OM" dirty="0" smtClean="0">
                <a:solidFill>
                  <a:srgbClr val="4820F2"/>
                </a:solidFill>
              </a:rPr>
              <a:t>حافظ على هدؤك: لا يمكن أن تخسر حياتك لأي سبب.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OM" dirty="0" smtClean="0">
                <a:solidFill>
                  <a:srgbClr val="4820F2"/>
                </a:solidFill>
              </a:rPr>
              <a:t>كن متسامحاً: فأحتمال وقوعك السائقين الآخري في الخطاً كبير.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OM" dirty="0" smtClean="0">
                <a:solidFill>
                  <a:srgbClr val="4820F2"/>
                </a:solidFill>
              </a:rPr>
              <a:t>القيام بالسياقة حسب ظروف وأحوال الطريق.</a:t>
            </a:r>
            <a:endParaRPr lang="en-GB" dirty="0">
              <a:solidFill>
                <a:srgbClr val="4820F2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 smtClean="0">
              <a:solidFill>
                <a:srgbClr val="4820F2"/>
              </a:solidFill>
            </a:endParaRPr>
          </a:p>
        </p:txBody>
      </p:sp>
      <p:pic>
        <p:nvPicPr>
          <p:cNvPr id="6" name="Picture 5" descr="RedBe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562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id mubar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514600"/>
            <a:ext cx="3276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0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 1</Language>
    <DocId xmlns="4880e4f8-4b7d-4bdd-91e3-e10d47036eca">18798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0118C43-22EA-4201-9119-D7A55472ECEB}"/>
</file>

<file path=customXml/itemProps2.xml><?xml version="1.0" encoding="utf-8"?>
<ds:datastoreItem xmlns:ds="http://schemas.openxmlformats.org/officeDocument/2006/customXml" ds:itemID="{857F36A9-000D-4DA2-81DB-09998D845F3A}"/>
</file>

<file path=customXml/itemProps3.xml><?xml version="1.0" encoding="utf-8"?>
<ds:datastoreItem xmlns:ds="http://schemas.openxmlformats.org/officeDocument/2006/customXml" ds:itemID="{FD3BF7E0-930A-4A06-B30D-5C115B33F98B}"/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511</Words>
  <Application>Microsoft Office PowerPoint</Application>
  <PresentationFormat>On-screen Show (4:3)</PresentationFormat>
  <Paragraphs>95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ما هو الإرهـــــــاق؟</vt:lpstr>
      <vt:lpstr>نصائح للسائقيين</vt:lpstr>
      <vt:lpstr>الإزدحــــــــــام المــروري</vt:lpstr>
      <vt:lpstr>التجاوز</vt:lpstr>
      <vt:lpstr>حافط على هدؤك دائماً</vt:lpstr>
      <vt:lpstr>شكراً لكم وعيدكم مبارك</vt:lpstr>
    </vt:vector>
  </TitlesOfParts>
  <Company>United Media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Shakrani</dc:creator>
  <cp:lastModifiedBy>mu93647</cp:lastModifiedBy>
  <cp:revision>48</cp:revision>
  <dcterms:created xsi:type="dcterms:W3CDTF">2012-10-15T05:32:30Z</dcterms:created>
  <dcterms:modified xsi:type="dcterms:W3CDTF">2014-07-22T08:13:30Z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