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1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A4EE39A-226E-4055-9A9F-4A324D5D68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FD779BF-E6E4-4737-B6A7-2EC2C3F7F3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D501D4-59DD-42E6-BF62-57E1960002B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B9B417A7-29DE-4BE3-95E7-F39FB0B657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5E21468-B397-445E-979B-B5D99856EB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4116E73-D62B-4B9A-8291-15522CB7C4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24BEE484-39B9-4FB4-A2D5-2D6220FDD7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6A0397B-7EFA-4A3D-941A-8220BFF3C6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31" r:id="rId1"/>
    <p:sldLayoutId id="2147483932" r:id="rId2"/>
    <p:sldLayoutId id="2147483933" r:id="rId3"/>
    <p:sldLayoutId id="2147483934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7"/>
          <p:cNvSpPr>
            <a:spLocks noChangeArrowheads="1"/>
          </p:cNvSpPr>
          <p:nvPr/>
        </p:nvSpPr>
        <p:spPr bwMode="auto">
          <a:xfrm>
            <a:off x="1600200" y="5745163"/>
            <a:ext cx="2667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Low"/>
            <a:r>
              <a:rPr lang="en-US" sz="10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HSE Team Leaders: Please disseminate this LTI notification to your teams.</a:t>
            </a:r>
            <a:endParaRPr lang="en-US" sz="10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7" name="Rectangle 6"/>
          <p:cNvSpPr>
            <a:spLocks noChangeArrowheads="1"/>
          </p:cNvSpPr>
          <p:nvPr/>
        </p:nvSpPr>
        <p:spPr bwMode="auto">
          <a:xfrm>
            <a:off x="6096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2800" b="1">
              <a:solidFill>
                <a:schemeClr val="hlin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1600200"/>
            <a:ext cx="815340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1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>
              <a:latin typeface="Calibri" pitchFamily="34" charset="0"/>
              <a:cs typeface="Calibri" pitchFamily="34" charset="0"/>
            </a:endParaRPr>
          </a:p>
          <a:p>
            <a:r>
              <a:rPr lang="en-US" sz="180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2" name="Rectangle 6"/>
          <p:cNvSpPr>
            <a:spLocks noChangeArrowheads="1"/>
          </p:cNvSpPr>
          <p:nvPr/>
        </p:nvSpPr>
        <p:spPr bwMode="auto">
          <a:xfrm>
            <a:off x="0" y="4302125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3" name="Text Box 3"/>
          <p:cNvSpPr txBox="1">
            <a:spLocks noChangeArrowheads="1"/>
          </p:cNvSpPr>
          <p:nvPr/>
        </p:nvSpPr>
        <p:spPr bwMode="auto">
          <a:xfrm>
            <a:off x="6019800" y="2362200"/>
            <a:ext cx="3048000" cy="2590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4" name="Rectangle 17"/>
          <p:cNvSpPr>
            <a:spLocks noChangeArrowheads="1"/>
          </p:cNvSpPr>
          <p:nvPr/>
        </p:nvSpPr>
        <p:spPr bwMode="auto">
          <a:xfrm>
            <a:off x="0" y="2209800"/>
            <a:ext cx="6019800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What happened </a:t>
            </a:r>
          </a:p>
          <a:p>
            <a:pPr>
              <a:spcBef>
                <a:spcPct val="50000"/>
              </a:spcBef>
            </a:pPr>
            <a:r>
              <a:rPr lang="en-US" sz="1200">
                <a:latin typeface="Calibri" pitchFamily="34" charset="0"/>
                <a:cs typeface="Calibri" pitchFamily="34" charset="0"/>
              </a:rPr>
              <a:t>A 44 year old mason was unloading glass reinforced concrete panels from a trailer and onto a trestle when one of the panels inadvertently fell towards him impacting on his left leg and shoulder resulting in a fracture to his left leg.</a:t>
            </a:r>
          </a:p>
          <a:p>
            <a:pPr>
              <a:spcBef>
                <a:spcPct val="50000"/>
              </a:spcBef>
            </a:pPr>
            <a:endParaRPr lang="en-US" sz="12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5" name="Rectangle 4"/>
          <p:cNvSpPr>
            <a:spLocks noChangeArrowheads="1"/>
          </p:cNvSpPr>
          <p:nvPr/>
        </p:nvSpPr>
        <p:spPr bwMode="auto">
          <a:xfrm>
            <a:off x="1447800" y="5791200"/>
            <a:ext cx="2971800" cy="338138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endParaRPr lang="en-GB" sz="1600" b="1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6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</a:t>
            </a:r>
            <a:r>
              <a:rPr lang="en-US" sz="1600" b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0397279"/>
              </p:ext>
            </p:extLst>
          </p:nvPr>
        </p:nvGraphicFramePr>
        <p:xfrm>
          <a:off x="1447800" y="762000"/>
          <a:ext cx="7620000" cy="10008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97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46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2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LTI(#05)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PIM ID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1088499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05/02/2015 (16:45 hrs)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2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Ras Al Hamra PDO school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838200" y="33528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80" name="Picture 18" descr="speakers-beu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pic>
        <p:nvPicPr>
          <p:cNvPr id="6182" name="Picture 4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5105400"/>
            <a:ext cx="941388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83" name="Rounded Rectangular Callout 20"/>
          <p:cNvSpPr>
            <a:spLocks noChangeArrowheads="1"/>
          </p:cNvSpPr>
          <p:nvPr/>
        </p:nvSpPr>
        <p:spPr bwMode="auto">
          <a:xfrm>
            <a:off x="838200" y="3810000"/>
            <a:ext cx="4572000" cy="1143000"/>
          </a:xfrm>
          <a:prstGeom prst="wedgeRoundRectCallout">
            <a:avLst>
              <a:gd name="adj1" fmla="val 69792"/>
              <a:gd name="adj2" fmla="val 100560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 typeface="Arial" charset="0"/>
              <a:buAutoNum type="arabicPeriod"/>
            </a:pPr>
            <a:r>
              <a:rPr lang="en-GB" sz="140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How do you make unstable objects stable?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GB" sz="140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How do you store tall items safely?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GB" sz="140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Are there enough of you to safely handle objects?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GB" sz="140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Always get out of the way of falling objects if you can.</a:t>
            </a:r>
          </a:p>
        </p:txBody>
      </p:sp>
      <p:pic>
        <p:nvPicPr>
          <p:cNvPr id="6184" name="Picture 43" descr="image00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0" y="2438400"/>
            <a:ext cx="2895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85" name="Left Arrow 22"/>
          <p:cNvSpPr>
            <a:spLocks noChangeArrowheads="1"/>
          </p:cNvSpPr>
          <p:nvPr/>
        </p:nvSpPr>
        <p:spPr bwMode="auto">
          <a:xfrm rot="-2667959">
            <a:off x="7439025" y="3627438"/>
            <a:ext cx="381000" cy="762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pic>
        <p:nvPicPr>
          <p:cNvPr id="6186" name="Picture 4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762000"/>
            <a:ext cx="1371600" cy="130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18826</DocId>
    <ImageCreateDate xmlns="4880E4F8-4B7D-4BDD-91E3-E10D47036ECA" xsi:nil="true"/>
    <wic_System_Copyright xmlns="http://schemas.microsoft.com/sharepoint/v3/fields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5D096AA-EE33-48A9-8FB4-5EE4086F0177}">
  <ds:schemaRefs>
    <ds:schemaRef ds:uri="http://purl.org/dc/dcmitype/"/>
    <ds:schemaRef ds:uri="4880e4f8-4b7d-4bdd-91e3-e10d47036eca"/>
    <ds:schemaRef ds:uri="http://www.w3.org/XML/1998/namespace"/>
    <ds:schemaRef ds:uri="http://schemas.microsoft.com/office/2006/documentManagement/types"/>
    <ds:schemaRef ds:uri="http://schemas.microsoft.com/sharepoint/v3/fields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9d51eac6-a7d5-47f5-a119-63d146adb134"/>
    <ds:schemaRef ds:uri="4880E4F8-4B7D-4BDD-91E3-E10D47036ECA"/>
    <ds:schemaRef ds:uri="http://schemas.microsoft.com/sharepoint/v3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30E66099-D803-41B9-AD01-56A1C4473E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9d51eac6-a7d5-47f5-a119-63d146adb1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E3D387C-3A0E-49B6-9F75-7CC74869267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1887</TotalTime>
  <Words>143</Words>
  <Application>Microsoft Office PowerPoint</Application>
  <PresentationFormat>On-screen Show (4:3)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170</cp:revision>
  <dcterms:created xsi:type="dcterms:W3CDTF">2001-05-03T06:07:08Z</dcterms:created>
  <dcterms:modified xsi:type="dcterms:W3CDTF">2024-04-21T11:32:03Z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